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ppt/notesSlides/notesSlide45.xml" ContentType="application/vnd.openxmlformats-officedocument.presentationml.notesSlide+xml"/>
  <Override PartName="/ppt/tags/tag20.xml" ContentType="application/vnd.openxmlformats-officedocument.presentationml.tags+xml"/>
  <Override PartName="/ppt/notesSlides/notesSlide46.xml" ContentType="application/vnd.openxmlformats-officedocument.presentationml.notesSlide+xml"/>
  <Override PartName="/ppt/tags/tag2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2.xml" ContentType="application/vnd.openxmlformats-officedocument.presentationml.tags+xml"/>
  <Override PartName="/ppt/notesSlides/notesSlide49.xml" ContentType="application/vnd.openxmlformats-officedocument.presentationml.notesSlide+xml"/>
  <Override PartName="/ppt/tags/tag2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4.xml" ContentType="application/vnd.openxmlformats-officedocument.presentationml.tags+xml"/>
  <Override PartName="/ppt/notesSlides/notesSlide52.xml" ContentType="application/vnd.openxmlformats-officedocument.presentationml.notesSlide+xml"/>
  <Override PartName="/ppt/tags/tag25.xml" ContentType="application/vnd.openxmlformats-officedocument.presentationml.tags+xml"/>
  <Override PartName="/ppt/notesSlides/notesSlide53.xml" ContentType="application/vnd.openxmlformats-officedocument.presentationml.notesSlide+xml"/>
  <Override PartName="/ppt/tags/tag26.xml" ContentType="application/vnd.openxmlformats-officedocument.presentationml.tags+xml"/>
  <Override PartName="/ppt/notesSlides/notesSlide54.xml" ContentType="application/vnd.openxmlformats-officedocument.presentationml.notesSlide+xml"/>
  <Override PartName="/ppt/tags/tag2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8.xml" ContentType="application/vnd.openxmlformats-officedocument.presentationml.notesSlide+xml"/>
  <Override PartName="/ppt/tags/tag3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741" r:id="rId2"/>
    <p:sldId id="615" r:id="rId3"/>
    <p:sldId id="616" r:id="rId4"/>
    <p:sldId id="618" r:id="rId5"/>
    <p:sldId id="619" r:id="rId6"/>
    <p:sldId id="620" r:id="rId7"/>
    <p:sldId id="621" r:id="rId8"/>
    <p:sldId id="668" r:id="rId9"/>
    <p:sldId id="669" r:id="rId10"/>
    <p:sldId id="623" r:id="rId11"/>
    <p:sldId id="737" r:id="rId12"/>
    <p:sldId id="624" r:id="rId13"/>
    <p:sldId id="670" r:id="rId14"/>
    <p:sldId id="671" r:id="rId15"/>
    <p:sldId id="665" r:id="rId16"/>
    <p:sldId id="625" r:id="rId17"/>
    <p:sldId id="666" r:id="rId18"/>
    <p:sldId id="628" r:id="rId19"/>
    <p:sldId id="631" r:id="rId20"/>
    <p:sldId id="733" r:id="rId21"/>
    <p:sldId id="632" r:id="rId22"/>
    <p:sldId id="633" r:id="rId23"/>
    <p:sldId id="634" r:id="rId24"/>
    <p:sldId id="635" r:id="rId25"/>
    <p:sldId id="682" r:id="rId26"/>
    <p:sldId id="683" r:id="rId27"/>
    <p:sldId id="730" r:id="rId28"/>
    <p:sldId id="636" r:id="rId29"/>
    <p:sldId id="637" r:id="rId30"/>
    <p:sldId id="640" r:id="rId31"/>
    <p:sldId id="642" r:id="rId32"/>
    <p:sldId id="643" r:id="rId33"/>
    <p:sldId id="644" r:id="rId34"/>
    <p:sldId id="710" r:id="rId35"/>
    <p:sldId id="646" r:id="rId36"/>
    <p:sldId id="647" r:id="rId37"/>
    <p:sldId id="712" r:id="rId38"/>
    <p:sldId id="713" r:id="rId39"/>
    <p:sldId id="714" r:id="rId40"/>
    <p:sldId id="649" r:id="rId41"/>
    <p:sldId id="732" r:id="rId42"/>
    <p:sldId id="738" r:id="rId43"/>
    <p:sldId id="482" r:id="rId44"/>
    <p:sldId id="599" r:id="rId45"/>
    <p:sldId id="488" r:id="rId46"/>
    <p:sldId id="491" r:id="rId47"/>
    <p:sldId id="600" r:id="rId48"/>
    <p:sldId id="601" r:id="rId49"/>
    <p:sldId id="494" r:id="rId50"/>
    <p:sldId id="495" r:id="rId51"/>
    <p:sldId id="496" r:id="rId52"/>
    <p:sldId id="602" r:id="rId53"/>
    <p:sldId id="395" r:id="rId54"/>
    <p:sldId id="396" r:id="rId55"/>
    <p:sldId id="739" r:id="rId56"/>
    <p:sldId id="273" r:id="rId57"/>
    <p:sldId id="407" r:id="rId58"/>
    <p:sldId id="372" r:id="rId59"/>
    <p:sldId id="406" r:id="rId60"/>
    <p:sldId id="329" r:id="rId61"/>
    <p:sldId id="373" r:id="rId62"/>
    <p:sldId id="330" r:id="rId63"/>
    <p:sldId id="374" r:id="rId64"/>
    <p:sldId id="375" r:id="rId65"/>
    <p:sldId id="376" r:id="rId66"/>
    <p:sldId id="382" r:id="rId67"/>
    <p:sldId id="385" r:id="rId68"/>
    <p:sldId id="383" r:id="rId69"/>
    <p:sldId id="386" r:id="rId70"/>
    <p:sldId id="387" r:id="rId71"/>
    <p:sldId id="388" r:id="rId72"/>
    <p:sldId id="389" r:id="rId73"/>
    <p:sldId id="391" r:id="rId74"/>
    <p:sldId id="392" r:id="rId75"/>
    <p:sldId id="394" r:id="rId76"/>
    <p:sldId id="334" r:id="rId77"/>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ACC"/>
    <a:srgbClr val="C53FAC"/>
    <a:srgbClr val="F0F0F0"/>
    <a:srgbClr val="942093"/>
    <a:srgbClr val="FFD579"/>
    <a:srgbClr val="AB14C7"/>
    <a:srgbClr val="C1FAB0"/>
    <a:srgbClr val="FDCD1F"/>
    <a:srgbClr val="DFDFDF"/>
    <a:srgbClr val="AEFA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73870"/>
  </p:normalViewPr>
  <p:slideViewPr>
    <p:cSldViewPr snapToGrid="0">
      <p:cViewPr varScale="1">
        <p:scale>
          <a:sx n="89" d="100"/>
          <a:sy n="89" d="100"/>
        </p:scale>
        <p:origin x="448" y="168"/>
      </p:cViewPr>
      <p:guideLst/>
    </p:cSldViewPr>
  </p:slideViewPr>
  <p:outlineViewPr>
    <p:cViewPr>
      <p:scale>
        <a:sx n="33" d="100"/>
        <a:sy n="33" d="100"/>
      </p:scale>
      <p:origin x="0" y="-12984"/>
    </p:cViewPr>
  </p:outlineViewPr>
  <p:notesTextViewPr>
    <p:cViewPr>
      <p:scale>
        <a:sx n="175" d="100"/>
        <a:sy n="17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28FC8-508A-004E-8175-DE95597F4F04}" type="datetimeFigureOut">
              <a:rPr lang="en-CN" smtClean="0"/>
              <a:t>11/13/25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AC8F0B-D139-7F4C-A27A-14EB564E8E35}" type="slidenum">
              <a:rPr lang="en-CN" smtClean="0"/>
              <a:t>‹#›</a:t>
            </a:fld>
            <a:endParaRPr lang="en-CN"/>
          </a:p>
        </p:txBody>
      </p:sp>
    </p:spTree>
    <p:extLst>
      <p:ext uri="{BB962C8B-B14F-4D97-AF65-F5344CB8AC3E}">
        <p14:creationId xmlns:p14="http://schemas.microsoft.com/office/powerpoint/2010/main" val="318683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start this talk with an interesting observation that how your daily interaction with today’s online platforms leak much more than you could have thought. </a:t>
            </a:r>
          </a:p>
          <a:p>
            <a:br>
              <a:rPr lang="en-US" altLang="zh-CN" dirty="0"/>
            </a:br>
            <a:r>
              <a:rPr lang="en-US" altLang="zh-CN" dirty="0"/>
              <a:t>Let’s guess the top 10 search queries starting with “how do you get”. </a:t>
            </a:r>
          </a:p>
          <a:p>
            <a:endParaRPr lang="en-US" altLang="zh-CN" dirty="0"/>
          </a:p>
        </p:txBody>
      </p:sp>
      <p:sp>
        <p:nvSpPr>
          <p:cNvPr id="4" name="Slide Number Placeholder 3"/>
          <p:cNvSpPr>
            <a:spLocks noGrp="1"/>
          </p:cNvSpPr>
          <p:nvPr>
            <p:ph type="sldNum" sz="quarter" idx="5"/>
          </p:nvPr>
        </p:nvSpPr>
        <p:spPr/>
        <p:txBody>
          <a:bodyPr/>
          <a:lstStyle/>
          <a:p>
            <a:fld id="{731AF83D-0B0B-FB4E-9BA4-6BD9B92A054B}" type="slidenum">
              <a:rPr lang="en-CN" smtClean="0"/>
              <a:t>2</a:t>
            </a:fld>
            <a:endParaRPr lang="en-CN"/>
          </a:p>
        </p:txBody>
      </p:sp>
    </p:spTree>
    <p:extLst>
      <p:ext uri="{BB962C8B-B14F-4D97-AF65-F5344CB8AC3E}">
        <p14:creationId xmlns:p14="http://schemas.microsoft.com/office/powerpoint/2010/main" val="313649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DACB-B490-B6BF-34E8-A091D7546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0426-9A65-0792-54A1-CC82DCE922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2DD0D-2D4B-AD74-39FB-F503A734EC72}"/>
              </a:ext>
            </a:extLst>
          </p:cNvPr>
          <p:cNvSpPr>
            <a:spLocks noGrp="1"/>
          </p:cNvSpPr>
          <p:nvPr>
            <p:ph type="body" idx="1"/>
          </p:nvPr>
        </p:nvSpPr>
        <p:spPr/>
        <p:txBody>
          <a:bodyPr/>
          <a:lstStyle/>
          <a:p>
            <a:r>
              <a:rPr lang="en-US" dirty="0"/>
              <a:t>BF90: Donald Beaver and Joan Feigenbaum. Hiding Instances in </a:t>
            </a:r>
            <a:r>
              <a:rPr lang="en-US" dirty="0" err="1"/>
              <a:t>Multioracle</a:t>
            </a:r>
            <a:r>
              <a:rPr lang="en-US" dirty="0"/>
              <a:t> Queries</a:t>
            </a:r>
          </a:p>
          <a:p>
            <a:endParaRPr lang="en-US" dirty="0"/>
          </a:p>
          <a:p>
            <a:r>
              <a:rPr lang="en-US" dirty="0"/>
              <a:t>BFKR90: Beaver, Feigenbaum, Kilian, </a:t>
            </a:r>
            <a:r>
              <a:rPr lang="en-US" dirty="0" err="1"/>
              <a:t>Rogaway</a:t>
            </a:r>
            <a:endParaRPr lang="en-US" dirty="0"/>
          </a:p>
          <a:p>
            <a:endParaRPr lang="en-US" dirty="0"/>
          </a:p>
          <a:p>
            <a:endParaRPr lang="en-US" dirty="0"/>
          </a:p>
          <a:p>
            <a:r>
              <a:rPr lang="en-US" dirty="0"/>
              <a:t>29,54,31,79, 46</a:t>
            </a:r>
          </a:p>
          <a:p>
            <a:r>
              <a:rPr lang="en-US" dirty="0"/>
              <a:t>Lip05</a:t>
            </a:r>
          </a:p>
          <a:p>
            <a:r>
              <a:rPr lang="en-US" dirty="0"/>
              <a:t>Cha04</a:t>
            </a:r>
          </a:p>
          <a:p>
            <a:r>
              <a:rPr lang="en-US" dirty="0"/>
              <a:t>CMS99</a:t>
            </a:r>
          </a:p>
        </p:txBody>
      </p:sp>
      <p:sp>
        <p:nvSpPr>
          <p:cNvPr id="4" name="Slide Number Placeholder 3">
            <a:extLst>
              <a:ext uri="{FF2B5EF4-FFF2-40B4-BE49-F238E27FC236}">
                <a16:creationId xmlns:a16="http://schemas.microsoft.com/office/drawing/2014/main" id="{C7C60157-D80A-A026-F72E-8AEA3C7EA6B0}"/>
              </a:ext>
            </a:extLst>
          </p:cNvPr>
          <p:cNvSpPr>
            <a:spLocks noGrp="1"/>
          </p:cNvSpPr>
          <p:nvPr>
            <p:ph type="sldNum" sz="quarter" idx="5"/>
          </p:nvPr>
        </p:nvSpPr>
        <p:spPr/>
        <p:txBody>
          <a:bodyPr/>
          <a:lstStyle/>
          <a:p>
            <a:fld id="{8BA2ACA8-E1A8-184F-A68F-3D997197596D}" type="slidenum">
              <a:rPr lang="en-US" smtClean="0"/>
              <a:t>11</a:t>
            </a:fld>
            <a:endParaRPr lang="en-US"/>
          </a:p>
        </p:txBody>
      </p:sp>
    </p:spTree>
    <p:extLst>
      <p:ext uri="{BB962C8B-B14F-4D97-AF65-F5344CB8AC3E}">
        <p14:creationId xmlns:p14="http://schemas.microsoft.com/office/powerpoint/2010/main" val="241007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2168A-4BE6-AA73-CC9A-D3FE2D4FE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DC0FC-6E3E-17C6-EC20-6ADC4C764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635C8-B438-0902-0B1F-E9E3DE3D85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4B9207-1FE6-8A04-3134-198A93CF3762}"/>
              </a:ext>
            </a:extLst>
          </p:cNvPr>
          <p:cNvSpPr>
            <a:spLocks noGrp="1"/>
          </p:cNvSpPr>
          <p:nvPr>
            <p:ph type="sldNum" sz="quarter" idx="5"/>
          </p:nvPr>
        </p:nvSpPr>
        <p:spPr/>
        <p:txBody>
          <a:bodyPr/>
          <a:lstStyle/>
          <a:p>
            <a:fld id="{5CAC8F0B-D139-7F4C-A27A-14EB564E8E35}" type="slidenum">
              <a:rPr lang="en-CN" smtClean="0"/>
              <a:t>12</a:t>
            </a:fld>
            <a:endParaRPr lang="en-CN"/>
          </a:p>
        </p:txBody>
      </p:sp>
    </p:spTree>
    <p:extLst>
      <p:ext uri="{BB962C8B-B14F-4D97-AF65-F5344CB8AC3E}">
        <p14:creationId xmlns:p14="http://schemas.microsoft.com/office/powerpoint/2010/main" val="344561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CB9C4-2C14-0ADD-43B9-0BE88EEEA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D55C0-07DA-F29F-0490-942683D0F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59488-451D-61CE-81B7-CDA06C9B2E7A}"/>
              </a:ext>
            </a:extLst>
          </p:cNvPr>
          <p:cNvSpPr>
            <a:spLocks noGrp="1"/>
          </p:cNvSpPr>
          <p:nvPr>
            <p:ph type="body" idx="1"/>
          </p:nvPr>
        </p:nvSpPr>
        <p:spPr/>
        <p:txBody>
          <a:bodyPr/>
          <a:lstStyle/>
          <a:p>
            <a:r>
              <a:rPr lang="en-US" dirty="0"/>
              <a:t>Let’s say there is a large company like google who wants to use PIR.</a:t>
            </a:r>
          </a:p>
          <a:p>
            <a:r>
              <a:rPr lang="en-US" dirty="0"/>
              <a:t> </a:t>
            </a:r>
          </a:p>
          <a:p>
            <a:r>
              <a:rPr lang="en-US" dirty="0"/>
              <a:t>Typically, they do not want to copy their database to some external platforms, because this introduces engineering overhead and cost for synchronizing the databases.</a:t>
            </a:r>
          </a:p>
          <a:p>
            <a:r>
              <a:rPr lang="en-US" dirty="0"/>
              <a:t>So they have to stick with the setting that only requires a single database.</a:t>
            </a:r>
          </a:p>
          <a:p>
            <a:endParaRPr lang="en-US" dirty="0"/>
          </a:p>
          <a:p>
            <a:r>
              <a:rPr lang="en-US" dirty="0"/>
              <a:t> </a:t>
            </a:r>
          </a:p>
        </p:txBody>
      </p:sp>
      <p:sp>
        <p:nvSpPr>
          <p:cNvPr id="4" name="Slide Number Placeholder 3">
            <a:extLst>
              <a:ext uri="{FF2B5EF4-FFF2-40B4-BE49-F238E27FC236}">
                <a16:creationId xmlns:a16="http://schemas.microsoft.com/office/drawing/2014/main" id="{7859E45C-E164-CF2F-A359-70275E9CDBD0}"/>
              </a:ext>
            </a:extLst>
          </p:cNvPr>
          <p:cNvSpPr>
            <a:spLocks noGrp="1"/>
          </p:cNvSpPr>
          <p:nvPr>
            <p:ph type="sldNum" sz="quarter" idx="5"/>
          </p:nvPr>
        </p:nvSpPr>
        <p:spPr/>
        <p:txBody>
          <a:bodyPr/>
          <a:lstStyle/>
          <a:p>
            <a:fld id="{5CAC8F0B-D139-7F4C-A27A-14EB564E8E35}" type="slidenum">
              <a:rPr lang="en-CN" smtClean="0"/>
              <a:t>13</a:t>
            </a:fld>
            <a:endParaRPr lang="en-CN"/>
          </a:p>
        </p:txBody>
      </p:sp>
    </p:spTree>
    <p:extLst>
      <p:ext uri="{BB962C8B-B14F-4D97-AF65-F5344CB8AC3E}">
        <p14:creationId xmlns:p14="http://schemas.microsoft.com/office/powerpoint/2010/main" val="3022574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A4AC-4CBA-65DE-C22D-7016FF0FC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00BA7-D500-2E60-1F90-A5E85D3D0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1806F-2BFC-9638-426F-B43152BC37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recall we just said that the computational protocols are slower. If we were to apply them in real-world application, what would be the cost?</a:t>
            </a:r>
          </a:p>
        </p:txBody>
      </p:sp>
      <p:sp>
        <p:nvSpPr>
          <p:cNvPr id="4" name="Slide Number Placeholder 3">
            <a:extLst>
              <a:ext uri="{FF2B5EF4-FFF2-40B4-BE49-F238E27FC236}">
                <a16:creationId xmlns:a16="http://schemas.microsoft.com/office/drawing/2014/main" id="{0FB29792-FAE9-E7CA-14FA-22601A676D7D}"/>
              </a:ext>
            </a:extLst>
          </p:cNvPr>
          <p:cNvSpPr>
            <a:spLocks noGrp="1"/>
          </p:cNvSpPr>
          <p:nvPr>
            <p:ph type="sldNum" sz="quarter" idx="5"/>
          </p:nvPr>
        </p:nvSpPr>
        <p:spPr/>
        <p:txBody>
          <a:bodyPr/>
          <a:lstStyle/>
          <a:p>
            <a:fld id="{5CAC8F0B-D139-7F4C-A27A-14EB564E8E35}" type="slidenum">
              <a:rPr lang="en-CN" smtClean="0"/>
              <a:t>14</a:t>
            </a:fld>
            <a:endParaRPr lang="en-CN"/>
          </a:p>
        </p:txBody>
      </p:sp>
    </p:spTree>
    <p:extLst>
      <p:ext uri="{BB962C8B-B14F-4D97-AF65-F5344CB8AC3E}">
        <p14:creationId xmlns:p14="http://schemas.microsoft.com/office/powerpoint/2010/main" val="1338776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to now, the fastest … roughly, 1 per second. </a:t>
            </a:r>
            <a:br>
              <a:rPr lang="en-US" dirty="0"/>
            </a:br>
            <a:r>
              <a:rPr lang="en-US" dirty="0"/>
              <a:t>If we are willing to afford some setup download, then we can improve to 10 requests per second by having the client download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real world, google is not serving a single client.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user PIR,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could naively have each client just run whatever algorithm it has in the single-server single-client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more than 10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has to communicate 100GB data to the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CAC8F0B-D139-7F4C-A27A-14EB564E8E35}" type="slidenum">
              <a:rPr lang="en-CN" smtClean="0"/>
              <a:t>15</a:t>
            </a:fld>
            <a:endParaRPr lang="en-CN"/>
          </a:p>
        </p:txBody>
      </p:sp>
    </p:spTree>
    <p:extLst>
      <p:ext uri="{BB962C8B-B14F-4D97-AF65-F5344CB8AC3E}">
        <p14:creationId xmlns:p14="http://schemas.microsoft.com/office/powerpoint/2010/main" val="83710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talk, we want to design PIR in some different way.</a:t>
            </a:r>
          </a:p>
          <a:p>
            <a:endParaRPr lang="en-US" dirty="0"/>
          </a:p>
          <a:p>
            <a:r>
              <a:rPr lang="en-US" dirty="0"/>
              <a:t>Classical PIR …</a:t>
            </a:r>
          </a:p>
          <a:p>
            <a:endParaRPr lang="en-US" dirty="0"/>
          </a:p>
          <a:p>
            <a:r>
              <a:rPr lang="en-US" dirty="0"/>
              <a:t>Here, we relax this guarantee…</a:t>
            </a:r>
          </a:p>
          <a:p>
            <a:endParaRPr lang="en-US" dirty="0"/>
          </a:p>
          <a:p>
            <a:r>
              <a:rPr lang="en-US" dirty="0"/>
              <a:t>Having multiple… is very reasonable to assume…</a:t>
            </a:r>
          </a:p>
          <a:p>
            <a:r>
              <a:rPr lang="en-US" dirty="0"/>
              <a:t>Fall back to…</a:t>
            </a:r>
          </a:p>
          <a:p>
            <a:endParaRPr lang="en-US" dirty="0"/>
          </a:p>
          <a:p>
            <a:r>
              <a:rPr lang="en-US" dirty="0"/>
              <a:t>This relaxation allows us to get privacy…</a:t>
            </a:r>
          </a:p>
        </p:txBody>
      </p:sp>
      <p:sp>
        <p:nvSpPr>
          <p:cNvPr id="4" name="Slide Number Placeholder 3"/>
          <p:cNvSpPr>
            <a:spLocks noGrp="1"/>
          </p:cNvSpPr>
          <p:nvPr>
            <p:ph type="sldNum" sz="quarter" idx="5"/>
          </p:nvPr>
        </p:nvSpPr>
        <p:spPr/>
        <p:txBody>
          <a:bodyPr/>
          <a:lstStyle/>
          <a:p>
            <a:fld id="{5CAC8F0B-D139-7F4C-A27A-14EB564E8E35}" type="slidenum">
              <a:rPr lang="en-CN" smtClean="0"/>
              <a:t>16</a:t>
            </a:fld>
            <a:endParaRPr lang="en-CN"/>
          </a:p>
        </p:txBody>
      </p:sp>
    </p:spTree>
    <p:extLst>
      <p:ext uri="{BB962C8B-B14F-4D97-AF65-F5344CB8AC3E}">
        <p14:creationId xmlns:p14="http://schemas.microsoft.com/office/powerpoint/2010/main" val="691331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52846-345D-AF01-954E-3F55087F1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77774-A695-6803-CF2B-AAC04F960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7122-AC85-359E-67BE-A3B5E524F096}"/>
              </a:ext>
            </a:extLst>
          </p:cNvPr>
          <p:cNvSpPr>
            <a:spLocks noGrp="1"/>
          </p:cNvSpPr>
          <p:nvPr>
            <p:ph type="body" idx="1"/>
          </p:nvPr>
        </p:nvSpPr>
        <p:spPr/>
        <p:txBody>
          <a:bodyPr/>
          <a:lstStyle/>
          <a:p>
            <a:r>
              <a:rPr lang="en-US" dirty="0"/>
              <a:t>The shuffle model</a:t>
            </a:r>
          </a:p>
          <a:p>
            <a:endParaRPr lang="en-US" dirty="0"/>
          </a:p>
          <a:p>
            <a:r>
              <a:rPr lang="en-US" dirty="0"/>
              <a:t> </a:t>
            </a:r>
            <a:r>
              <a:rPr lang="en-US" dirty="0" err="1"/>
              <a:t>Ishai</a:t>
            </a:r>
            <a:r>
              <a:rPr lang="en-US" dirty="0"/>
              <a:t> et al … secure computation context and later popular in ...</a:t>
            </a:r>
          </a:p>
          <a:p>
            <a:endParaRPr lang="en-US" dirty="0"/>
          </a:p>
          <a:p>
            <a:r>
              <a:rPr lang="en-US" dirty="0"/>
              <a:t>Two components.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Shuffler is semi-honest</a:t>
            </a:r>
          </a:p>
          <a:p>
            <a:endParaRPr lang="en-US" dirty="0"/>
          </a:p>
          <a:p>
            <a:endParaRPr lang="en-US" dirty="0"/>
          </a:p>
        </p:txBody>
      </p:sp>
      <p:sp>
        <p:nvSpPr>
          <p:cNvPr id="4" name="Slide Number Placeholder 3">
            <a:extLst>
              <a:ext uri="{FF2B5EF4-FFF2-40B4-BE49-F238E27FC236}">
                <a16:creationId xmlns:a16="http://schemas.microsoft.com/office/drawing/2014/main" id="{6E9453B9-2450-29FD-C133-F0BFE4714246}"/>
              </a:ext>
            </a:extLst>
          </p:cNvPr>
          <p:cNvSpPr>
            <a:spLocks noGrp="1"/>
          </p:cNvSpPr>
          <p:nvPr>
            <p:ph type="sldNum" sz="quarter" idx="5"/>
          </p:nvPr>
        </p:nvSpPr>
        <p:spPr/>
        <p:txBody>
          <a:bodyPr/>
          <a:lstStyle/>
          <a:p>
            <a:fld id="{5CAC8F0B-D139-7F4C-A27A-14EB564E8E35}" type="slidenum">
              <a:rPr lang="en-CN" smtClean="0"/>
              <a:t>17</a:t>
            </a:fld>
            <a:endParaRPr lang="en-CN"/>
          </a:p>
        </p:txBody>
      </p:sp>
    </p:spTree>
    <p:extLst>
      <p:ext uri="{BB962C8B-B14F-4D97-AF65-F5344CB8AC3E}">
        <p14:creationId xmlns:p14="http://schemas.microsoft.com/office/powerpoint/2010/main" val="74959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D9D07-B6F8-BAD9-6BE1-AA7AD8F88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30338-C6D4-91EF-368F-745F575E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5BE0C-F038-45B3-39F0-D28EBF63B72F}"/>
              </a:ext>
            </a:extLst>
          </p:cNvPr>
          <p:cNvSpPr>
            <a:spLocks noGrp="1"/>
          </p:cNvSpPr>
          <p:nvPr>
            <p:ph type="body" idx="1"/>
          </p:nvPr>
        </p:nvSpPr>
        <p:spPr/>
        <p:txBody>
          <a:bodyPr/>
          <a:lstStyle/>
          <a:p>
            <a:r>
              <a:rPr lang="en-US" dirty="0"/>
              <a:t>The trust model </a:t>
            </a:r>
          </a:p>
          <a:p>
            <a:r>
              <a:rPr lang="en-US" dirty="0"/>
              <a:t>as the classical two-server setting,</a:t>
            </a:r>
          </a:p>
          <a:p>
            <a:r>
              <a:rPr lang="en-US" dirty="0"/>
              <a:t>We have a database server, and a shuffle server, and they do not collude.</a:t>
            </a:r>
          </a:p>
          <a:p>
            <a:r>
              <a:rPr lang="en-US" dirty="0"/>
              <a:t>But we eliminate the need to copy the database and there is no storage overhead at the shuffler.</a:t>
            </a:r>
          </a:p>
          <a:p>
            <a:endParaRPr lang="en-US" dirty="0"/>
          </a:p>
          <a:p>
            <a:r>
              <a:rPr lang="en-US" dirty="0"/>
              <a:t>In practice, I want to say that this is better than the two-server trust model, because the shuffler can be run by any service independent of the database owner, so enforcing non-collusion is easier. And we can even distribute this shuffler as </a:t>
            </a:r>
            <a:r>
              <a:rPr lang="en-US" dirty="0" err="1"/>
              <a:t>mixnet</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F434480C-E09A-BD6C-6899-FA0F62C9F848}"/>
              </a:ext>
            </a:extLst>
          </p:cNvPr>
          <p:cNvSpPr>
            <a:spLocks noGrp="1"/>
          </p:cNvSpPr>
          <p:nvPr>
            <p:ph type="sldNum" sz="quarter" idx="5"/>
          </p:nvPr>
        </p:nvSpPr>
        <p:spPr/>
        <p:txBody>
          <a:bodyPr/>
          <a:lstStyle/>
          <a:p>
            <a:fld id="{5CAC8F0B-D139-7F4C-A27A-14EB564E8E35}" type="slidenum">
              <a:rPr lang="en-CN" smtClean="0"/>
              <a:t>18</a:t>
            </a:fld>
            <a:endParaRPr lang="en-CN"/>
          </a:p>
        </p:txBody>
      </p:sp>
    </p:spTree>
    <p:extLst>
      <p:ext uri="{BB962C8B-B14F-4D97-AF65-F5344CB8AC3E}">
        <p14:creationId xmlns:p14="http://schemas.microsoft.com/office/powerpoint/2010/main" val="221553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BC179-6FD5-093C-A837-26F72891E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293A8-BEEB-F45E-FDD9-894913CDB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B6B24-8467-0D11-90A9-AD9265C26A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give a class of protocols, generic construction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For every gamma,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a:t>concrete parameters n^5</a:t>
            </a:r>
            <a:r>
              <a:rPr lang="en-US" dirty="0"/>
              <a:t> when \gamma=1/2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get exponential security with a slight sublinear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only table lookup</a:t>
            </a:r>
            <a:endParaRPr lang="en-CN"/>
          </a:p>
          <a:p>
            <a:pPr marL="0" marR="0" lvl="0" indent="0" algn="l" defTabSz="914400" rtl="0" eaLnBrk="1" fontAlgn="auto" latinLnBrk="0" hangingPunct="1">
              <a:lnSpc>
                <a:spcPct val="100000"/>
              </a:lnSpc>
              <a:spcBef>
                <a:spcPts val="0"/>
              </a:spcBef>
              <a:spcAft>
                <a:spcPts val="0"/>
              </a:spcAft>
              <a:buClrTx/>
              <a:buSzTx/>
              <a:buFontTx/>
              <a:buNone/>
              <a:tabLst/>
              <a:defRPr/>
            </a:pPr>
            <a:endParaRPr lang="en-CN"/>
          </a:p>
        </p:txBody>
      </p:sp>
      <p:sp>
        <p:nvSpPr>
          <p:cNvPr id="4" name="Slide Number Placeholder 3">
            <a:extLst>
              <a:ext uri="{FF2B5EF4-FFF2-40B4-BE49-F238E27FC236}">
                <a16:creationId xmlns:a16="http://schemas.microsoft.com/office/drawing/2014/main" id="{07DF77FC-EC64-6728-48A6-6A4F34D0BD76}"/>
              </a:ext>
            </a:extLst>
          </p:cNvPr>
          <p:cNvSpPr>
            <a:spLocks noGrp="1"/>
          </p:cNvSpPr>
          <p:nvPr>
            <p:ph type="sldNum" sz="quarter" idx="5"/>
          </p:nvPr>
        </p:nvSpPr>
        <p:spPr/>
        <p:txBody>
          <a:bodyPr/>
          <a:lstStyle/>
          <a:p>
            <a:fld id="{5CAC8F0B-D139-7F4C-A27A-14EB564E8E35}" type="slidenum">
              <a:rPr lang="en-CN" smtClean="0"/>
              <a:t>19</a:t>
            </a:fld>
            <a:endParaRPr lang="en-CN"/>
          </a:p>
        </p:txBody>
      </p:sp>
    </p:spTree>
    <p:extLst>
      <p:ext uri="{BB962C8B-B14F-4D97-AF65-F5344CB8AC3E}">
        <p14:creationId xmlns:p14="http://schemas.microsoft.com/office/powerpoint/2010/main" val="1492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6FE20-87AE-1928-3BEE-E77EE6096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A33E1-C100-0F58-1F7C-C1DC67D4D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66FF90-C92B-23E2-849B-EC928B443CB7}"/>
              </a:ext>
            </a:extLst>
          </p:cNvPr>
          <p:cNvSpPr>
            <a:spLocks noGrp="1"/>
          </p:cNvSpPr>
          <p:nvPr>
            <p:ph type="body" idx="1"/>
          </p:nvPr>
        </p:nvSpPr>
        <p:spPr/>
        <p:txBody>
          <a:bodyPr/>
          <a:lstStyle/>
          <a:p>
            <a:r>
              <a:rPr lang="en-US" dirty="0"/>
              <a:t>Now let's get back to the benefits of shuffle model.</a:t>
            </a:r>
          </a:p>
          <a:p>
            <a:endParaRPr lang="en-US" dirty="0"/>
          </a:p>
          <a:p>
            <a:r>
              <a:rPr lang="en-US" dirty="0"/>
              <a:t>You can think that we have the same trust model as the classical two-server setting,</a:t>
            </a:r>
          </a:p>
          <a:p>
            <a:r>
              <a:rPr lang="en-US" dirty="0"/>
              <a:t>We have a database server, and a shuffle server, and they do not collude.</a:t>
            </a:r>
          </a:p>
          <a:p>
            <a:r>
              <a:rPr lang="en-US" dirty="0"/>
              <a:t>But we eliminate the need to copy the database and there is no storage overhead at the shuffler.</a:t>
            </a:r>
          </a:p>
          <a:p>
            <a:endParaRPr lang="en-US" dirty="0"/>
          </a:p>
          <a:p>
            <a:r>
              <a:rPr lang="en-US" dirty="0"/>
              <a:t>In practice, I want to say that this is better than the two-server trust model, because the shuffler can be run by any service independent of the database owner, so enforcing non-collusion is easier. And we can even distribute this shuffler as </a:t>
            </a:r>
            <a:r>
              <a:rPr lang="en-US" dirty="0" err="1"/>
              <a:t>mixnet</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8C50947D-4029-B2C1-4383-B09853687D68}"/>
              </a:ext>
            </a:extLst>
          </p:cNvPr>
          <p:cNvSpPr>
            <a:spLocks noGrp="1"/>
          </p:cNvSpPr>
          <p:nvPr>
            <p:ph type="sldNum" sz="quarter" idx="5"/>
          </p:nvPr>
        </p:nvSpPr>
        <p:spPr/>
        <p:txBody>
          <a:bodyPr/>
          <a:lstStyle/>
          <a:p>
            <a:fld id="{5CAC8F0B-D139-7F4C-A27A-14EB564E8E35}" type="slidenum">
              <a:rPr lang="en-CN" smtClean="0"/>
              <a:t>20</a:t>
            </a:fld>
            <a:endParaRPr lang="en-CN"/>
          </a:p>
        </p:txBody>
      </p:sp>
    </p:spTree>
    <p:extLst>
      <p:ext uri="{BB962C8B-B14F-4D97-AF65-F5344CB8AC3E}">
        <p14:creationId xmlns:p14="http://schemas.microsoft.com/office/powerpoint/2010/main" val="158279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 played this game with a bunch of friends and many of them are very surprised by how sensitive these information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Our daily interaction with all kinds on databases leaks information, even if the database itself is public. This is because our query to the databases are revealed to the database operator, and that contains lots of personal information.</a:t>
            </a:r>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31AF83D-0B0B-FB4E-9BA4-6BD9B92A054B}" type="slidenum">
              <a:rPr lang="en-CN" smtClean="0"/>
              <a:t>3</a:t>
            </a:fld>
            <a:endParaRPr lang="en-CN"/>
          </a:p>
        </p:txBody>
      </p:sp>
    </p:spTree>
    <p:extLst>
      <p:ext uri="{BB962C8B-B14F-4D97-AF65-F5344CB8AC3E}">
        <p14:creationId xmlns:p14="http://schemas.microsoft.com/office/powerpoint/2010/main" val="2091575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22A0-3A23-027B-6079-281EB5182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4A6D7-3A25-9C8B-400B-001AD2918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C9247-A2AD-3C4E-0976-F5B3FEF2042C}"/>
              </a:ext>
            </a:extLst>
          </p:cNvPr>
          <p:cNvSpPr>
            <a:spLocks noGrp="1"/>
          </p:cNvSpPr>
          <p:nvPr>
            <p:ph type="body" idx="1"/>
          </p:nvPr>
        </p:nvSpPr>
        <p:spPr/>
        <p:txBody>
          <a:bodyPr/>
          <a:lstStyle/>
          <a:p>
            <a:r>
              <a:rPr lang="en-US" dirty="0"/>
              <a:t>For a more realistic setting </a:t>
            </a:r>
          </a:p>
        </p:txBody>
      </p:sp>
      <p:sp>
        <p:nvSpPr>
          <p:cNvPr id="4" name="Slide Number Placeholder 3">
            <a:extLst>
              <a:ext uri="{FF2B5EF4-FFF2-40B4-BE49-F238E27FC236}">
                <a16:creationId xmlns:a16="http://schemas.microsoft.com/office/drawing/2014/main" id="{47FA43BF-0007-59D4-FDE1-60CCE1FC7FDD}"/>
              </a:ext>
            </a:extLst>
          </p:cNvPr>
          <p:cNvSpPr>
            <a:spLocks noGrp="1"/>
          </p:cNvSpPr>
          <p:nvPr>
            <p:ph type="sldNum" sz="quarter" idx="5"/>
          </p:nvPr>
        </p:nvSpPr>
        <p:spPr/>
        <p:txBody>
          <a:bodyPr/>
          <a:lstStyle/>
          <a:p>
            <a:fld id="{8BA2ACA8-E1A8-184F-A68F-3D997197596D}" type="slidenum">
              <a:rPr lang="en-US" smtClean="0"/>
              <a:t>21</a:t>
            </a:fld>
            <a:endParaRPr lang="en-US"/>
          </a:p>
        </p:txBody>
      </p:sp>
    </p:spTree>
    <p:extLst>
      <p:ext uri="{BB962C8B-B14F-4D97-AF65-F5344CB8AC3E}">
        <p14:creationId xmlns:p14="http://schemas.microsoft.com/office/powerpoint/2010/main" val="1908710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go to the technical part</a:t>
            </a:r>
          </a:p>
          <a:p>
            <a:endParaRPr lang="en-US" dirty="0"/>
          </a:p>
          <a:p>
            <a:r>
              <a:rPr lang="en-US" dirty="0"/>
              <a:t>Both our results use a powerful tool called split-and-mix. </a:t>
            </a:r>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22</a:t>
            </a:fld>
            <a:endParaRPr lang="en-CN"/>
          </a:p>
        </p:txBody>
      </p:sp>
    </p:spTree>
    <p:extLst>
      <p:ext uri="{BB962C8B-B14F-4D97-AF65-F5344CB8AC3E}">
        <p14:creationId xmlns:p14="http://schemas.microsoft.com/office/powerpoint/2010/main" val="4114382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665BC-7D31-D7C3-F506-F47E054B2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1246C-FC37-143F-557D-F88AAE186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08C05-514A-02F9-0E24-D476B6E6AD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individual share reveals nothing </a:t>
            </a:r>
          </a:p>
        </p:txBody>
      </p:sp>
      <p:sp>
        <p:nvSpPr>
          <p:cNvPr id="4" name="Slide Number Placeholder 3">
            <a:extLst>
              <a:ext uri="{FF2B5EF4-FFF2-40B4-BE49-F238E27FC236}">
                <a16:creationId xmlns:a16="http://schemas.microsoft.com/office/drawing/2014/main" id="{C6AA19F1-BAC7-8651-1940-60E70B5B3C64}"/>
              </a:ext>
            </a:extLst>
          </p:cNvPr>
          <p:cNvSpPr>
            <a:spLocks noGrp="1"/>
          </p:cNvSpPr>
          <p:nvPr>
            <p:ph type="sldNum" sz="quarter" idx="5"/>
          </p:nvPr>
        </p:nvSpPr>
        <p:spPr/>
        <p:txBody>
          <a:bodyPr/>
          <a:lstStyle/>
          <a:p>
            <a:fld id="{8CF522E6-1955-694C-B2EA-49A63D25E73E}" type="slidenum">
              <a:rPr lang="en-US" smtClean="0"/>
              <a:t>23</a:t>
            </a:fld>
            <a:endParaRPr lang="en-US"/>
          </a:p>
        </p:txBody>
      </p:sp>
    </p:spTree>
    <p:extLst>
      <p:ext uri="{BB962C8B-B14F-4D97-AF65-F5344CB8AC3E}">
        <p14:creationId xmlns:p14="http://schemas.microsoft.com/office/powerpoint/2010/main" val="40470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9901-6644-564C-2074-80B2EBC3C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CF624-E9D9-74C7-CA4F-BD9143528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82D63-B926-2AAB-15F7-DB2B82B6DD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7D46B-2D6B-DF67-0198-933BC307346B}"/>
              </a:ext>
            </a:extLst>
          </p:cNvPr>
          <p:cNvSpPr>
            <a:spLocks noGrp="1"/>
          </p:cNvSpPr>
          <p:nvPr>
            <p:ph type="sldNum" sz="quarter" idx="5"/>
          </p:nvPr>
        </p:nvSpPr>
        <p:spPr/>
        <p:txBody>
          <a:bodyPr/>
          <a:lstStyle/>
          <a:p>
            <a:fld id="{8CF522E6-1955-694C-B2EA-49A63D25E73E}" type="slidenum">
              <a:rPr lang="en-US" smtClean="0"/>
              <a:t>24</a:t>
            </a:fld>
            <a:endParaRPr lang="en-US"/>
          </a:p>
        </p:txBody>
      </p:sp>
    </p:spTree>
    <p:extLst>
      <p:ext uri="{BB962C8B-B14F-4D97-AF65-F5344CB8AC3E}">
        <p14:creationId xmlns:p14="http://schemas.microsoft.com/office/powerpoint/2010/main" val="1462192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FF4B2-B039-F818-0B8A-EC81C55DD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8579E-07C6-6049-6515-7C141B85B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D414E-7FA2-3C61-EF01-F6410A870D6D}"/>
              </a:ext>
            </a:extLst>
          </p:cNvPr>
          <p:cNvSpPr>
            <a:spLocks noGrp="1"/>
          </p:cNvSpPr>
          <p:nvPr>
            <p:ph type="body" idx="1"/>
          </p:nvPr>
        </p:nvSpPr>
        <p:spPr/>
        <p:txBody>
          <a:bodyPr/>
          <a:lstStyle/>
          <a:p>
            <a:r>
              <a:rPr lang="en-US" dirty="0"/>
              <a:t>The server adds the shares together and get the sum.</a:t>
            </a:r>
          </a:p>
          <a:p>
            <a:endParaRPr lang="en-US" dirty="0"/>
          </a:p>
          <a:p>
            <a:r>
              <a:rPr lang="en-US" dirty="0"/>
              <a:t>For the PIR problem, we will just use the privacy from the shuffling and we are not concerned with getting a sum result.</a:t>
            </a:r>
          </a:p>
          <a:p>
            <a:endParaRPr lang="en-US" dirty="0"/>
          </a:p>
        </p:txBody>
      </p:sp>
      <p:sp>
        <p:nvSpPr>
          <p:cNvPr id="4" name="Slide Number Placeholder 3">
            <a:extLst>
              <a:ext uri="{FF2B5EF4-FFF2-40B4-BE49-F238E27FC236}">
                <a16:creationId xmlns:a16="http://schemas.microsoft.com/office/drawing/2014/main" id="{E304B91E-755C-1826-02AA-A61CA242D975}"/>
              </a:ext>
            </a:extLst>
          </p:cNvPr>
          <p:cNvSpPr>
            <a:spLocks noGrp="1"/>
          </p:cNvSpPr>
          <p:nvPr>
            <p:ph type="sldNum" sz="quarter" idx="5"/>
          </p:nvPr>
        </p:nvSpPr>
        <p:spPr/>
        <p:txBody>
          <a:bodyPr/>
          <a:lstStyle/>
          <a:p>
            <a:fld id="{8CF522E6-1955-694C-B2EA-49A63D25E73E}" type="slidenum">
              <a:rPr lang="en-US" smtClean="0"/>
              <a:t>25</a:t>
            </a:fld>
            <a:endParaRPr lang="en-US"/>
          </a:p>
        </p:txBody>
      </p:sp>
    </p:spTree>
    <p:extLst>
      <p:ext uri="{BB962C8B-B14F-4D97-AF65-F5344CB8AC3E}">
        <p14:creationId xmlns:p14="http://schemas.microsoft.com/office/powerpoint/2010/main" val="305725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5C4D0-F217-7272-E259-35B3EDC4E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E47EB-9991-ED32-D8FF-4B84BA707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994F4-C444-B28F-A4AE-B6F9E29E8979}"/>
              </a:ext>
            </a:extLst>
          </p:cNvPr>
          <p:cNvSpPr>
            <a:spLocks noGrp="1"/>
          </p:cNvSpPr>
          <p:nvPr>
            <p:ph type="body" idx="1"/>
          </p:nvPr>
        </p:nvSpPr>
        <p:spPr/>
        <p:txBody>
          <a:bodyPr/>
          <a:lstStyle/>
          <a:p>
            <a:r>
              <a:rPr lang="en-US" dirty="0"/>
              <a:t>You can fix some and adjust the other</a:t>
            </a:r>
          </a:p>
          <a:p>
            <a:endParaRPr lang="en-US" dirty="0"/>
          </a:p>
          <a:p>
            <a:r>
              <a:rPr lang="en-US" dirty="0"/>
              <a:t>For efficiency we want something opposite: …</a:t>
            </a:r>
          </a:p>
          <a:p>
            <a:endParaRPr lang="en-US" dirty="0"/>
          </a:p>
          <a:p>
            <a:endParaRPr lang="en-US" dirty="0"/>
          </a:p>
        </p:txBody>
      </p:sp>
      <p:sp>
        <p:nvSpPr>
          <p:cNvPr id="4" name="Slide Number Placeholder 3">
            <a:extLst>
              <a:ext uri="{FF2B5EF4-FFF2-40B4-BE49-F238E27FC236}">
                <a16:creationId xmlns:a16="http://schemas.microsoft.com/office/drawing/2014/main" id="{0A3583CA-D545-7FFB-0409-98EEBDB76747}"/>
              </a:ext>
            </a:extLst>
          </p:cNvPr>
          <p:cNvSpPr>
            <a:spLocks noGrp="1"/>
          </p:cNvSpPr>
          <p:nvPr>
            <p:ph type="sldNum" sz="quarter" idx="5"/>
          </p:nvPr>
        </p:nvSpPr>
        <p:spPr/>
        <p:txBody>
          <a:bodyPr/>
          <a:lstStyle/>
          <a:p>
            <a:fld id="{8CF522E6-1955-694C-B2EA-49A63D25E73E}" type="slidenum">
              <a:rPr lang="en-US" smtClean="0"/>
              <a:t>26</a:t>
            </a:fld>
            <a:endParaRPr lang="en-US"/>
          </a:p>
        </p:txBody>
      </p:sp>
    </p:spTree>
    <p:extLst>
      <p:ext uri="{BB962C8B-B14F-4D97-AF65-F5344CB8AC3E}">
        <p14:creationId xmlns:p14="http://schemas.microsoft.com/office/powerpoint/2010/main" val="239384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B7A9-9DD8-89ED-5744-8673C0AE7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6C0A3-5B54-5D2A-577F-AE6E3A9E8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B0589-2D9F-6FFD-FE01-7200E757F7B1}"/>
              </a:ext>
            </a:extLst>
          </p:cNvPr>
          <p:cNvSpPr>
            <a:spLocks noGrp="1"/>
          </p:cNvSpPr>
          <p:nvPr>
            <p:ph type="body" idx="1"/>
          </p:nvPr>
        </p:nvSpPr>
        <p:spPr/>
        <p:txBody>
          <a:bodyPr/>
          <a:lstStyle/>
          <a:p>
            <a:r>
              <a:rPr lang="en-US" dirty="0"/>
              <a:t>Now we will go to the technical part</a:t>
            </a:r>
          </a:p>
          <a:p>
            <a:endParaRPr lang="en-US" dirty="0"/>
          </a:p>
          <a:p>
            <a:r>
              <a:rPr lang="en-US" dirty="0"/>
              <a:t>Both our results use a powerful tool called split-and-mix. </a:t>
            </a:r>
            <a:endParaRPr lang="en-CN" dirty="0"/>
          </a:p>
        </p:txBody>
      </p:sp>
      <p:sp>
        <p:nvSpPr>
          <p:cNvPr id="4" name="Slide Number Placeholder 3">
            <a:extLst>
              <a:ext uri="{FF2B5EF4-FFF2-40B4-BE49-F238E27FC236}">
                <a16:creationId xmlns:a16="http://schemas.microsoft.com/office/drawing/2014/main" id="{0AB9F24B-7D17-8F85-8BB4-CAFED04F9E3A}"/>
              </a:ext>
            </a:extLst>
          </p:cNvPr>
          <p:cNvSpPr>
            <a:spLocks noGrp="1"/>
          </p:cNvSpPr>
          <p:nvPr>
            <p:ph type="sldNum" sz="quarter" idx="5"/>
          </p:nvPr>
        </p:nvSpPr>
        <p:spPr/>
        <p:txBody>
          <a:bodyPr/>
          <a:lstStyle/>
          <a:p>
            <a:fld id="{5CAC8F0B-D139-7F4C-A27A-14EB564E8E35}" type="slidenum">
              <a:rPr lang="en-CN" smtClean="0"/>
              <a:t>27</a:t>
            </a:fld>
            <a:endParaRPr lang="en-CN"/>
          </a:p>
        </p:txBody>
      </p:sp>
    </p:spTree>
    <p:extLst>
      <p:ext uri="{BB962C8B-B14F-4D97-AF65-F5344CB8AC3E}">
        <p14:creationId xmlns:p14="http://schemas.microsoft.com/office/powerpoint/2010/main" val="188827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2583-D4D7-AD6C-447F-CF556B822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4FE554-4A59-D1C5-9B78-3A5663A20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72709-D501-8BA4-8AE6-F12537A947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Mention </a:t>
            </a:r>
            <a:r>
              <a:rPr lang="en-US" sz="1200" dirty="0" err="1">
                <a:solidFill>
                  <a:srgbClr val="FF0000"/>
                </a:solidFill>
              </a:rPr>
              <a:t>P_x</a:t>
            </a:r>
            <a:r>
              <a:rPr lang="en-US" sz="1200" dirty="0">
                <a:solidFill>
                  <a:srgbClr val="FF0000"/>
                </a:solidFill>
              </a:rPr>
              <a:t> and reconstruct a</a:t>
            </a:r>
          </a:p>
          <a:p>
            <a:endParaRPr lang="en-US" dirty="0"/>
          </a:p>
        </p:txBody>
      </p:sp>
      <p:sp>
        <p:nvSpPr>
          <p:cNvPr id="4" name="Slide Number Placeholder 3">
            <a:extLst>
              <a:ext uri="{FF2B5EF4-FFF2-40B4-BE49-F238E27FC236}">
                <a16:creationId xmlns:a16="http://schemas.microsoft.com/office/drawing/2014/main" id="{60D4B721-53C8-81AA-F049-7B037C9421CB}"/>
              </a:ext>
            </a:extLst>
          </p:cNvPr>
          <p:cNvSpPr>
            <a:spLocks noGrp="1"/>
          </p:cNvSpPr>
          <p:nvPr>
            <p:ph type="sldNum" sz="quarter" idx="5"/>
          </p:nvPr>
        </p:nvSpPr>
        <p:spPr/>
        <p:txBody>
          <a:bodyPr/>
          <a:lstStyle/>
          <a:p>
            <a:fld id="{5CAC8F0B-D139-7F4C-A27A-14EB564E8E35}" type="slidenum">
              <a:rPr lang="en-CN" smtClean="0"/>
              <a:t>28</a:t>
            </a:fld>
            <a:endParaRPr lang="en-CN"/>
          </a:p>
        </p:txBody>
      </p:sp>
    </p:spTree>
    <p:extLst>
      <p:ext uri="{BB962C8B-B14F-4D97-AF65-F5344CB8AC3E}">
        <p14:creationId xmlns:p14="http://schemas.microsoft.com/office/powerpoint/2010/main" val="387048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add a random noise to hide the sum</a:t>
            </a:r>
          </a:p>
        </p:txBody>
      </p:sp>
      <p:sp>
        <p:nvSpPr>
          <p:cNvPr id="4" name="Slide Number Placeholder 3"/>
          <p:cNvSpPr>
            <a:spLocks noGrp="1"/>
          </p:cNvSpPr>
          <p:nvPr>
            <p:ph type="sldNum" sz="quarter" idx="5"/>
          </p:nvPr>
        </p:nvSpPr>
        <p:spPr/>
        <p:txBody>
          <a:bodyPr/>
          <a:lstStyle/>
          <a:p>
            <a:fld id="{5CAC8F0B-D139-7F4C-A27A-14EB564E8E35}" type="slidenum">
              <a:rPr lang="en-CN" smtClean="0"/>
              <a:t>29</a:t>
            </a:fld>
            <a:endParaRPr lang="en-CN"/>
          </a:p>
        </p:txBody>
      </p:sp>
    </p:spTree>
    <p:extLst>
      <p:ext uri="{BB962C8B-B14F-4D97-AF65-F5344CB8AC3E}">
        <p14:creationId xmlns:p14="http://schemas.microsoft.com/office/powerpoint/2010/main" val="1279938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you have exponentially many clients</a:t>
            </a:r>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30</a:t>
            </a:fld>
            <a:endParaRPr lang="en-CN"/>
          </a:p>
        </p:txBody>
      </p:sp>
    </p:spTree>
    <p:extLst>
      <p:ext uri="{BB962C8B-B14F-4D97-AF65-F5344CB8AC3E}">
        <p14:creationId xmlns:p14="http://schemas.microsoft.com/office/powerpoint/2010/main" val="178027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853B6-BAB1-211B-020F-8CD251A77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4E8BC-D147-7339-E5BE-8C288B2DB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B8FD72-4F92-CF5A-02CB-8FBA32E4B236}"/>
              </a:ext>
            </a:extLst>
          </p:cNvPr>
          <p:cNvSpPr>
            <a:spLocks noGrp="1"/>
          </p:cNvSpPr>
          <p:nvPr>
            <p:ph type="body" idx="1"/>
          </p:nvPr>
        </p:nvSpPr>
        <p:spPr/>
        <p:txBody>
          <a:bodyPr/>
          <a:lstStyle/>
          <a:p>
            <a:r>
              <a:rPr lang="en-US" dirty="0"/>
              <a:t>Back in 30 years ago, cryptographers already started to think about this problem and they proposed a primitive as follows: the server holds ... the client has an index ...</a:t>
            </a:r>
          </a:p>
          <a:p>
            <a:endParaRPr lang="en-US" dirty="0"/>
          </a:p>
          <a:p>
            <a:r>
              <a:rPr lang="en-US" dirty="0"/>
              <a:t>If we have such … we can build many interesting applications by using PIR in a black box way.</a:t>
            </a:r>
          </a:p>
          <a:p>
            <a:endParaRPr lang="en-US" dirty="0"/>
          </a:p>
          <a:p>
            <a:r>
              <a:rPr lang="en-US" dirty="0"/>
              <a:t>[Talk about examples]</a:t>
            </a:r>
          </a:p>
          <a:p>
            <a:br>
              <a:rPr lang="en-US" dirty="0"/>
            </a:br>
            <a:r>
              <a:rPr lang="en-US" dirty="0"/>
              <a:t>The efficiency of these applications rely on the efficiency of the underlying PIR protocols. </a:t>
            </a:r>
          </a:p>
          <a:p>
            <a:r>
              <a:rPr lang="en-US" dirty="0"/>
              <a:t> </a:t>
            </a:r>
          </a:p>
          <a:p>
            <a:r>
              <a:rPr lang="en-US" dirty="0"/>
              <a:t>So the rest of the talk will discuss to how to build a good PIR protocol that realizes this primitive.</a:t>
            </a:r>
          </a:p>
        </p:txBody>
      </p:sp>
      <p:sp>
        <p:nvSpPr>
          <p:cNvPr id="4" name="Slide Number Placeholder 3">
            <a:extLst>
              <a:ext uri="{FF2B5EF4-FFF2-40B4-BE49-F238E27FC236}">
                <a16:creationId xmlns:a16="http://schemas.microsoft.com/office/drawing/2014/main" id="{C88A1F87-B26C-C6E3-4460-0D5BC0D8A962}"/>
              </a:ext>
            </a:extLst>
          </p:cNvPr>
          <p:cNvSpPr>
            <a:spLocks noGrp="1"/>
          </p:cNvSpPr>
          <p:nvPr>
            <p:ph type="sldNum" sz="quarter" idx="5"/>
          </p:nvPr>
        </p:nvSpPr>
        <p:spPr/>
        <p:txBody>
          <a:bodyPr/>
          <a:lstStyle/>
          <a:p>
            <a:fld id="{5CAC8F0B-D139-7F4C-A27A-14EB564E8E35}" type="slidenum">
              <a:rPr lang="en-CN" smtClean="0"/>
              <a:t>4</a:t>
            </a:fld>
            <a:endParaRPr lang="en-CN"/>
          </a:p>
        </p:txBody>
      </p:sp>
    </p:spTree>
    <p:extLst>
      <p:ext uri="{BB962C8B-B14F-4D97-AF65-F5344CB8AC3E}">
        <p14:creationId xmlns:p14="http://schemas.microsoft.com/office/powerpoint/2010/main" val="692362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can we split into more shares to address the problem? </a:t>
            </a:r>
          </a:p>
          <a:p>
            <a:endParaRPr lang="en-US" dirty="0"/>
          </a:p>
          <a:p>
            <a:r>
              <a:rPr lang="en-US" dirty="0"/>
              <a:t>This is feasible, but it results in much worse communication cost. </a:t>
            </a:r>
          </a:p>
          <a:p>
            <a:endParaRPr lang="en-US" dirty="0"/>
          </a:p>
          <a:p>
            <a:r>
              <a:rPr lang="en-US" dirty="0"/>
              <a:t>Our key technique for is to randomize …. And this brings back the communication still to root n with to a polylog factor.</a:t>
            </a:r>
          </a:p>
          <a:p>
            <a:endParaRPr lang="en-US" dirty="0"/>
          </a:p>
          <a:p>
            <a:r>
              <a:rPr lang="en-US" dirty="0"/>
              <a:t>This works in 3 steps which I’ll show next.</a:t>
            </a:r>
          </a:p>
        </p:txBody>
      </p:sp>
      <p:sp>
        <p:nvSpPr>
          <p:cNvPr id="4" name="Slide Number Placeholder 3"/>
          <p:cNvSpPr>
            <a:spLocks noGrp="1"/>
          </p:cNvSpPr>
          <p:nvPr>
            <p:ph type="sldNum" sz="quarter" idx="5"/>
          </p:nvPr>
        </p:nvSpPr>
        <p:spPr/>
        <p:txBody>
          <a:bodyPr/>
          <a:lstStyle/>
          <a:p>
            <a:fld id="{5CAC8F0B-D139-7F4C-A27A-14EB564E8E35}" type="slidenum">
              <a:rPr lang="en-CN" smtClean="0"/>
              <a:t>31</a:t>
            </a:fld>
            <a:endParaRPr lang="en-CN"/>
          </a:p>
        </p:txBody>
      </p:sp>
    </p:spTree>
    <p:extLst>
      <p:ext uri="{BB962C8B-B14F-4D97-AF65-F5344CB8AC3E}">
        <p14:creationId xmlns:p14="http://schemas.microsoft.com/office/powerpoint/2010/main" val="2691308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the problem we faced in the two-share setting is: given a set of indices 1, …, 1 and 2, …, 2, if they are all different, then the distribution of the shares are also very different. </a:t>
            </a:r>
          </a:p>
        </p:txBody>
      </p:sp>
      <p:sp>
        <p:nvSpPr>
          <p:cNvPr id="4" name="Slide Number Placeholder 3"/>
          <p:cNvSpPr>
            <a:spLocks noGrp="1"/>
          </p:cNvSpPr>
          <p:nvPr>
            <p:ph type="sldNum" sz="quarter" idx="5"/>
          </p:nvPr>
        </p:nvSpPr>
        <p:spPr/>
        <p:txBody>
          <a:bodyPr/>
          <a:lstStyle/>
          <a:p>
            <a:fld id="{5CAC8F0B-D139-7F4C-A27A-14EB564E8E35}" type="slidenum">
              <a:rPr lang="en-CN" smtClean="0"/>
              <a:t>32</a:t>
            </a:fld>
            <a:endParaRPr lang="en-CN"/>
          </a:p>
        </p:txBody>
      </p:sp>
    </p:spTree>
    <p:extLst>
      <p:ext uri="{BB962C8B-B14F-4D97-AF65-F5344CB8AC3E}">
        <p14:creationId xmlns:p14="http://schemas.microsoft.com/office/powerpoint/2010/main" val="4018566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step back a bit: if they are not that different, say we have C clients, and root of C clients are different, then after they split and we throw in  some random numbers, the server cannot distinguish between the two.</a:t>
            </a:r>
          </a:p>
          <a:p>
            <a:endParaRPr lang="en-US" dirty="0"/>
          </a:p>
        </p:txBody>
      </p:sp>
      <p:sp>
        <p:nvSpPr>
          <p:cNvPr id="4" name="Slide Number Placeholder 3"/>
          <p:cNvSpPr>
            <a:spLocks noGrp="1"/>
          </p:cNvSpPr>
          <p:nvPr>
            <p:ph type="sldNum" sz="quarter" idx="5"/>
          </p:nvPr>
        </p:nvSpPr>
        <p:spPr/>
        <p:txBody>
          <a:bodyPr/>
          <a:lstStyle/>
          <a:p>
            <a:fld id="{5CAC8F0B-D139-7F4C-A27A-14EB564E8E35}" type="slidenum">
              <a:rPr lang="en-CN" smtClean="0"/>
              <a:t>33</a:t>
            </a:fld>
            <a:endParaRPr lang="en-CN"/>
          </a:p>
        </p:txBody>
      </p:sp>
    </p:spTree>
    <p:extLst>
      <p:ext uri="{BB962C8B-B14F-4D97-AF65-F5344CB8AC3E}">
        <p14:creationId xmlns:p14="http://schemas.microsoft.com/office/powerpoint/2010/main" val="1284009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FBBDD-C17C-CB2D-764A-00C7989C6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A6242-F7BF-0F0E-9F55-4226B0F0B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3F5E4-038E-00E7-CB34-CB05A6304046}"/>
              </a:ext>
            </a:extLst>
          </p:cNvPr>
          <p:cNvSpPr>
            <a:spLocks noGrp="1"/>
          </p:cNvSpPr>
          <p:nvPr>
            <p:ph type="body" idx="1"/>
          </p:nvPr>
        </p:nvSpPr>
        <p:spPr/>
        <p:txBody>
          <a:bodyPr/>
          <a:lstStyle/>
          <a:p>
            <a:r>
              <a:rPr lang="en-US" dirty="0"/>
              <a:t>We cannot assume the client to query the random …</a:t>
            </a:r>
          </a:p>
          <a:p>
            <a:r>
              <a:rPr lang="en-US" dirty="0"/>
              <a:t>The challenge is that how to get correctness</a:t>
            </a:r>
            <a:endParaRPr lang="en-CN" dirty="0"/>
          </a:p>
        </p:txBody>
      </p:sp>
      <p:sp>
        <p:nvSpPr>
          <p:cNvPr id="4" name="Slide Number Placeholder 3">
            <a:extLst>
              <a:ext uri="{FF2B5EF4-FFF2-40B4-BE49-F238E27FC236}">
                <a16:creationId xmlns:a16="http://schemas.microsoft.com/office/drawing/2014/main" id="{7CCCBDC8-F853-D97D-BC0B-96E1B0A0715D}"/>
              </a:ext>
            </a:extLst>
          </p:cNvPr>
          <p:cNvSpPr>
            <a:spLocks noGrp="1"/>
          </p:cNvSpPr>
          <p:nvPr>
            <p:ph type="sldNum" sz="quarter" idx="5"/>
          </p:nvPr>
        </p:nvSpPr>
        <p:spPr/>
        <p:txBody>
          <a:bodyPr/>
          <a:lstStyle/>
          <a:p>
            <a:fld id="{5CAC8F0B-D139-7F4C-A27A-14EB564E8E35}" type="slidenum">
              <a:rPr lang="en-CN" smtClean="0"/>
              <a:t>34</a:t>
            </a:fld>
            <a:endParaRPr lang="en-CN"/>
          </a:p>
        </p:txBody>
      </p:sp>
    </p:spTree>
    <p:extLst>
      <p:ext uri="{BB962C8B-B14F-4D97-AF65-F5344CB8AC3E}">
        <p14:creationId xmlns:p14="http://schemas.microsoft.com/office/powerpoint/2010/main" val="588244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35</a:t>
            </a:fld>
            <a:endParaRPr lang="en-CN"/>
          </a:p>
        </p:txBody>
      </p:sp>
    </p:spTree>
    <p:extLst>
      <p:ext uri="{BB962C8B-B14F-4D97-AF65-F5344CB8AC3E}">
        <p14:creationId xmlns:p14="http://schemas.microsoft.com/office/powerpoint/2010/main" val="1133065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 </a:t>
            </a:r>
            <a:r>
              <a:rPr lang="en-US" dirty="0" err="1"/>
              <a:t>i</a:t>
            </a:r>
            <a:r>
              <a:rPr lang="en-US" dirty="0"/>
              <a:t>* is random now we split, OK.</a:t>
            </a:r>
          </a:p>
          <a:p>
            <a:endParaRPr lang="en-US" dirty="0"/>
          </a:p>
          <a:p>
            <a:r>
              <a:rPr lang="en-US" dirty="0"/>
              <a:t>the server build a database that stores the answers of all possible sub-queries. </a:t>
            </a:r>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36</a:t>
            </a:fld>
            <a:endParaRPr lang="en-CN"/>
          </a:p>
        </p:txBody>
      </p:sp>
    </p:spTree>
    <p:extLst>
      <p:ext uri="{BB962C8B-B14F-4D97-AF65-F5344CB8AC3E}">
        <p14:creationId xmlns:p14="http://schemas.microsoft.com/office/powerpoint/2010/main" val="591753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Present it in a compiler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we plug in the previous two-server additive PIR scheme by Beimel et al. then we get a PIR scheme in the shuffle model with root n communication.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fancier inner PIR, we can reduce the communication to n^\gamma, but assuming more clients querying at the same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a:t>
                </a:r>
                <a:r>
                  <a:rPr lang="en-US" sz="1200" baseline="0" dirty="0"/>
                  <a:t> also get n</a:t>
                </a:r>
                <a:r>
                  <a:rPr lang="en-CN" sz="1200"/>
                  <a:t>egligible security</a:t>
                </a:r>
                <a:r>
                  <a:rPr lang="en-US" sz="1200" dirty="0"/>
                  <a:t>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(1/</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𝑛</m:t>
                        </m:r>
                      </m:e>
                      <m:sup>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b="0" i="1" smtClean="0">
                                <a:latin typeface="Cambria Math" panose="02040503050406030204" pitchFamily="18" charset="0"/>
                              </a:rPr>
                              <m:t>𝑛</m:t>
                            </m:r>
                          </m:e>
                        </m:func>
                      </m:sup>
                    </m:sSup>
                    <m:r>
                      <a:rPr lang="en-US" sz="1200" b="0" i="1" smtClean="0">
                        <a:latin typeface="Cambria Math" panose="02040503050406030204" pitchFamily="18" charset="0"/>
                      </a:rPr>
                      <m:t>)</m:t>
                    </m:r>
                  </m:oMath>
                </a14:m>
                <a:r>
                  <a:rPr lang="en-CN" sz="1200"/>
                  <a:t> with </a:t>
                </a:r>
                <a:r>
                  <a:rPr lang="en-US" sz="1200" dirty="0"/>
                  <a:t>slightly sublinear communication </a:t>
                </a:r>
                <a14:m>
                  <m:oMath xmlns:m="http://schemas.openxmlformats.org/officeDocument/2006/math">
                    <m:r>
                      <a:rPr lang="en-US" sz="1200" b="0" i="1" smtClean="0">
                        <a:latin typeface="Cambria Math" panose="02040503050406030204" pitchFamily="18" charset="0"/>
                      </a:rPr>
                      <m:t>𝑂</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func>
                          <m:funcPr>
                            <m:ctrlPr>
                              <a:rPr lang="en-US" sz="1200" b="0" i="1" smtClean="0">
                                <a:latin typeface="Cambria Math" panose="02040503050406030204" pitchFamily="18" charset="0"/>
                              </a:rPr>
                            </m:ctrlPr>
                          </m:funcPr>
                          <m:fName>
                            <m:r>
                              <m:rPr>
                                <m:sty m:val="p"/>
                              </m:rPr>
                              <a:rPr lang="en-US" sz="1200" b="0" i="0" smtClean="0">
                                <a:latin typeface="Cambria Math" panose="02040503050406030204" pitchFamily="18" charset="0"/>
                              </a:rPr>
                              <m:t>log</m:t>
                            </m:r>
                          </m:fName>
                          <m:e>
                            <m:r>
                              <a:rPr lang="en-US" sz="1200" b="0" i="1" smtClean="0">
                                <a:latin typeface="Cambria Math" panose="02040503050406030204" pitchFamily="18" charset="0"/>
                              </a:rPr>
                              <m:t>𝑛</m:t>
                            </m:r>
                          </m:e>
                        </m:func>
                      </m:den>
                    </m:f>
                    <m:r>
                      <a:rPr lang="en-US" sz="1200" b="0" i="1" smtClean="0">
                        <a:latin typeface="Cambria Math" panose="02040503050406030204" pitchFamily="18" charset="0"/>
                      </a:rPr>
                      <m:t>)</m:t>
                    </m:r>
                  </m:oMath>
                </a14:m>
                <a:endParaRPr lang="en-CN" sz="120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a:t>
                </a:r>
                <a:r>
                  <a:rPr lang="en-US" sz="1200" baseline="0" dirty="0"/>
                  <a:t> also get n</a:t>
                </a:r>
                <a:r>
                  <a:rPr lang="en-CN" sz="1200"/>
                  <a:t>egligible security</a:t>
                </a:r>
                <a:r>
                  <a:rPr lang="en-US" sz="1200" dirty="0"/>
                  <a:t> </a:t>
                </a:r>
                <a:r>
                  <a:rPr lang="en-US" sz="1200" b="0" i="0">
                    <a:latin typeface="Cambria Math" panose="02040503050406030204" pitchFamily="18" charset="0"/>
                  </a:rPr>
                  <a:t>𝑂(1/𝑛^log⁡𝑛 )</a:t>
                </a:r>
                <a:r>
                  <a:rPr lang="en-CN" sz="1200"/>
                  <a:t> with </a:t>
                </a:r>
                <a:r>
                  <a:rPr lang="en-US" sz="1200" dirty="0"/>
                  <a:t>slightly sublinear communication </a:t>
                </a:r>
                <a:r>
                  <a:rPr lang="en-US" sz="1200" b="0" i="0">
                    <a:latin typeface="Cambria Math" panose="02040503050406030204" pitchFamily="18" charset="0"/>
                  </a:rPr>
                  <a:t>𝑂(𝑛/log⁡𝑛 )</a:t>
                </a:r>
                <a:endParaRPr lang="en-CN" sz="1200" dirty="0"/>
              </a:p>
              <a:p>
                <a:endParaRPr lang="en-US" dirty="0"/>
              </a:p>
            </p:txBody>
          </p:sp>
        </mc:Fallback>
      </mc:AlternateContent>
      <p:sp>
        <p:nvSpPr>
          <p:cNvPr id="4" name="Slide Number Placeholder 3"/>
          <p:cNvSpPr>
            <a:spLocks noGrp="1"/>
          </p:cNvSpPr>
          <p:nvPr>
            <p:ph type="sldNum" sz="quarter" idx="5"/>
          </p:nvPr>
        </p:nvSpPr>
        <p:spPr/>
        <p:txBody>
          <a:bodyPr/>
          <a:lstStyle/>
          <a:p>
            <a:fld id="{5CAC8F0B-D139-7F4C-A27A-14EB564E8E35}" type="slidenum">
              <a:rPr lang="en-CN" smtClean="0"/>
              <a:t>40</a:t>
            </a:fld>
            <a:endParaRPr lang="en-CN"/>
          </a:p>
        </p:txBody>
      </p:sp>
    </p:spTree>
    <p:extLst>
      <p:ext uri="{BB962C8B-B14F-4D97-AF65-F5344CB8AC3E}">
        <p14:creationId xmlns:p14="http://schemas.microsoft.com/office/powerpoint/2010/main" val="699874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FF884-E5AE-1E58-768C-C2FA89552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7B936-03C3-FA9D-3AB1-7D2FA5A770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35132-E642-E8A8-6000-A960409F5021}"/>
              </a:ext>
            </a:extLst>
          </p:cNvPr>
          <p:cNvSpPr>
            <a:spLocks noGrp="1"/>
          </p:cNvSpPr>
          <p:nvPr>
            <p:ph type="body" idx="1"/>
          </p:nvPr>
        </p:nvSpPr>
        <p:spPr/>
        <p:txBody>
          <a:bodyPr/>
          <a:lstStyle/>
          <a:p>
            <a:r>
              <a:rPr lang="en-US" dirty="0"/>
              <a:t>Database entries have same size</a:t>
            </a:r>
            <a:endParaRPr lang="en-CN" dirty="0"/>
          </a:p>
        </p:txBody>
      </p:sp>
      <p:sp>
        <p:nvSpPr>
          <p:cNvPr id="4" name="Slide Number Placeholder 3">
            <a:extLst>
              <a:ext uri="{FF2B5EF4-FFF2-40B4-BE49-F238E27FC236}">
                <a16:creationId xmlns:a16="http://schemas.microsoft.com/office/drawing/2014/main" id="{519D510A-F0E8-8AFE-BEEE-83519E2A548F}"/>
              </a:ext>
            </a:extLst>
          </p:cNvPr>
          <p:cNvSpPr>
            <a:spLocks noGrp="1"/>
          </p:cNvSpPr>
          <p:nvPr>
            <p:ph type="sldNum" sz="quarter" idx="5"/>
          </p:nvPr>
        </p:nvSpPr>
        <p:spPr/>
        <p:txBody>
          <a:bodyPr/>
          <a:lstStyle/>
          <a:p>
            <a:fld id="{5CAC8F0B-D139-7F4C-A27A-14EB564E8E35}" type="slidenum">
              <a:rPr lang="en-CN" smtClean="0"/>
              <a:t>41</a:t>
            </a:fld>
            <a:endParaRPr lang="en-CN"/>
          </a:p>
        </p:txBody>
      </p:sp>
    </p:spTree>
    <p:extLst>
      <p:ext uri="{BB962C8B-B14F-4D97-AF65-F5344CB8AC3E}">
        <p14:creationId xmlns:p14="http://schemas.microsoft.com/office/powerpoint/2010/main" val="3034204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20BC8-0263-CB46-2CAF-3C789D733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B2DA4-F11B-F446-A796-83D2B5593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22DEF-8869-650C-9BCE-01A05DB82F5B}"/>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DCE4C715-3B98-A479-15F9-FEEA41F538F9}"/>
              </a:ext>
            </a:extLst>
          </p:cNvPr>
          <p:cNvSpPr>
            <a:spLocks noGrp="1"/>
          </p:cNvSpPr>
          <p:nvPr>
            <p:ph type="sldNum" sz="quarter" idx="5"/>
          </p:nvPr>
        </p:nvSpPr>
        <p:spPr/>
        <p:txBody>
          <a:bodyPr/>
          <a:lstStyle/>
          <a:p>
            <a:fld id="{5CAC8F0B-D139-7F4C-A27A-14EB564E8E35}" type="slidenum">
              <a:rPr lang="en-CN" smtClean="0"/>
              <a:t>42</a:t>
            </a:fld>
            <a:endParaRPr lang="en-CN"/>
          </a:p>
        </p:txBody>
      </p:sp>
    </p:spTree>
    <p:extLst>
      <p:ext uri="{BB962C8B-B14F-4D97-AF65-F5344CB8AC3E}">
        <p14:creationId xmlns:p14="http://schemas.microsoft.com/office/powerpoint/2010/main" val="2921024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Prior study on split-and-mix was almost entirely restricted to information-theoretic security.</a:t>
            </a:r>
          </a:p>
          <a:p>
            <a:r>
              <a:rPr lang="en-US" dirty="0"/>
              <a:t>In other words, they choose the number of shares k so that the two views look close to an unbounded adversary. </a:t>
            </a:r>
          </a:p>
          <a:p>
            <a:r>
              <a:rPr lang="en-US" dirty="0"/>
              <a:t>Concretely, to guarantee a statistical distance 2^{-40}, we need k to be a few thousands.</a:t>
            </a:r>
          </a:p>
          <a:p>
            <a:endParaRPr lang="en-US" dirty="0"/>
          </a:p>
        </p:txBody>
      </p:sp>
      <p:sp>
        <p:nvSpPr>
          <p:cNvPr id="4" name="Slide Number Placeholder 3"/>
          <p:cNvSpPr>
            <a:spLocks noGrp="1"/>
          </p:cNvSpPr>
          <p:nvPr>
            <p:ph type="sldNum" sz="quarter" idx="5"/>
          </p:nvPr>
        </p:nvSpPr>
        <p:spPr/>
        <p:txBody>
          <a:bodyPr/>
          <a:lstStyle/>
          <a:p>
            <a:fld id="{8CF522E6-1955-694C-B2EA-49A63D25E73E}" type="slidenum">
              <a:rPr lang="en-US" smtClean="0"/>
              <a:t>43</a:t>
            </a:fld>
            <a:endParaRPr lang="en-US"/>
          </a:p>
        </p:txBody>
      </p:sp>
    </p:spTree>
    <p:extLst>
      <p:ext uri="{BB962C8B-B14F-4D97-AF65-F5344CB8AC3E}">
        <p14:creationId xmlns:p14="http://schemas.microsoft.com/office/powerpoint/2010/main" val="386346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PIR sounds magic,</a:t>
            </a:r>
          </a:p>
          <a:p>
            <a:endParaRPr lang="en-US" dirty="0"/>
          </a:p>
          <a:p>
            <a:r>
              <a:rPr lang="en-US" dirty="0"/>
              <a:t>A trivial solution for PIR is that the </a:t>
            </a:r>
          </a:p>
          <a:p>
            <a:endParaRPr lang="en-US" dirty="0"/>
          </a:p>
          <a:p>
            <a:r>
              <a:rPr lang="en-US" dirty="0"/>
              <a:t>Perfect security: learn absolutely nothing</a:t>
            </a:r>
            <a:endParaRPr lang="en-CN"/>
          </a:p>
          <a:p>
            <a:endParaRPr lang="en-US" dirty="0"/>
          </a:p>
          <a:p>
            <a:r>
              <a:rPr lang="en-US" dirty="0"/>
              <a:t>But this is not practical at all because real-world databases are large, namely n is large. </a:t>
            </a:r>
          </a:p>
          <a:p>
            <a:endParaRPr lang="en-US" dirty="0"/>
          </a:p>
          <a:p>
            <a:r>
              <a:rPr lang="en-US" dirty="0"/>
              <a:t>And in this case, </a:t>
            </a:r>
          </a:p>
          <a:p>
            <a:r>
              <a:rPr lang="en-US" dirty="0"/>
              <a:t>Communication n</a:t>
            </a:r>
          </a:p>
          <a:p>
            <a:r>
              <a:rPr lang="en-US" dirty="0"/>
              <a:t>Computation n – touch all bits</a:t>
            </a:r>
          </a:p>
          <a:p>
            <a:r>
              <a:rPr lang="en-US" dirty="0"/>
              <a:t>probe</a:t>
            </a:r>
          </a:p>
        </p:txBody>
      </p:sp>
      <p:sp>
        <p:nvSpPr>
          <p:cNvPr id="4" name="Slide Number Placeholder 3"/>
          <p:cNvSpPr>
            <a:spLocks noGrp="1"/>
          </p:cNvSpPr>
          <p:nvPr>
            <p:ph type="sldNum" sz="quarter" idx="5"/>
          </p:nvPr>
        </p:nvSpPr>
        <p:spPr/>
        <p:txBody>
          <a:bodyPr/>
          <a:lstStyle/>
          <a:p>
            <a:fld id="{5CAC8F0B-D139-7F4C-A27A-14EB564E8E35}" type="slidenum">
              <a:rPr lang="en-CN" smtClean="0"/>
              <a:t>5</a:t>
            </a:fld>
            <a:endParaRPr lang="en-CN"/>
          </a:p>
        </p:txBody>
      </p:sp>
    </p:spTree>
    <p:extLst>
      <p:ext uri="{BB962C8B-B14F-4D97-AF65-F5344CB8AC3E}">
        <p14:creationId xmlns:p14="http://schemas.microsoft.com/office/powerpoint/2010/main" val="4025203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7338-C34B-C0CF-D780-45AD5088B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C6812-B0D4-67A2-4F67-8D76D514F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87A20-D61C-2F35-D005-AD58E366DC27}"/>
              </a:ext>
            </a:extLst>
          </p:cNvPr>
          <p:cNvSpPr>
            <a:spLocks noGrp="1"/>
          </p:cNvSpPr>
          <p:nvPr>
            <p:ph type="body" idx="1"/>
          </p:nvPr>
        </p:nvSpPr>
        <p:spPr/>
        <p:txBody>
          <a:bodyPr/>
          <a:lstStyle/>
          <a:p>
            <a:r>
              <a:rPr lang="en-US" dirty="0"/>
              <a:t>This work studies computational security for split-and-mix, with the insight being that the parameter k can be reduced if we only need to guarantee the two views look close to a computationally bounded adversary. </a:t>
            </a:r>
          </a:p>
          <a:p>
            <a:endParaRPr lang="en-US" dirty="0"/>
          </a:p>
          <a:p>
            <a:r>
              <a:rPr lang="en-US" dirty="0"/>
              <a:t>To guarantee 128 bits of computational security, the required k is much smaller. In other words, the communication cost can be greatly improved.</a:t>
            </a:r>
          </a:p>
          <a:p>
            <a:r>
              <a:rPr lang="en-US" dirty="0"/>
              <a:t> </a:t>
            </a:r>
          </a:p>
          <a:p>
            <a:endParaRPr lang="en-US" dirty="0"/>
          </a:p>
        </p:txBody>
      </p:sp>
      <p:sp>
        <p:nvSpPr>
          <p:cNvPr id="4" name="Slide Number Placeholder 3">
            <a:extLst>
              <a:ext uri="{FF2B5EF4-FFF2-40B4-BE49-F238E27FC236}">
                <a16:creationId xmlns:a16="http://schemas.microsoft.com/office/drawing/2014/main" id="{37E42BF8-C8C1-2091-0FCD-3123C1E59370}"/>
              </a:ext>
            </a:extLst>
          </p:cNvPr>
          <p:cNvSpPr>
            <a:spLocks noGrp="1"/>
          </p:cNvSpPr>
          <p:nvPr>
            <p:ph type="sldNum" sz="quarter" idx="5"/>
          </p:nvPr>
        </p:nvSpPr>
        <p:spPr/>
        <p:txBody>
          <a:bodyPr/>
          <a:lstStyle/>
          <a:p>
            <a:fld id="{8CF522E6-1955-694C-B2EA-49A63D25E73E}" type="slidenum">
              <a:rPr lang="en-US" smtClean="0"/>
              <a:t>44</a:t>
            </a:fld>
            <a:endParaRPr lang="en-US"/>
          </a:p>
        </p:txBody>
      </p:sp>
    </p:spTree>
    <p:extLst>
      <p:ext uri="{BB962C8B-B14F-4D97-AF65-F5344CB8AC3E}">
        <p14:creationId xmlns:p14="http://schemas.microsoft.com/office/powerpoint/2010/main" val="2798528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47E76-5096-4AB7-A9B4-185FA7B6F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8BA5D-462D-69ED-D87A-4A41BDC7B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FAAD0A-8685-1A99-7FB1-CB5C08E82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computational notion for split-and-mix, together with a bunch of other optimizations, we get a PIR protocol up to 22X improvement of throughput over </a:t>
            </a:r>
            <a:r>
              <a:rPr lang="en-US" dirty="0" err="1"/>
              <a:t>SimplePIR</a:t>
            </a:r>
            <a:r>
              <a:rPr lang="en-US" dirty="0"/>
              <a:t> which is the fastest PIR in the standard model. </a:t>
            </a:r>
          </a:p>
          <a:p>
            <a:endParaRPr lang="en-US" dirty="0"/>
          </a:p>
          <a:p>
            <a:r>
              <a:rPr lang="en-US" dirty="0"/>
              <a:t>Also I want to mention we get a secure aggregation protocol with up to 25X improvement for communication over the best baseline in the statistical setting. This is even when we give advantage of the baseline by compress shares using PRG. </a:t>
            </a:r>
          </a:p>
          <a:p>
            <a:endParaRPr lang="en-US" dirty="0"/>
          </a:p>
          <a:p>
            <a:r>
              <a:rPr lang="en-US" dirty="0"/>
              <a:t>But in this talk, I’ll focus on PIR.</a:t>
            </a:r>
          </a:p>
          <a:p>
            <a:endParaRPr lang="en-US" dirty="0"/>
          </a:p>
          <a:p>
            <a:endParaRPr lang="en-US" dirty="0"/>
          </a:p>
        </p:txBody>
      </p:sp>
      <p:sp>
        <p:nvSpPr>
          <p:cNvPr id="4" name="Slide Number Placeholder 3">
            <a:extLst>
              <a:ext uri="{FF2B5EF4-FFF2-40B4-BE49-F238E27FC236}">
                <a16:creationId xmlns:a16="http://schemas.microsoft.com/office/drawing/2014/main" id="{FCC3F442-5BB7-7C11-0E13-BC37C7FE1492}"/>
              </a:ext>
            </a:extLst>
          </p:cNvPr>
          <p:cNvSpPr>
            <a:spLocks noGrp="1"/>
          </p:cNvSpPr>
          <p:nvPr>
            <p:ph type="sldNum" sz="quarter" idx="5"/>
          </p:nvPr>
        </p:nvSpPr>
        <p:spPr/>
        <p:txBody>
          <a:bodyPr/>
          <a:lstStyle/>
          <a:p>
            <a:fld id="{5CAC8F0B-D139-7F4C-A27A-14EB564E8E35}" type="slidenum">
              <a:rPr lang="en-CN" smtClean="0"/>
              <a:t>45</a:t>
            </a:fld>
            <a:endParaRPr lang="en-CN"/>
          </a:p>
        </p:txBody>
      </p:sp>
    </p:spTree>
    <p:extLst>
      <p:ext uri="{BB962C8B-B14F-4D97-AF65-F5344CB8AC3E}">
        <p14:creationId xmlns:p14="http://schemas.microsoft.com/office/powerpoint/2010/main" val="996564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E5CE1-5D3F-C4A0-874A-C0C36D765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5BC85-B503-F564-6968-726484AB4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36D84-D0C5-7132-B37A-0E69426D5804}"/>
              </a:ext>
            </a:extLst>
          </p:cNvPr>
          <p:cNvSpPr>
            <a:spLocks noGrp="1"/>
          </p:cNvSpPr>
          <p:nvPr>
            <p:ph type="body" idx="1"/>
          </p:nvPr>
        </p:nvSpPr>
        <p:spPr/>
        <p:txBody>
          <a:bodyPr/>
          <a:lstStyle/>
          <a:p>
            <a:r>
              <a:rPr lang="en-US" dirty="0"/>
              <a:t>Now, we can use a simple multi-server PIR together with split and mix.</a:t>
            </a:r>
          </a:p>
        </p:txBody>
      </p:sp>
      <p:sp>
        <p:nvSpPr>
          <p:cNvPr id="4" name="Slide Number Placeholder 3">
            <a:extLst>
              <a:ext uri="{FF2B5EF4-FFF2-40B4-BE49-F238E27FC236}">
                <a16:creationId xmlns:a16="http://schemas.microsoft.com/office/drawing/2014/main" id="{F42F18D7-2C78-0E0E-BC66-DEA9A544A631}"/>
              </a:ext>
            </a:extLst>
          </p:cNvPr>
          <p:cNvSpPr>
            <a:spLocks noGrp="1"/>
          </p:cNvSpPr>
          <p:nvPr>
            <p:ph type="sldNum" sz="quarter" idx="5"/>
          </p:nvPr>
        </p:nvSpPr>
        <p:spPr/>
        <p:txBody>
          <a:bodyPr/>
          <a:lstStyle/>
          <a:p>
            <a:fld id="{8CF522E6-1955-694C-B2EA-49A63D25E73E}" type="slidenum">
              <a:rPr lang="en-US" smtClean="0"/>
              <a:t>46</a:t>
            </a:fld>
            <a:endParaRPr lang="en-US"/>
          </a:p>
        </p:txBody>
      </p:sp>
    </p:spTree>
    <p:extLst>
      <p:ext uri="{BB962C8B-B14F-4D97-AF65-F5344CB8AC3E}">
        <p14:creationId xmlns:p14="http://schemas.microsoft.com/office/powerpoint/2010/main" val="1861159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computation assumption we will use is called SD.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syndrome decoding problem can be succinctly described as follows: given a random matrix H, and a target vector y, we are asked to find a few columns in H such that these columns add up to y. For some dimensions of H, this problem is computationally 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does this relate to split-and-mix?</a:t>
            </a:r>
            <a:br>
              <a:rPr lang="en-US" dirty="0"/>
            </a:br>
            <a:r>
              <a:rPr lang="en-US" dirty="0"/>
              <a:t>Let's assume for a second, we have only one client and this client’s shares are mixed with a bunch of random stuff. Then from SD, we can claim that the server cannot identify this client’s share from H.</a:t>
            </a:r>
          </a:p>
        </p:txBody>
      </p:sp>
      <p:sp>
        <p:nvSpPr>
          <p:cNvPr id="4" name="Slide Number Placeholder 3"/>
          <p:cNvSpPr>
            <a:spLocks noGrp="1"/>
          </p:cNvSpPr>
          <p:nvPr>
            <p:ph type="sldNum" sz="quarter" idx="5"/>
          </p:nvPr>
        </p:nvSpPr>
        <p:spPr/>
        <p:txBody>
          <a:bodyPr/>
          <a:lstStyle/>
          <a:p>
            <a:fld id="{8CF522E6-1955-694C-B2EA-49A63D25E73E}" type="slidenum">
              <a:rPr lang="en-US" smtClean="0"/>
              <a:t>47</a:t>
            </a:fld>
            <a:endParaRPr lang="en-US"/>
          </a:p>
        </p:txBody>
      </p:sp>
    </p:spTree>
    <p:extLst>
      <p:ext uri="{BB962C8B-B14F-4D97-AF65-F5344CB8AC3E}">
        <p14:creationId xmlns:p14="http://schemas.microsoft.com/office/powerpoint/2010/main" val="3729367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20786-95D8-E838-7538-384DB16F8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6AC2FB-B2B3-779B-0516-5FD971A8A8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2EAF0E-41D8-97C3-C0CC-58FF628869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generalize this assumption to multi-disjoint syndrome decoding, namely, it is computationally hard to find multiple subsets of columns, where each subset of columns sum up to a target vector.</a:t>
            </a:r>
          </a:p>
        </p:txBody>
      </p:sp>
      <p:sp>
        <p:nvSpPr>
          <p:cNvPr id="4" name="Slide Number Placeholder 3">
            <a:extLst>
              <a:ext uri="{FF2B5EF4-FFF2-40B4-BE49-F238E27FC236}">
                <a16:creationId xmlns:a16="http://schemas.microsoft.com/office/drawing/2014/main" id="{5BA40822-EA52-C6A4-E4A5-DA21D63AD959}"/>
              </a:ext>
            </a:extLst>
          </p:cNvPr>
          <p:cNvSpPr>
            <a:spLocks noGrp="1"/>
          </p:cNvSpPr>
          <p:nvPr>
            <p:ph type="sldNum" sz="quarter" idx="5"/>
          </p:nvPr>
        </p:nvSpPr>
        <p:spPr/>
        <p:txBody>
          <a:bodyPr/>
          <a:lstStyle/>
          <a:p>
            <a:fld id="{8CF522E6-1955-694C-B2EA-49A63D25E73E}" type="slidenum">
              <a:rPr lang="en-US" smtClean="0"/>
              <a:t>48</a:t>
            </a:fld>
            <a:endParaRPr lang="en-US"/>
          </a:p>
        </p:txBody>
      </p:sp>
    </p:spTree>
    <p:extLst>
      <p:ext uri="{BB962C8B-B14F-4D97-AF65-F5344CB8AC3E}">
        <p14:creationId xmlns:p14="http://schemas.microsoft.com/office/powerpoint/2010/main" val="27103137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rPr>
              <a:t>Note: no inner-outer paradigm here, just one PIR scheme</a:t>
            </a:r>
          </a:p>
          <a:p>
            <a:endParaRPr lang="en-US" dirty="0"/>
          </a:p>
        </p:txBody>
      </p:sp>
      <p:sp>
        <p:nvSpPr>
          <p:cNvPr id="4" name="Slide Number Placeholder 3"/>
          <p:cNvSpPr>
            <a:spLocks noGrp="1"/>
          </p:cNvSpPr>
          <p:nvPr>
            <p:ph type="sldNum" sz="quarter" idx="5"/>
          </p:nvPr>
        </p:nvSpPr>
        <p:spPr/>
        <p:txBody>
          <a:bodyPr/>
          <a:lstStyle/>
          <a:p>
            <a:fld id="{8CF522E6-1955-694C-B2EA-49A63D25E73E}" type="slidenum">
              <a:rPr lang="en-US" smtClean="0"/>
              <a:t>49</a:t>
            </a:fld>
            <a:endParaRPr lang="en-US"/>
          </a:p>
        </p:txBody>
      </p:sp>
    </p:spTree>
    <p:extLst>
      <p:ext uri="{BB962C8B-B14F-4D97-AF65-F5344CB8AC3E}">
        <p14:creationId xmlns:p14="http://schemas.microsoft.com/office/powerpoint/2010/main" val="976919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we need to additionally assume the global shuffler abstracts a two-way anonymous channel, namely it can inversely permute the shares. </a:t>
            </a:r>
          </a:p>
          <a:p>
            <a:endParaRPr lang="en-US" dirty="0"/>
          </a:p>
          <a:p>
            <a:r>
              <a:rPr lang="en-US" dirty="0"/>
              <a:t>So the server will process each share by computing the inner product with the database, one by one.</a:t>
            </a:r>
          </a:p>
          <a:p>
            <a:r>
              <a:rPr lang="en-US" dirty="0"/>
              <a:t>Then the shuffler permutes back and forward the answers to the client.</a:t>
            </a:r>
          </a:p>
        </p:txBody>
      </p:sp>
      <p:sp>
        <p:nvSpPr>
          <p:cNvPr id="4" name="Slide Number Placeholder 3"/>
          <p:cNvSpPr>
            <a:spLocks noGrp="1"/>
          </p:cNvSpPr>
          <p:nvPr>
            <p:ph type="sldNum" sz="quarter" idx="5"/>
          </p:nvPr>
        </p:nvSpPr>
        <p:spPr/>
        <p:txBody>
          <a:bodyPr/>
          <a:lstStyle/>
          <a:p>
            <a:fld id="{8CF522E6-1955-694C-B2EA-49A63D25E73E}" type="slidenum">
              <a:rPr lang="en-US" smtClean="0"/>
              <a:t>50</a:t>
            </a:fld>
            <a:endParaRPr lang="en-US"/>
          </a:p>
        </p:txBody>
      </p:sp>
    </p:spTree>
    <p:extLst>
      <p:ext uri="{BB962C8B-B14F-4D97-AF65-F5344CB8AC3E}">
        <p14:creationId xmlns:p14="http://schemas.microsoft.com/office/powerpoint/2010/main" val="3048330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each client can reconstruct the database column it wants by adding up the answers.</a:t>
            </a:r>
          </a:p>
        </p:txBody>
      </p:sp>
      <p:sp>
        <p:nvSpPr>
          <p:cNvPr id="4" name="Slide Number Placeholder 3"/>
          <p:cNvSpPr>
            <a:spLocks noGrp="1"/>
          </p:cNvSpPr>
          <p:nvPr>
            <p:ph type="sldNum" sz="quarter" idx="5"/>
          </p:nvPr>
        </p:nvSpPr>
        <p:spPr/>
        <p:txBody>
          <a:bodyPr/>
          <a:lstStyle/>
          <a:p>
            <a:fld id="{8CF522E6-1955-694C-B2EA-49A63D25E73E}" type="slidenum">
              <a:rPr lang="en-US" smtClean="0"/>
              <a:t>51</a:t>
            </a:fld>
            <a:endParaRPr lang="en-US"/>
          </a:p>
        </p:txBody>
      </p:sp>
    </p:spTree>
    <p:extLst>
      <p:ext uri="{BB962C8B-B14F-4D97-AF65-F5344CB8AC3E}">
        <p14:creationId xmlns:p14="http://schemas.microsoft.com/office/powerpoint/2010/main" val="2132537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server computation and communication per client query. What we would like is small computation and small communication, that is the bottom left of the graph. </a:t>
            </a:r>
          </a:p>
          <a:p>
            <a:endParaRPr lang="en-US" dirty="0"/>
          </a:p>
          <a:p>
            <a:r>
              <a:rPr lang="en-US" dirty="0" err="1"/>
              <a:t>ShufflePIR</a:t>
            </a:r>
            <a:r>
              <a:rPr lang="en-US" dirty="0"/>
              <a:t> is our protocol. And it outperforms the recent PIR works. A tradeoff is that the security is  guaranteed only when many clients making queries at the same time, here we show the datapoint for 1K and 100K. The more clients are, the better the communication is.</a:t>
            </a:r>
          </a:p>
        </p:txBody>
      </p:sp>
      <p:sp>
        <p:nvSpPr>
          <p:cNvPr id="4" name="Slide Number Placeholder 3"/>
          <p:cNvSpPr>
            <a:spLocks noGrp="1"/>
          </p:cNvSpPr>
          <p:nvPr>
            <p:ph type="sldNum" sz="quarter" idx="5"/>
          </p:nvPr>
        </p:nvSpPr>
        <p:spPr/>
        <p:txBody>
          <a:bodyPr/>
          <a:lstStyle/>
          <a:p>
            <a:fld id="{8BA2ACA8-E1A8-184F-A68F-3D997197596D}" type="slidenum">
              <a:rPr lang="en-US" smtClean="0"/>
              <a:t>52</a:t>
            </a:fld>
            <a:endParaRPr lang="en-US"/>
          </a:p>
        </p:txBody>
      </p:sp>
    </p:spTree>
    <p:extLst>
      <p:ext uri="{BB962C8B-B14F-4D97-AF65-F5344CB8AC3E}">
        <p14:creationId xmlns:p14="http://schemas.microsoft.com/office/powerpoint/2010/main" val="2086684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databases in the same trust domain</a:t>
            </a:r>
          </a:p>
        </p:txBody>
      </p:sp>
      <p:sp>
        <p:nvSpPr>
          <p:cNvPr id="4" name="Slide Number Placeholder 3"/>
          <p:cNvSpPr>
            <a:spLocks noGrp="1"/>
          </p:cNvSpPr>
          <p:nvPr>
            <p:ph type="sldNum" sz="quarter" idx="5"/>
          </p:nvPr>
        </p:nvSpPr>
        <p:spPr/>
        <p:txBody>
          <a:bodyPr/>
          <a:lstStyle/>
          <a:p>
            <a:fld id="{5CAC8F0B-D139-7F4C-A27A-14EB564E8E35}" type="slidenum">
              <a:rPr lang="en-CN" smtClean="0"/>
              <a:t>53</a:t>
            </a:fld>
            <a:endParaRPr lang="en-CN"/>
          </a:p>
        </p:txBody>
      </p:sp>
    </p:spTree>
    <p:extLst>
      <p:ext uri="{BB962C8B-B14F-4D97-AF65-F5344CB8AC3E}">
        <p14:creationId xmlns:p14="http://schemas.microsoft.com/office/powerpoint/2010/main" val="278239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would want the PIR protocol to have small cost.</a:t>
            </a:r>
          </a:p>
          <a:p>
            <a:endParaRPr lang="en-US" dirty="0"/>
          </a:p>
          <a:p>
            <a:r>
              <a:rPr lang="en-US" dirty="0"/>
              <a:t>server to do a small amount of computation, and gives back an answer that is short.</a:t>
            </a:r>
          </a:p>
          <a:p>
            <a:endParaRPr lang="en-US" dirty="0"/>
          </a:p>
        </p:txBody>
      </p:sp>
      <p:sp>
        <p:nvSpPr>
          <p:cNvPr id="4" name="Slide Number Placeholder 3"/>
          <p:cNvSpPr>
            <a:spLocks noGrp="1"/>
          </p:cNvSpPr>
          <p:nvPr>
            <p:ph type="sldNum" sz="quarter" idx="5"/>
          </p:nvPr>
        </p:nvSpPr>
        <p:spPr/>
        <p:txBody>
          <a:bodyPr/>
          <a:lstStyle/>
          <a:p>
            <a:fld id="{5CAC8F0B-D139-7F4C-A27A-14EB564E8E35}" type="slidenum">
              <a:rPr lang="en-CN" smtClean="0"/>
              <a:t>6</a:t>
            </a:fld>
            <a:endParaRPr lang="en-CN"/>
          </a:p>
        </p:txBody>
      </p:sp>
    </p:spTree>
    <p:extLst>
      <p:ext uri="{BB962C8B-B14F-4D97-AF65-F5344CB8AC3E}">
        <p14:creationId xmlns:p14="http://schemas.microsoft.com/office/powerpoint/2010/main" val="1605399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AC8F0B-D139-7F4C-A27A-14EB564E8E35}" type="slidenum">
              <a:rPr lang="en-CN" smtClean="0"/>
              <a:t>54</a:t>
            </a:fld>
            <a:endParaRPr lang="en-CN"/>
          </a:p>
        </p:txBody>
      </p:sp>
    </p:spTree>
    <p:extLst>
      <p:ext uri="{BB962C8B-B14F-4D97-AF65-F5344CB8AC3E}">
        <p14:creationId xmlns:p14="http://schemas.microsoft.com/office/powerpoint/2010/main" val="1125522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632D0-F554-753C-69F8-1BAAF6B34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81485-2EA7-9447-0901-95EF23C25D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E9784-1E55-1530-22E6-50B0B9D66A77}"/>
              </a:ext>
            </a:extLst>
          </p:cNvPr>
          <p:cNvSpPr>
            <a:spLocks noGrp="1"/>
          </p:cNvSpPr>
          <p:nvPr>
            <p:ph type="body" idx="1"/>
          </p:nvPr>
        </p:nvSpPr>
        <p:spPr/>
        <p:txBody>
          <a:bodyPr/>
          <a:lstStyle/>
          <a:p>
            <a:r>
              <a:rPr lang="en-US" dirty="0"/>
              <a:t>Finally, we show that this shuffle model can be used to avoiding padding in PIR.</a:t>
            </a:r>
          </a:p>
          <a:p>
            <a:r>
              <a:rPr lang="en-US" dirty="0"/>
              <a:t>We will skip this part due to time limit, and we can get back to this in Q&amp;A if anyone is interested.</a:t>
            </a:r>
            <a:endParaRPr lang="en-CN" dirty="0"/>
          </a:p>
        </p:txBody>
      </p:sp>
      <p:sp>
        <p:nvSpPr>
          <p:cNvPr id="4" name="Slide Number Placeholder 3">
            <a:extLst>
              <a:ext uri="{FF2B5EF4-FFF2-40B4-BE49-F238E27FC236}">
                <a16:creationId xmlns:a16="http://schemas.microsoft.com/office/drawing/2014/main" id="{D4EA4776-D952-2C5C-8A59-06BAAD8627D1}"/>
              </a:ext>
            </a:extLst>
          </p:cNvPr>
          <p:cNvSpPr>
            <a:spLocks noGrp="1"/>
          </p:cNvSpPr>
          <p:nvPr>
            <p:ph type="sldNum" sz="quarter" idx="5"/>
          </p:nvPr>
        </p:nvSpPr>
        <p:spPr/>
        <p:txBody>
          <a:bodyPr/>
          <a:lstStyle/>
          <a:p>
            <a:fld id="{5CAC8F0B-D139-7F4C-A27A-14EB564E8E35}" type="slidenum">
              <a:rPr lang="en-CN" smtClean="0"/>
              <a:t>55</a:t>
            </a:fld>
            <a:endParaRPr lang="en-CN"/>
          </a:p>
        </p:txBody>
      </p:sp>
    </p:spTree>
    <p:extLst>
      <p:ext uri="{BB962C8B-B14F-4D97-AF65-F5344CB8AC3E}">
        <p14:creationId xmlns:p14="http://schemas.microsoft.com/office/powerpoint/2010/main" val="4023408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usual way to do hide the record size is to pad all of the records to the</a:t>
            </a:r>
            <a:r>
              <a:rPr lang="zh-CN" altLang="en-US" dirty="0"/>
              <a:t> </a:t>
            </a:r>
            <a:r>
              <a:rPr lang="en-US" altLang="zh-CN" dirty="0"/>
              <a:t>length of</a:t>
            </a:r>
            <a:r>
              <a:rPr lang="en-CN" dirty="0"/>
              <a:t> maximum record in the database</a:t>
            </a:r>
          </a:p>
        </p:txBody>
      </p:sp>
      <p:sp>
        <p:nvSpPr>
          <p:cNvPr id="4" name="Slide Number Placeholder 3"/>
          <p:cNvSpPr>
            <a:spLocks noGrp="1"/>
          </p:cNvSpPr>
          <p:nvPr>
            <p:ph type="sldNum" sz="quarter" idx="5"/>
          </p:nvPr>
        </p:nvSpPr>
        <p:spPr/>
        <p:txBody>
          <a:bodyPr/>
          <a:lstStyle/>
          <a:p>
            <a:fld id="{5CAC8F0B-D139-7F4C-A27A-14EB564E8E35}" type="slidenum">
              <a:rPr lang="en-CN" smtClean="0"/>
              <a:t>56</a:t>
            </a:fld>
            <a:endParaRPr lang="en-CN"/>
          </a:p>
        </p:txBody>
      </p:sp>
    </p:spTree>
    <p:extLst>
      <p:ext uri="{BB962C8B-B14F-4D97-AF65-F5344CB8AC3E}">
        <p14:creationId xmlns:p14="http://schemas.microsoft.com/office/powerpoint/2010/main" val="3415876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CN" dirty="0"/>
              <a:t>he usual way to do hide the record size is to pad all of the records to the</a:t>
            </a:r>
            <a:r>
              <a:rPr lang="zh-CN" altLang="en-US" dirty="0"/>
              <a:t> </a:t>
            </a:r>
            <a:r>
              <a:rPr lang="en-US" altLang="zh-CN" dirty="0"/>
              <a:t>length of</a:t>
            </a:r>
            <a:r>
              <a:rPr lang="en-CN" dirty="0"/>
              <a:t> maximum record in the database</a:t>
            </a:r>
          </a:p>
        </p:txBody>
      </p:sp>
      <p:sp>
        <p:nvSpPr>
          <p:cNvPr id="4" name="Slide Number Placeholder 3"/>
          <p:cNvSpPr>
            <a:spLocks noGrp="1"/>
          </p:cNvSpPr>
          <p:nvPr>
            <p:ph type="sldNum" sz="quarter" idx="5"/>
          </p:nvPr>
        </p:nvSpPr>
        <p:spPr/>
        <p:txBody>
          <a:bodyPr/>
          <a:lstStyle/>
          <a:p>
            <a:fld id="{5CAC8F0B-D139-7F4C-A27A-14EB564E8E35}" type="slidenum">
              <a:rPr lang="en-CN" smtClean="0"/>
              <a:t>57</a:t>
            </a:fld>
            <a:endParaRPr lang="en-CN"/>
          </a:p>
        </p:txBody>
      </p:sp>
    </p:spTree>
    <p:extLst>
      <p:ext uri="{BB962C8B-B14F-4D97-AF65-F5344CB8AC3E}">
        <p14:creationId xmlns:p14="http://schemas.microsoft.com/office/powerpoint/2010/main" val="1031312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58</a:t>
            </a:fld>
            <a:endParaRPr lang="en-CN"/>
          </a:p>
        </p:txBody>
      </p:sp>
    </p:spTree>
    <p:extLst>
      <p:ext uri="{BB962C8B-B14F-4D97-AF65-F5344CB8AC3E}">
        <p14:creationId xmlns:p14="http://schemas.microsoft.com/office/powerpoint/2010/main" val="80116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59</a:t>
            </a:fld>
            <a:endParaRPr lang="en-CN"/>
          </a:p>
        </p:txBody>
      </p:sp>
    </p:spTree>
    <p:extLst>
      <p:ext uri="{BB962C8B-B14F-4D97-AF65-F5344CB8AC3E}">
        <p14:creationId xmlns:p14="http://schemas.microsoft.com/office/powerpoint/2010/main" val="2358972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Change the notation</a:t>
            </a:r>
          </a:p>
          <a:p>
            <a:endParaRPr lang="en-CN" dirty="0"/>
          </a:p>
          <a:p>
            <a:r>
              <a:rPr lang="en-US" dirty="0"/>
              <a:t>H</a:t>
            </a:r>
            <a:r>
              <a:rPr lang="en-CN" dirty="0"/>
              <a:t>ow does the client get the length of the item: need to explain</a:t>
            </a:r>
          </a:p>
        </p:txBody>
      </p:sp>
      <p:sp>
        <p:nvSpPr>
          <p:cNvPr id="4" name="Slide Number Placeholder 3"/>
          <p:cNvSpPr>
            <a:spLocks noGrp="1"/>
          </p:cNvSpPr>
          <p:nvPr>
            <p:ph type="sldNum" sz="quarter" idx="5"/>
          </p:nvPr>
        </p:nvSpPr>
        <p:spPr/>
        <p:txBody>
          <a:bodyPr/>
          <a:lstStyle/>
          <a:p>
            <a:fld id="{5CAC8F0B-D139-7F4C-A27A-14EB564E8E35}" type="slidenum">
              <a:rPr lang="en-CN" smtClean="0"/>
              <a:t>60</a:t>
            </a:fld>
            <a:endParaRPr lang="en-CN"/>
          </a:p>
        </p:txBody>
      </p:sp>
    </p:spTree>
    <p:extLst>
      <p:ext uri="{BB962C8B-B14F-4D97-AF65-F5344CB8AC3E}">
        <p14:creationId xmlns:p14="http://schemas.microsoft.com/office/powerpoint/2010/main" val="2385863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Change the notation</a:t>
            </a:r>
          </a:p>
          <a:p>
            <a:endParaRPr lang="en-CN" dirty="0"/>
          </a:p>
          <a:p>
            <a:r>
              <a:rPr lang="en-US" dirty="0"/>
              <a:t>H</a:t>
            </a:r>
            <a:r>
              <a:rPr lang="en-CN" dirty="0"/>
              <a:t>ow does the client get the length of the item: need to explain</a:t>
            </a:r>
          </a:p>
        </p:txBody>
      </p:sp>
      <p:sp>
        <p:nvSpPr>
          <p:cNvPr id="4" name="Slide Number Placeholder 3"/>
          <p:cNvSpPr>
            <a:spLocks noGrp="1"/>
          </p:cNvSpPr>
          <p:nvPr>
            <p:ph type="sldNum" sz="quarter" idx="5"/>
          </p:nvPr>
        </p:nvSpPr>
        <p:spPr/>
        <p:txBody>
          <a:bodyPr/>
          <a:lstStyle/>
          <a:p>
            <a:fld id="{5CAC8F0B-D139-7F4C-A27A-14EB564E8E35}" type="slidenum">
              <a:rPr lang="en-CN" smtClean="0"/>
              <a:t>61</a:t>
            </a:fld>
            <a:endParaRPr lang="en-CN"/>
          </a:p>
        </p:txBody>
      </p:sp>
    </p:spTree>
    <p:extLst>
      <p:ext uri="{BB962C8B-B14F-4D97-AF65-F5344CB8AC3E}">
        <p14:creationId xmlns:p14="http://schemas.microsoft.com/office/powerpoint/2010/main" val="1238288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67</a:t>
            </a:fld>
            <a:endParaRPr lang="en-CN"/>
          </a:p>
        </p:txBody>
      </p:sp>
    </p:spTree>
    <p:extLst>
      <p:ext uri="{BB962C8B-B14F-4D97-AF65-F5344CB8AC3E}">
        <p14:creationId xmlns:p14="http://schemas.microsoft.com/office/powerpoint/2010/main" val="2936952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73</a:t>
            </a:fld>
            <a:endParaRPr lang="en-CN"/>
          </a:p>
        </p:txBody>
      </p:sp>
    </p:spTree>
    <p:extLst>
      <p:ext uri="{BB962C8B-B14F-4D97-AF65-F5344CB8AC3E}">
        <p14:creationId xmlns:p14="http://schemas.microsoft.com/office/powerpoint/2010/main" val="384251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literature of constructing PIR diverged into two settings.</a:t>
            </a:r>
          </a:p>
          <a:p>
            <a:endParaRPr lang="en-US" dirty="0"/>
          </a:p>
          <a:p>
            <a:r>
              <a:rPr lang="en-US" dirty="0"/>
              <a:t>If we want to get perfect security with a single</a:t>
            </a:r>
            <a:r>
              <a:rPr lang="zh-CN" altLang="en-US" dirty="0"/>
              <a:t> </a:t>
            </a:r>
            <a:r>
              <a:rPr lang="en-US" dirty="0"/>
              <a:t>database, then we have to pay n bits of communication. That is, the trivial solution is the only solution.</a:t>
            </a:r>
          </a:p>
          <a:p>
            <a:endParaRPr lang="en-US" dirty="0"/>
          </a:p>
          <a:p>
            <a:r>
              <a:rPr lang="en-US" dirty="0"/>
              <a:t>So we need to relax the security or the model a little bit. </a:t>
            </a:r>
          </a:p>
        </p:txBody>
      </p:sp>
      <p:sp>
        <p:nvSpPr>
          <p:cNvPr id="4" name="Slide Number Placeholder 3"/>
          <p:cNvSpPr>
            <a:spLocks noGrp="1"/>
          </p:cNvSpPr>
          <p:nvPr>
            <p:ph type="sldNum" sz="quarter" idx="5"/>
          </p:nvPr>
        </p:nvSpPr>
        <p:spPr/>
        <p:txBody>
          <a:bodyPr/>
          <a:lstStyle/>
          <a:p>
            <a:fld id="{5CAC8F0B-D139-7F4C-A27A-14EB564E8E35}" type="slidenum">
              <a:rPr lang="en-CN" smtClean="0"/>
              <a:t>7</a:t>
            </a:fld>
            <a:endParaRPr lang="en-CN"/>
          </a:p>
        </p:txBody>
      </p:sp>
    </p:spTree>
    <p:extLst>
      <p:ext uri="{BB962C8B-B14F-4D97-AF65-F5344CB8AC3E}">
        <p14:creationId xmlns:p14="http://schemas.microsoft.com/office/powerpoint/2010/main" val="3807069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74</a:t>
            </a:fld>
            <a:endParaRPr lang="en-CN"/>
          </a:p>
        </p:txBody>
      </p:sp>
    </p:spTree>
    <p:extLst>
      <p:ext uri="{BB962C8B-B14F-4D97-AF65-F5344CB8AC3E}">
        <p14:creationId xmlns:p14="http://schemas.microsoft.com/office/powerpoint/2010/main" val="32223086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5CAC8F0B-D139-7F4C-A27A-14EB564E8E35}" type="slidenum">
              <a:rPr lang="en-CN" smtClean="0"/>
              <a:t>75</a:t>
            </a:fld>
            <a:endParaRPr lang="en-CN"/>
          </a:p>
        </p:txBody>
      </p:sp>
    </p:spTree>
    <p:extLst>
      <p:ext uri="{BB962C8B-B14F-4D97-AF65-F5344CB8AC3E}">
        <p14:creationId xmlns:p14="http://schemas.microsoft.com/office/powerpoint/2010/main" val="547094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67CF-2118-3AD7-C8F9-948F41F8F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C3F95-498E-E90A-2D4E-346BFE7F4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E09B2-57EB-F6E0-CC9D-4F57DCD1E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direction sticks with perfect security, and their constructions copy the database over multiple servers, and to get privacy they need to have isolations between the servers. That is, no one can operate the two servers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how the clients to the two server work]</a:t>
            </a:r>
          </a:p>
          <a:p>
            <a:endParaRPr lang="en-US" dirty="0"/>
          </a:p>
        </p:txBody>
      </p:sp>
      <p:sp>
        <p:nvSpPr>
          <p:cNvPr id="4" name="Slide Number Placeholder 3">
            <a:extLst>
              <a:ext uri="{FF2B5EF4-FFF2-40B4-BE49-F238E27FC236}">
                <a16:creationId xmlns:a16="http://schemas.microsoft.com/office/drawing/2014/main" id="{99C7824A-C8B3-7AE8-8C6B-38691F946B1B}"/>
              </a:ext>
            </a:extLst>
          </p:cNvPr>
          <p:cNvSpPr>
            <a:spLocks noGrp="1"/>
          </p:cNvSpPr>
          <p:nvPr>
            <p:ph type="sldNum" sz="quarter" idx="5"/>
          </p:nvPr>
        </p:nvSpPr>
        <p:spPr/>
        <p:txBody>
          <a:bodyPr/>
          <a:lstStyle/>
          <a:p>
            <a:fld id="{5CAC8F0B-D139-7F4C-A27A-14EB564E8E35}" type="slidenum">
              <a:rPr lang="en-CN" smtClean="0"/>
              <a:t>8</a:t>
            </a:fld>
            <a:endParaRPr lang="en-CN"/>
          </a:p>
        </p:txBody>
      </p:sp>
    </p:spTree>
    <p:extLst>
      <p:ext uri="{BB962C8B-B14F-4D97-AF65-F5344CB8AC3E}">
        <p14:creationId xmlns:p14="http://schemas.microsoft.com/office/powerpoint/2010/main" val="330767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9DCA7-B6CC-70B7-B428-04DDB87A6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BBA1A-E749-747B-403A-24C167045E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652E5-CE1B-04F2-7317-E3F33E06F9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direction consider a weaker security notion where the untrusted server is computationally bounded. And in such a setting, </a:t>
            </a:r>
            <a:r>
              <a:rPr lang="en-US" dirty="0" err="1"/>
              <a:t>Kushilevitz</a:t>
            </a:r>
            <a:r>
              <a:rPr lang="en-US" dirty="0"/>
              <a:t> and Ostrovsky show that there is no need to replicate the database, that is, we only have one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computational constructions come at a price of performance.</a:t>
            </a:r>
          </a:p>
          <a:p>
            <a:endParaRPr lang="en-US" dirty="0"/>
          </a:p>
        </p:txBody>
      </p:sp>
      <p:sp>
        <p:nvSpPr>
          <p:cNvPr id="4" name="Slide Number Placeholder 3">
            <a:extLst>
              <a:ext uri="{FF2B5EF4-FFF2-40B4-BE49-F238E27FC236}">
                <a16:creationId xmlns:a16="http://schemas.microsoft.com/office/drawing/2014/main" id="{6BCCCB57-A032-47EC-8F14-F0CE5690850C}"/>
              </a:ext>
            </a:extLst>
          </p:cNvPr>
          <p:cNvSpPr>
            <a:spLocks noGrp="1"/>
          </p:cNvSpPr>
          <p:nvPr>
            <p:ph type="sldNum" sz="quarter" idx="5"/>
          </p:nvPr>
        </p:nvSpPr>
        <p:spPr/>
        <p:txBody>
          <a:bodyPr/>
          <a:lstStyle/>
          <a:p>
            <a:fld id="{5CAC8F0B-D139-7F4C-A27A-14EB564E8E35}" type="slidenum">
              <a:rPr lang="en-CN" smtClean="0"/>
              <a:t>9</a:t>
            </a:fld>
            <a:endParaRPr lang="en-CN"/>
          </a:p>
        </p:txBody>
      </p:sp>
    </p:spTree>
    <p:extLst>
      <p:ext uri="{BB962C8B-B14F-4D97-AF65-F5344CB8AC3E}">
        <p14:creationId xmlns:p14="http://schemas.microsoft.com/office/powerpoint/2010/main" val="88948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3A9A3-DBB5-D65E-3D1F-0FF9466B2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B27BE-0092-7275-0582-0AE7FB03D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52699-9C76-E1E6-4BEE-B5DB4CB699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rely on hardness assumptions that usually have complicated “cryptographic” operations, the computational PIR are often significantly slower than the information-theoretic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Tradeoff between system assumptions and efficiency</a:t>
            </a:r>
          </a:p>
        </p:txBody>
      </p:sp>
      <p:sp>
        <p:nvSpPr>
          <p:cNvPr id="4" name="Slide Number Placeholder 3">
            <a:extLst>
              <a:ext uri="{FF2B5EF4-FFF2-40B4-BE49-F238E27FC236}">
                <a16:creationId xmlns:a16="http://schemas.microsoft.com/office/drawing/2014/main" id="{65D4319B-DB47-AD64-EB6B-2E6DAD1F695C}"/>
              </a:ext>
            </a:extLst>
          </p:cNvPr>
          <p:cNvSpPr>
            <a:spLocks noGrp="1"/>
          </p:cNvSpPr>
          <p:nvPr>
            <p:ph type="sldNum" sz="quarter" idx="5"/>
          </p:nvPr>
        </p:nvSpPr>
        <p:spPr/>
        <p:txBody>
          <a:bodyPr/>
          <a:lstStyle/>
          <a:p>
            <a:fld id="{5CAC8F0B-D139-7F4C-A27A-14EB564E8E35}" type="slidenum">
              <a:rPr lang="en-CN" smtClean="0"/>
              <a:t>10</a:t>
            </a:fld>
            <a:endParaRPr lang="en-CN"/>
          </a:p>
        </p:txBody>
      </p:sp>
    </p:spTree>
    <p:extLst>
      <p:ext uri="{BB962C8B-B14F-4D97-AF65-F5344CB8AC3E}">
        <p14:creationId xmlns:p14="http://schemas.microsoft.com/office/powerpoint/2010/main" val="29041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F9D9-4708-1C2B-9DB9-B0DE921E15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21F1C1FE-063A-E196-DBD0-127A3AD7B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D4A64F6-2C3A-C0AB-2BA8-B90C000E01B6}"/>
              </a:ext>
            </a:extLst>
          </p:cNvPr>
          <p:cNvSpPr>
            <a:spLocks noGrp="1"/>
          </p:cNvSpPr>
          <p:nvPr>
            <p:ph type="dt" sz="half" idx="10"/>
          </p:nvPr>
        </p:nvSpPr>
        <p:spPr/>
        <p:txBody>
          <a:bodyPr/>
          <a:lstStyle/>
          <a:p>
            <a:fld id="{DE9CBC0E-FB71-A541-8639-E788726AD8BE}" type="datetime1">
              <a:rPr lang="en-US" smtClean="0"/>
              <a:t>11/13/25</a:t>
            </a:fld>
            <a:endParaRPr lang="en-CN"/>
          </a:p>
        </p:txBody>
      </p:sp>
      <p:sp>
        <p:nvSpPr>
          <p:cNvPr id="5" name="Footer Placeholder 4">
            <a:extLst>
              <a:ext uri="{FF2B5EF4-FFF2-40B4-BE49-F238E27FC236}">
                <a16:creationId xmlns:a16="http://schemas.microsoft.com/office/drawing/2014/main" id="{0258A903-98DA-6490-C892-F72BED46FC3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881CC69-75B2-40FE-DF12-12D73D6881FC}"/>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107267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C468-E353-42D6-94E2-CB06033DC4D6}"/>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1887903-979E-AFED-58DD-FBBC220C6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876F750-9361-3C0B-2C53-9153D2BABA73}"/>
              </a:ext>
            </a:extLst>
          </p:cNvPr>
          <p:cNvSpPr>
            <a:spLocks noGrp="1"/>
          </p:cNvSpPr>
          <p:nvPr>
            <p:ph type="dt" sz="half" idx="10"/>
          </p:nvPr>
        </p:nvSpPr>
        <p:spPr/>
        <p:txBody>
          <a:bodyPr/>
          <a:lstStyle/>
          <a:p>
            <a:fld id="{D55E8B1B-7B1C-424C-97BB-9CC548D716B1}" type="datetime1">
              <a:rPr lang="en-US" smtClean="0"/>
              <a:t>11/13/25</a:t>
            </a:fld>
            <a:endParaRPr lang="en-CN"/>
          </a:p>
        </p:txBody>
      </p:sp>
      <p:sp>
        <p:nvSpPr>
          <p:cNvPr id="5" name="Footer Placeholder 4">
            <a:extLst>
              <a:ext uri="{FF2B5EF4-FFF2-40B4-BE49-F238E27FC236}">
                <a16:creationId xmlns:a16="http://schemas.microsoft.com/office/drawing/2014/main" id="{8DA6E53C-CF40-B4B6-0E50-743051A713F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68DB992-2302-A1D4-D2FA-903CDBD309CE}"/>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355107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FAC010-E2B4-20B5-91D7-2E6267AAFF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09E6839-1BD1-3AD8-2D06-AD33DB3EA0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21E9CA0-180F-05D6-EF10-C3CE9DB1B48B}"/>
              </a:ext>
            </a:extLst>
          </p:cNvPr>
          <p:cNvSpPr>
            <a:spLocks noGrp="1"/>
          </p:cNvSpPr>
          <p:nvPr>
            <p:ph type="dt" sz="half" idx="10"/>
          </p:nvPr>
        </p:nvSpPr>
        <p:spPr/>
        <p:txBody>
          <a:bodyPr/>
          <a:lstStyle/>
          <a:p>
            <a:fld id="{D7A9B98F-DAC9-024A-816A-82E944BC8786}" type="datetime1">
              <a:rPr lang="en-US" smtClean="0"/>
              <a:t>11/13/25</a:t>
            </a:fld>
            <a:endParaRPr lang="en-CN"/>
          </a:p>
        </p:txBody>
      </p:sp>
      <p:sp>
        <p:nvSpPr>
          <p:cNvPr id="5" name="Footer Placeholder 4">
            <a:extLst>
              <a:ext uri="{FF2B5EF4-FFF2-40B4-BE49-F238E27FC236}">
                <a16:creationId xmlns:a16="http://schemas.microsoft.com/office/drawing/2014/main" id="{6E8790AF-25AC-9032-616A-86C5A91C630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F492788-A19E-B85D-B715-57AEF85A8B92}"/>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242047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096F-C6FA-7266-26E2-CA77EE851197}"/>
              </a:ext>
            </a:extLst>
          </p:cNvPr>
          <p:cNvSpPr>
            <a:spLocks noGrp="1"/>
          </p:cNvSpPr>
          <p:nvPr>
            <p:ph type="title"/>
          </p:nvPr>
        </p:nvSpPr>
        <p:spPr/>
        <p:txBody>
          <a:bodyPr>
            <a:normAutofit/>
          </a:bodyPr>
          <a:lstStyle>
            <a:lvl1pPr>
              <a:defRPr sz="3600" b="1">
                <a:latin typeface="+mn-lt"/>
              </a:defRPr>
            </a:lvl1pPr>
          </a:lstStyle>
          <a:p>
            <a:r>
              <a:rPr lang="en-US" dirty="0"/>
              <a:t>Click to edit Master title style</a:t>
            </a:r>
            <a:endParaRPr lang="en-CN"/>
          </a:p>
        </p:txBody>
      </p:sp>
      <p:sp>
        <p:nvSpPr>
          <p:cNvPr id="3" name="Content Placeholder 2">
            <a:extLst>
              <a:ext uri="{FF2B5EF4-FFF2-40B4-BE49-F238E27FC236}">
                <a16:creationId xmlns:a16="http://schemas.microsoft.com/office/drawing/2014/main" id="{8AE62202-610F-2C07-5AB1-4282A96D5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ABCB9D9-F064-530E-23E6-6A8FA9D3F93F}"/>
              </a:ext>
            </a:extLst>
          </p:cNvPr>
          <p:cNvSpPr>
            <a:spLocks noGrp="1"/>
          </p:cNvSpPr>
          <p:nvPr>
            <p:ph type="dt" sz="half" idx="10"/>
          </p:nvPr>
        </p:nvSpPr>
        <p:spPr/>
        <p:txBody>
          <a:bodyPr/>
          <a:lstStyle/>
          <a:p>
            <a:fld id="{72A17483-B158-0F48-9D32-165ADD4C58A7}" type="datetime1">
              <a:rPr lang="en-US" smtClean="0"/>
              <a:t>11/13/25</a:t>
            </a:fld>
            <a:endParaRPr lang="en-CN"/>
          </a:p>
        </p:txBody>
      </p:sp>
      <p:sp>
        <p:nvSpPr>
          <p:cNvPr id="5" name="Footer Placeholder 4">
            <a:extLst>
              <a:ext uri="{FF2B5EF4-FFF2-40B4-BE49-F238E27FC236}">
                <a16:creationId xmlns:a16="http://schemas.microsoft.com/office/drawing/2014/main" id="{1B18CAE3-DD96-06A2-AC60-66C46E910EA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D96976B-6F4A-B1EC-41B1-C6B94C657758}"/>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4044597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CD03-1147-7832-8A56-F599EB0F7A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A0F4BAFC-7CB0-4455-EFB6-1CB0F715C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ACE5DA-E89A-C3FB-455F-7B0E3EC3228C}"/>
              </a:ext>
            </a:extLst>
          </p:cNvPr>
          <p:cNvSpPr>
            <a:spLocks noGrp="1"/>
          </p:cNvSpPr>
          <p:nvPr>
            <p:ph type="dt" sz="half" idx="10"/>
          </p:nvPr>
        </p:nvSpPr>
        <p:spPr/>
        <p:txBody>
          <a:bodyPr/>
          <a:lstStyle/>
          <a:p>
            <a:fld id="{0CE4D303-D1FA-4740-B9E7-222183CC592F}" type="datetime1">
              <a:rPr lang="en-US" smtClean="0"/>
              <a:t>11/13/25</a:t>
            </a:fld>
            <a:endParaRPr lang="en-CN"/>
          </a:p>
        </p:txBody>
      </p:sp>
      <p:sp>
        <p:nvSpPr>
          <p:cNvPr id="5" name="Footer Placeholder 4">
            <a:extLst>
              <a:ext uri="{FF2B5EF4-FFF2-40B4-BE49-F238E27FC236}">
                <a16:creationId xmlns:a16="http://schemas.microsoft.com/office/drawing/2014/main" id="{B19B7678-F60E-34E9-CEF5-16ACD98D4B7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21B1F5B-0BDA-B871-8961-E0F64FD32DC7}"/>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212956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DCF9-F4A7-DF55-6BBD-7BF7493153A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8192E47A-1754-D7D9-2B97-90AD92F52F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11D9C026-D0A3-057E-7754-905429214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FADC223B-45A1-BD1F-4EE5-99B56A825295}"/>
              </a:ext>
            </a:extLst>
          </p:cNvPr>
          <p:cNvSpPr>
            <a:spLocks noGrp="1"/>
          </p:cNvSpPr>
          <p:nvPr>
            <p:ph type="dt" sz="half" idx="10"/>
          </p:nvPr>
        </p:nvSpPr>
        <p:spPr/>
        <p:txBody>
          <a:bodyPr/>
          <a:lstStyle/>
          <a:p>
            <a:fld id="{601AEB06-A0DE-1248-8CBB-E29A0F696A99}" type="datetime1">
              <a:rPr lang="en-US" smtClean="0"/>
              <a:t>11/13/25</a:t>
            </a:fld>
            <a:endParaRPr lang="en-CN"/>
          </a:p>
        </p:txBody>
      </p:sp>
      <p:sp>
        <p:nvSpPr>
          <p:cNvPr id="6" name="Footer Placeholder 5">
            <a:extLst>
              <a:ext uri="{FF2B5EF4-FFF2-40B4-BE49-F238E27FC236}">
                <a16:creationId xmlns:a16="http://schemas.microsoft.com/office/drawing/2014/main" id="{A3680AC7-80C6-EF41-9107-18D4A0F8D68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29DDEC3-3CBB-D1F5-68CC-830EB0FE5E0B}"/>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3830477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C2C7-075B-DCD3-6C84-4FE38795AF3F}"/>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4671FE3-96AD-DC04-A60F-5C643271B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CAC6DB-F378-B44E-4864-C17FC79B32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3A8BF281-296D-E187-645B-638E2A1E5E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B2E87B-96D8-3DF6-18F4-80FAEA57F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CE7F4E9D-155C-5744-378A-89F71E6C8A62}"/>
              </a:ext>
            </a:extLst>
          </p:cNvPr>
          <p:cNvSpPr>
            <a:spLocks noGrp="1"/>
          </p:cNvSpPr>
          <p:nvPr>
            <p:ph type="dt" sz="half" idx="10"/>
          </p:nvPr>
        </p:nvSpPr>
        <p:spPr/>
        <p:txBody>
          <a:bodyPr/>
          <a:lstStyle/>
          <a:p>
            <a:fld id="{C51221A2-7F99-8E4D-9105-4A0016A5C4D8}" type="datetime1">
              <a:rPr lang="en-US" smtClean="0"/>
              <a:t>11/13/25</a:t>
            </a:fld>
            <a:endParaRPr lang="en-CN"/>
          </a:p>
        </p:txBody>
      </p:sp>
      <p:sp>
        <p:nvSpPr>
          <p:cNvPr id="8" name="Footer Placeholder 7">
            <a:extLst>
              <a:ext uri="{FF2B5EF4-FFF2-40B4-BE49-F238E27FC236}">
                <a16:creationId xmlns:a16="http://schemas.microsoft.com/office/drawing/2014/main" id="{FD52E8F6-FD51-FE3A-D3FB-680E5D372016}"/>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09F4A2CD-DE41-F52B-0AE2-35605A0FA9B1}"/>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110704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E56-E60F-D4C0-7248-B7C2BE90DB7A}"/>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C13D49A2-56F2-DAD9-180A-93BB2DF73B65}"/>
              </a:ext>
            </a:extLst>
          </p:cNvPr>
          <p:cNvSpPr>
            <a:spLocks noGrp="1"/>
          </p:cNvSpPr>
          <p:nvPr>
            <p:ph type="dt" sz="half" idx="10"/>
          </p:nvPr>
        </p:nvSpPr>
        <p:spPr/>
        <p:txBody>
          <a:bodyPr/>
          <a:lstStyle/>
          <a:p>
            <a:fld id="{B296C2D2-5074-1946-B7FC-A2B7508F3066}" type="datetime1">
              <a:rPr lang="en-US" smtClean="0"/>
              <a:t>11/13/25</a:t>
            </a:fld>
            <a:endParaRPr lang="en-CN"/>
          </a:p>
        </p:txBody>
      </p:sp>
      <p:sp>
        <p:nvSpPr>
          <p:cNvPr id="4" name="Footer Placeholder 3">
            <a:extLst>
              <a:ext uri="{FF2B5EF4-FFF2-40B4-BE49-F238E27FC236}">
                <a16:creationId xmlns:a16="http://schemas.microsoft.com/office/drawing/2014/main" id="{3E995AE1-70C2-9867-F8D0-B25B129D02F3}"/>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65195C8-26C1-DE17-296A-12C60A37F308}"/>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3376274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D3221-0223-3E49-089B-FD74025B6955}"/>
              </a:ext>
            </a:extLst>
          </p:cNvPr>
          <p:cNvSpPr>
            <a:spLocks noGrp="1"/>
          </p:cNvSpPr>
          <p:nvPr>
            <p:ph type="dt" sz="half" idx="10"/>
          </p:nvPr>
        </p:nvSpPr>
        <p:spPr/>
        <p:txBody>
          <a:bodyPr/>
          <a:lstStyle/>
          <a:p>
            <a:fld id="{755FF845-EA18-4249-B5EF-0011F0385E88}" type="datetime1">
              <a:rPr lang="en-US" smtClean="0"/>
              <a:t>11/13/25</a:t>
            </a:fld>
            <a:endParaRPr lang="en-CN"/>
          </a:p>
        </p:txBody>
      </p:sp>
      <p:sp>
        <p:nvSpPr>
          <p:cNvPr id="3" name="Footer Placeholder 2">
            <a:extLst>
              <a:ext uri="{FF2B5EF4-FFF2-40B4-BE49-F238E27FC236}">
                <a16:creationId xmlns:a16="http://schemas.microsoft.com/office/drawing/2014/main" id="{C3CA4A5C-9660-077E-688E-34005BAAB15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8956748A-AA43-B990-F0BE-019B3C933BC5}"/>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3223788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1DD1-5252-FB79-29E7-20959876D1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3D9774ED-82A3-7E3C-A992-2372EA279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945AF422-5966-4C58-821A-35F1BB415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FFA19-6A1C-CC09-CAFD-B6117D69F877}"/>
              </a:ext>
            </a:extLst>
          </p:cNvPr>
          <p:cNvSpPr>
            <a:spLocks noGrp="1"/>
          </p:cNvSpPr>
          <p:nvPr>
            <p:ph type="dt" sz="half" idx="10"/>
          </p:nvPr>
        </p:nvSpPr>
        <p:spPr/>
        <p:txBody>
          <a:bodyPr/>
          <a:lstStyle/>
          <a:p>
            <a:fld id="{2311FDBE-E90E-CF43-89FA-9003650E9C21}" type="datetime1">
              <a:rPr lang="en-US" smtClean="0"/>
              <a:t>11/13/25</a:t>
            </a:fld>
            <a:endParaRPr lang="en-CN"/>
          </a:p>
        </p:txBody>
      </p:sp>
      <p:sp>
        <p:nvSpPr>
          <p:cNvPr id="6" name="Footer Placeholder 5">
            <a:extLst>
              <a:ext uri="{FF2B5EF4-FFF2-40B4-BE49-F238E27FC236}">
                <a16:creationId xmlns:a16="http://schemas.microsoft.com/office/drawing/2014/main" id="{3D596248-EEA6-A0BF-8D66-BF0398E22AB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4CBE6DE-530B-0387-910A-FDE4281C1B42}"/>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65020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2ED40-5446-8B9B-5CCC-7702B80CB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84F21567-9D3B-9ECC-C5D0-966B685EFA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3886DA23-C3C5-0EAF-9758-9CC27D348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8E27B-2E46-CD43-C0D5-3B9B565E9EC3}"/>
              </a:ext>
            </a:extLst>
          </p:cNvPr>
          <p:cNvSpPr>
            <a:spLocks noGrp="1"/>
          </p:cNvSpPr>
          <p:nvPr>
            <p:ph type="dt" sz="half" idx="10"/>
          </p:nvPr>
        </p:nvSpPr>
        <p:spPr/>
        <p:txBody>
          <a:bodyPr/>
          <a:lstStyle/>
          <a:p>
            <a:fld id="{A2F8BD42-DD8A-534D-8ADA-BEBF745AF567}" type="datetime1">
              <a:rPr lang="en-US" smtClean="0"/>
              <a:t>11/13/25</a:t>
            </a:fld>
            <a:endParaRPr lang="en-CN"/>
          </a:p>
        </p:txBody>
      </p:sp>
      <p:sp>
        <p:nvSpPr>
          <p:cNvPr id="6" name="Footer Placeholder 5">
            <a:extLst>
              <a:ext uri="{FF2B5EF4-FFF2-40B4-BE49-F238E27FC236}">
                <a16:creationId xmlns:a16="http://schemas.microsoft.com/office/drawing/2014/main" id="{112A94F9-C45C-BC2A-5B15-1CF8CF20F9C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0DBCAFC-1EA8-D576-CCBC-AAE9C46B7471}"/>
              </a:ext>
            </a:extLst>
          </p:cNvPr>
          <p:cNvSpPr>
            <a:spLocks noGrp="1"/>
          </p:cNvSpPr>
          <p:nvPr>
            <p:ph type="sldNum" sz="quarter" idx="12"/>
          </p:nvPr>
        </p:nvSpPr>
        <p:spPr/>
        <p:txBody>
          <a:bodyPr/>
          <a:lstStyle/>
          <a:p>
            <a:fld id="{936B3FD2-17C4-F744-8AD5-E8AA7FAC96FA}" type="slidenum">
              <a:rPr lang="en-CN" smtClean="0"/>
              <a:t>‹#›</a:t>
            </a:fld>
            <a:endParaRPr lang="en-CN"/>
          </a:p>
        </p:txBody>
      </p:sp>
    </p:spTree>
    <p:extLst>
      <p:ext uri="{BB962C8B-B14F-4D97-AF65-F5344CB8AC3E}">
        <p14:creationId xmlns:p14="http://schemas.microsoft.com/office/powerpoint/2010/main" val="408284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16D1F0-C2EA-5901-AC1D-0C8DA6AAA2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CB29493-F3A6-5C63-6E9A-945E169F2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C204AE2-6F6C-103F-71C5-283999C4E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72829-C505-5342-AB11-3E86E542D1CC}" type="datetime1">
              <a:rPr lang="en-US" smtClean="0"/>
              <a:t>11/13/25</a:t>
            </a:fld>
            <a:endParaRPr lang="en-CN"/>
          </a:p>
        </p:txBody>
      </p:sp>
      <p:sp>
        <p:nvSpPr>
          <p:cNvPr id="5" name="Footer Placeholder 4">
            <a:extLst>
              <a:ext uri="{FF2B5EF4-FFF2-40B4-BE49-F238E27FC236}">
                <a16:creationId xmlns:a16="http://schemas.microsoft.com/office/drawing/2014/main" id="{A68FDC06-0826-395A-259F-D24E67C8BE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255553A9-8AB4-BD25-295A-D681D8AC1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B3FD2-17C4-F744-8AD5-E8AA7FAC96FA}" type="slidenum">
              <a:rPr lang="en-CN" smtClean="0"/>
              <a:t>‹#›</a:t>
            </a:fld>
            <a:endParaRPr lang="en-CN"/>
          </a:p>
        </p:txBody>
      </p:sp>
    </p:spTree>
    <p:extLst>
      <p:ext uri="{BB962C8B-B14F-4D97-AF65-F5344CB8AC3E}">
        <p14:creationId xmlns:p14="http://schemas.microsoft.com/office/powerpoint/2010/main" val="193249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s55500.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notesSlide" Target="../notesSlides/notesSlide16.xml"/><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slideLayout" Target="../slideLayouts/slideLayout2.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tags" Target="../tags/tag4.xml"/><Relationship Id="rId6" Type="http://schemas.openxmlformats.org/officeDocument/2006/relationships/image" Target="../media/image6.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5.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11.jpe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2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129.png"/></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18" Type="http://schemas.openxmlformats.org/officeDocument/2006/relationships/image" Target="../media/image129.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NULL"/><Relationship Id="rId18" Type="http://schemas.openxmlformats.org/officeDocument/2006/relationships/image" Target="../media/image132.png"/><Relationship Id="rId3" Type="http://schemas.openxmlformats.org/officeDocument/2006/relationships/notesSlide" Target="../notesSlides/notesSlide27.xml"/><Relationship Id="rId7" Type="http://schemas.openxmlformats.org/officeDocument/2006/relationships/image" Target="../media/image37.pn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7.xml"/><Relationship Id="rId6" Type="http://schemas.openxmlformats.org/officeDocument/2006/relationships/image" Target="../media/image6.svg"/><Relationship Id="rId11" Type="http://schemas.openxmlformats.org/officeDocument/2006/relationships/image" Target="NULL"/><Relationship Id="rId5" Type="http://schemas.openxmlformats.org/officeDocument/2006/relationships/image" Target="../media/image5.pn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31.png"/><Relationship Id="rId9" Type="http://schemas.openxmlformats.org/officeDocument/2006/relationships/image" Target="NUL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3.png"/><Relationship Id="rId18" Type="http://schemas.openxmlformats.org/officeDocument/2006/relationships/image" Target="NULL"/><Relationship Id="rId26" Type="http://schemas.openxmlformats.org/officeDocument/2006/relationships/image" Target="../media/image138.png"/><Relationship Id="rId3" Type="http://schemas.openxmlformats.org/officeDocument/2006/relationships/notesSlide" Target="../notesSlides/notesSlide28.xml"/><Relationship Id="rId21" Type="http://schemas.openxmlformats.org/officeDocument/2006/relationships/image" Target="../media/image5.png"/><Relationship Id="rId7" Type="http://schemas.openxmlformats.org/officeDocument/2006/relationships/image" Target="../media/image35.png"/><Relationship Id="rId12" Type="http://schemas.openxmlformats.org/officeDocument/2006/relationships/image" Target="../media/image42.svg"/><Relationship Id="rId17" Type="http://schemas.openxmlformats.org/officeDocument/2006/relationships/image" Target="NULL"/><Relationship Id="rId25" Type="http://schemas.openxmlformats.org/officeDocument/2006/relationships/image" Target="../media/image137.png"/><Relationship Id="rId2" Type="http://schemas.openxmlformats.org/officeDocument/2006/relationships/slideLayout" Target="../slideLayouts/slideLayout2.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tags" Target="../tags/tag8.xml"/><Relationship Id="rId6" Type="http://schemas.openxmlformats.org/officeDocument/2006/relationships/image" Target="../media/image34.svg"/><Relationship Id="rId11" Type="http://schemas.openxmlformats.org/officeDocument/2006/relationships/image" Target="../media/image41.png"/><Relationship Id="rId24" Type="http://schemas.openxmlformats.org/officeDocument/2006/relationships/image" Target="../media/image136.png"/><Relationship Id="rId5" Type="http://schemas.openxmlformats.org/officeDocument/2006/relationships/image" Target="../media/image33.png"/><Relationship Id="rId15" Type="http://schemas.openxmlformats.org/officeDocument/2006/relationships/image" Target="NULL"/><Relationship Id="rId23" Type="http://schemas.openxmlformats.org/officeDocument/2006/relationships/image" Target="../media/image135.png"/><Relationship Id="rId10" Type="http://schemas.openxmlformats.org/officeDocument/2006/relationships/image" Target="../media/image38.svg"/><Relationship Id="rId19" Type="http://schemas.openxmlformats.org/officeDocument/2006/relationships/image" Target="NULL"/><Relationship Id="rId4" Type="http://schemas.openxmlformats.org/officeDocument/2006/relationships/image" Target="../media/image11.jpeg"/><Relationship Id="rId9" Type="http://schemas.openxmlformats.org/officeDocument/2006/relationships/image" Target="../media/image37.png"/><Relationship Id="rId14" Type="http://schemas.openxmlformats.org/officeDocument/2006/relationships/image" Target="../media/image44.svg"/><Relationship Id="rId22" Type="http://schemas.openxmlformats.org/officeDocument/2006/relationships/image" Target="../media/image6.svg"/><Relationship Id="rId27" Type="http://schemas.openxmlformats.org/officeDocument/2006/relationships/image" Target="../media/image1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41.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26" Type="http://schemas.openxmlformats.org/officeDocument/2006/relationships/image" Target="../media/image11.jpeg"/><Relationship Id="rId3" Type="http://schemas.openxmlformats.org/officeDocument/2006/relationships/image" Target="../media/image142.png"/><Relationship Id="rId7" Type="http://schemas.openxmlformats.org/officeDocument/2006/relationships/image" Target="../media/image36.svg"/><Relationship Id="rId25"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44.png"/><Relationship Id="rId24" Type="http://schemas.openxmlformats.org/officeDocument/2006/relationships/image" Target="NULL"/><Relationship Id="rId5" Type="http://schemas.openxmlformats.org/officeDocument/2006/relationships/image" Target="../media/image34.svg"/><Relationship Id="rId10" Type="http://schemas.openxmlformats.org/officeDocument/2006/relationships/image" Target="../media/image143.png"/><Relationship Id="rId4" Type="http://schemas.openxmlformats.org/officeDocument/2006/relationships/image" Target="../media/image33.png"/><Relationship Id="rId9" Type="http://schemas.openxmlformats.org/officeDocument/2006/relationships/image" Target="../media/image38.sv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32.xml"/><Relationship Id="rId7" Type="http://schemas.openxmlformats.org/officeDocument/2006/relationships/image" Target="../media/image36.svg"/><Relationship Id="rId17" Type="http://schemas.openxmlformats.org/officeDocument/2006/relationships/image" Target="../media/image145.pn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11.xml"/><Relationship Id="rId6" Type="http://schemas.openxmlformats.org/officeDocument/2006/relationships/image" Target="../media/image35.png"/><Relationship Id="rId5" Type="http://schemas.openxmlformats.org/officeDocument/2006/relationships/image" Target="../media/image34.svg"/><Relationship Id="rId15" Type="http://schemas.openxmlformats.org/officeDocument/2006/relationships/image" Target="NULL"/><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33.xml"/><Relationship Id="rId7" Type="http://schemas.openxmlformats.org/officeDocument/2006/relationships/image" Target="../media/image36.svg"/><Relationship Id="rId17" Type="http://schemas.openxmlformats.org/officeDocument/2006/relationships/image" Target="../media/image146.png"/><Relationship Id="rId2" Type="http://schemas.openxmlformats.org/officeDocument/2006/relationships/slideLayout" Target="../slideLayouts/slideLayout2.xml"/><Relationship Id="rId16" Type="http://schemas.openxmlformats.org/officeDocument/2006/relationships/image" Target="../media/image11.jpeg"/><Relationship Id="rId1" Type="http://schemas.openxmlformats.org/officeDocument/2006/relationships/tags" Target="../tags/tag12.xml"/><Relationship Id="rId6" Type="http://schemas.openxmlformats.org/officeDocument/2006/relationships/image" Target="../media/image35.png"/><Relationship Id="rId5" Type="http://schemas.openxmlformats.org/officeDocument/2006/relationships/image" Target="../media/image34.svg"/><Relationship Id="rId15" Type="http://schemas.openxmlformats.org/officeDocument/2006/relationships/image" Target="NULL"/><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NULL"/></Relationships>
</file>

<file path=ppt/slides/_rels/slide35.xml.rels><?xml version="1.0" encoding="UTF-8" standalone="yes"?>
<Relationships xmlns="http://schemas.openxmlformats.org/package/2006/relationships"><Relationship Id="rId26" Type="http://schemas.openxmlformats.org/officeDocument/2006/relationships/image" Target="../media/image35.png"/><Relationship Id="rId51" Type="http://schemas.openxmlformats.org/officeDocument/2006/relationships/image" Target="../media/image149.png"/><Relationship Id="rId3" Type="http://schemas.openxmlformats.org/officeDocument/2006/relationships/notesSlide" Target="../notesSlides/notesSlide34.xml"/><Relationship Id="rId21" Type="http://schemas.openxmlformats.org/officeDocument/2006/relationships/image" Target="NULL"/><Relationship Id="rId47" Type="http://schemas.openxmlformats.org/officeDocument/2006/relationships/image" Target="NULL"/><Relationship Id="rId50" Type="http://schemas.openxmlformats.org/officeDocument/2006/relationships/image" Target="../media/image148.png"/><Relationship Id="rId25" Type="http://schemas.openxmlformats.org/officeDocument/2006/relationships/image" Target="../media/image34.svg"/><Relationship Id="rId46" Type="http://schemas.openxmlformats.org/officeDocument/2006/relationships/image" Target="NULL"/><Relationship Id="rId2" Type="http://schemas.openxmlformats.org/officeDocument/2006/relationships/slideLayout" Target="../slideLayouts/slideLayout2.xml"/><Relationship Id="rId29" Type="http://schemas.openxmlformats.org/officeDocument/2006/relationships/image" Target="../media/image38.svg"/><Relationship Id="rId1" Type="http://schemas.openxmlformats.org/officeDocument/2006/relationships/tags" Target="../tags/tag13.xml"/><Relationship Id="rId24" Type="http://schemas.openxmlformats.org/officeDocument/2006/relationships/image" Target="../media/image33.png"/><Relationship Id="rId23" Type="http://schemas.openxmlformats.org/officeDocument/2006/relationships/image" Target="NULL"/><Relationship Id="rId28" Type="http://schemas.openxmlformats.org/officeDocument/2006/relationships/image" Target="../media/image37.png"/><Relationship Id="rId49" Type="http://schemas.openxmlformats.org/officeDocument/2006/relationships/image" Target="../media/image147.png"/><Relationship Id="rId31" Type="http://schemas.openxmlformats.org/officeDocument/2006/relationships/image" Target="../media/image6.svg"/><Relationship Id="rId52"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36.svg"/><Relationship Id="rId30" Type="http://schemas.openxmlformats.org/officeDocument/2006/relationships/image" Target="../media/image5.png"/><Relationship Id="rId48" Type="http://schemas.openxmlformats.org/officeDocument/2006/relationships/image" Target="NULL"/></Relationships>
</file>

<file path=ppt/slides/_rels/slide36.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34.svg"/><Relationship Id="rId26" Type="http://schemas.openxmlformats.org/officeDocument/2006/relationships/image" Target="NULL"/><Relationship Id="rId21" Type="http://schemas.openxmlformats.org/officeDocument/2006/relationships/image" Target="../media/image37.png"/><Relationship Id="rId34" Type="http://schemas.openxmlformats.org/officeDocument/2006/relationships/image" Target="NULL"/><Relationship Id="rId50"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33.png"/><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20" Type="http://schemas.openxmlformats.org/officeDocument/2006/relationships/image" Target="../media/image36.svg"/><Relationship Id="rId29" Type="http://schemas.openxmlformats.org/officeDocument/2006/relationships/image" Target="NULL"/><Relationship Id="rId1" Type="http://schemas.openxmlformats.org/officeDocument/2006/relationships/tags" Target="../tags/tag14.xml"/><Relationship Id="rId6" Type="http://schemas.openxmlformats.org/officeDocument/2006/relationships/image" Target="NULL"/><Relationship Id="rId11"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35.png"/><Relationship Id="rId31" Type="http://schemas.openxmlformats.org/officeDocument/2006/relationships/image" Target="NULL"/><Relationship Id="rId52"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media/image38.svg"/><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8" Type="http://schemas.openxmlformats.org/officeDocument/2006/relationships/image" Target="NULL"/><Relationship Id="rId51" Type="http://schemas.openxmlformats.org/officeDocument/2006/relationships/image" Target="NULL"/><Relationship Id="rId3"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167.png"/><Relationship Id="rId3" Type="http://schemas.openxmlformats.org/officeDocument/2006/relationships/image" Target="../media/image150.png"/><Relationship Id="rId21" Type="http://schemas.openxmlformats.org/officeDocument/2006/relationships/image" Target="../media/image162.png"/><Relationship Id="rId34" Type="http://schemas.openxmlformats.org/officeDocument/2006/relationships/image" Target="../media/image175.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37.png"/><Relationship Id="rId25" Type="http://schemas.openxmlformats.org/officeDocument/2006/relationships/image" Target="../media/image166.png"/><Relationship Id="rId33" Type="http://schemas.openxmlformats.org/officeDocument/2006/relationships/image" Target="../media/image174.png"/><Relationship Id="rId2" Type="http://schemas.openxmlformats.org/officeDocument/2006/relationships/image" Target="../media/image11.jpeg"/><Relationship Id="rId16" Type="http://schemas.openxmlformats.org/officeDocument/2006/relationships/image" Target="../media/image36.sv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65.png"/><Relationship Id="rId32" Type="http://schemas.openxmlformats.org/officeDocument/2006/relationships/image" Target="../media/image173.png"/><Relationship Id="rId5" Type="http://schemas.openxmlformats.org/officeDocument/2006/relationships/image" Target="../media/image152.png"/><Relationship Id="rId15" Type="http://schemas.openxmlformats.org/officeDocument/2006/relationships/image" Target="../media/image35.png"/><Relationship Id="rId23" Type="http://schemas.openxmlformats.org/officeDocument/2006/relationships/image" Target="../media/image164.png"/><Relationship Id="rId28" Type="http://schemas.openxmlformats.org/officeDocument/2006/relationships/image" Target="../media/image169.png"/><Relationship Id="rId36" Type="http://schemas.openxmlformats.org/officeDocument/2006/relationships/image" Target="../media/image177.png"/><Relationship Id="rId10" Type="http://schemas.openxmlformats.org/officeDocument/2006/relationships/image" Target="../media/image157.png"/><Relationship Id="rId19" Type="http://schemas.openxmlformats.org/officeDocument/2006/relationships/image" Target="../media/image160.png"/><Relationship Id="rId31" Type="http://schemas.openxmlformats.org/officeDocument/2006/relationships/image" Target="../media/image172.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34.sv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 Id="rId35" Type="http://schemas.openxmlformats.org/officeDocument/2006/relationships/image" Target="../media/image176.png"/><Relationship Id="rId8" Type="http://schemas.openxmlformats.org/officeDocument/2006/relationships/image" Target="../media/image155.png"/></Relationships>
</file>

<file path=ppt/slides/_rels/slide38.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167.png"/><Relationship Id="rId21" Type="http://schemas.openxmlformats.org/officeDocument/2006/relationships/image" Target="../media/image162.png"/><Relationship Id="rId34" Type="http://schemas.openxmlformats.org/officeDocument/2006/relationships/image" Target="../media/image175.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37.png"/><Relationship Id="rId25" Type="http://schemas.openxmlformats.org/officeDocument/2006/relationships/image" Target="../media/image166.png"/><Relationship Id="rId33" Type="http://schemas.openxmlformats.org/officeDocument/2006/relationships/image" Target="../media/image174.png"/><Relationship Id="rId2" Type="http://schemas.openxmlformats.org/officeDocument/2006/relationships/image" Target="../media/image11.jpeg"/><Relationship Id="rId16" Type="http://schemas.openxmlformats.org/officeDocument/2006/relationships/image" Target="../media/image36.sv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65.png"/><Relationship Id="rId32" Type="http://schemas.openxmlformats.org/officeDocument/2006/relationships/image" Target="../media/image173.png"/><Relationship Id="rId37" Type="http://schemas.openxmlformats.org/officeDocument/2006/relationships/image" Target="../media/image178.png"/><Relationship Id="rId5" Type="http://schemas.openxmlformats.org/officeDocument/2006/relationships/image" Target="../media/image152.png"/><Relationship Id="rId15" Type="http://schemas.openxmlformats.org/officeDocument/2006/relationships/image" Target="../media/image35.png"/><Relationship Id="rId23" Type="http://schemas.openxmlformats.org/officeDocument/2006/relationships/image" Target="../media/image164.png"/><Relationship Id="rId28" Type="http://schemas.openxmlformats.org/officeDocument/2006/relationships/image" Target="../media/image169.png"/><Relationship Id="rId36" Type="http://schemas.openxmlformats.org/officeDocument/2006/relationships/image" Target="../media/image177.png"/><Relationship Id="rId10" Type="http://schemas.openxmlformats.org/officeDocument/2006/relationships/image" Target="../media/image157.png"/><Relationship Id="rId19" Type="http://schemas.openxmlformats.org/officeDocument/2006/relationships/image" Target="../media/image160.png"/><Relationship Id="rId31" Type="http://schemas.openxmlformats.org/officeDocument/2006/relationships/image" Target="../media/image172.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34.sv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 Id="rId35" Type="http://schemas.openxmlformats.org/officeDocument/2006/relationships/image" Target="../media/image176.png"/><Relationship Id="rId8" Type="http://schemas.openxmlformats.org/officeDocument/2006/relationships/image" Target="../media/image155.png"/><Relationship Id="rId3" Type="http://schemas.openxmlformats.org/officeDocument/2006/relationships/image" Target="../media/image150.png"/></Relationships>
</file>

<file path=ppt/slides/_rels/slide39.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image" Target="../media/image167.png"/><Relationship Id="rId21" Type="http://schemas.openxmlformats.org/officeDocument/2006/relationships/image" Target="../media/image162.png"/><Relationship Id="rId34" Type="http://schemas.openxmlformats.org/officeDocument/2006/relationships/image" Target="../media/image175.png"/><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37.png"/><Relationship Id="rId25" Type="http://schemas.openxmlformats.org/officeDocument/2006/relationships/image" Target="../media/image166.png"/><Relationship Id="rId33" Type="http://schemas.openxmlformats.org/officeDocument/2006/relationships/image" Target="../media/image174.png"/><Relationship Id="rId2" Type="http://schemas.openxmlformats.org/officeDocument/2006/relationships/image" Target="../media/image11.jpeg"/><Relationship Id="rId16" Type="http://schemas.openxmlformats.org/officeDocument/2006/relationships/image" Target="../media/image36.svg"/><Relationship Id="rId20" Type="http://schemas.openxmlformats.org/officeDocument/2006/relationships/image" Target="../media/image161.png"/><Relationship Id="rId29"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24" Type="http://schemas.openxmlformats.org/officeDocument/2006/relationships/image" Target="../media/image165.png"/><Relationship Id="rId32" Type="http://schemas.openxmlformats.org/officeDocument/2006/relationships/image" Target="../media/image173.png"/><Relationship Id="rId37" Type="http://schemas.openxmlformats.org/officeDocument/2006/relationships/image" Target="../media/image179.png"/><Relationship Id="rId5" Type="http://schemas.openxmlformats.org/officeDocument/2006/relationships/image" Target="../media/image152.png"/><Relationship Id="rId15" Type="http://schemas.openxmlformats.org/officeDocument/2006/relationships/image" Target="../media/image35.png"/><Relationship Id="rId23" Type="http://schemas.openxmlformats.org/officeDocument/2006/relationships/image" Target="../media/image164.png"/><Relationship Id="rId28" Type="http://schemas.openxmlformats.org/officeDocument/2006/relationships/image" Target="../media/image169.png"/><Relationship Id="rId36" Type="http://schemas.openxmlformats.org/officeDocument/2006/relationships/image" Target="../media/image177.png"/><Relationship Id="rId10" Type="http://schemas.openxmlformats.org/officeDocument/2006/relationships/image" Target="../media/image157.png"/><Relationship Id="rId19" Type="http://schemas.openxmlformats.org/officeDocument/2006/relationships/image" Target="../media/image160.png"/><Relationship Id="rId31" Type="http://schemas.openxmlformats.org/officeDocument/2006/relationships/image" Target="../media/image172.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34.svg"/><Relationship Id="rId22" Type="http://schemas.openxmlformats.org/officeDocument/2006/relationships/image" Target="../media/image163.png"/><Relationship Id="rId27" Type="http://schemas.openxmlformats.org/officeDocument/2006/relationships/image" Target="../media/image168.png"/><Relationship Id="rId30" Type="http://schemas.openxmlformats.org/officeDocument/2006/relationships/image" Target="../media/image171.png"/><Relationship Id="rId35" Type="http://schemas.openxmlformats.org/officeDocument/2006/relationships/image" Target="../media/image176.png"/><Relationship Id="rId8" Type="http://schemas.openxmlformats.org/officeDocument/2006/relationships/image" Target="../media/image155.png"/><Relationship Id="rId3" Type="http://schemas.openxmlformats.org/officeDocument/2006/relationships/image" Target="../media/image150.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NULL"/><Relationship Id="rId3" Type="http://schemas.openxmlformats.org/officeDocument/2006/relationships/notesSlide" Target="../notesSlides/notesSlide39.xml"/><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 Id="rId11"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12"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7.xm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4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notesSlide" Target="../notesSlides/notesSlide42.xml"/><Relationship Id="rId7" Type="http://schemas.openxmlformats.org/officeDocument/2006/relationships/image" Target="../media/image48.sv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NULL"/><Relationship Id="rId1" Type="http://schemas.openxmlformats.org/officeDocument/2006/relationships/tags" Target="../tags/tag18.xml"/><Relationship Id="rId6" Type="http://schemas.openxmlformats.org/officeDocument/2006/relationships/image" Target="../media/image47.png"/><Relationship Id="rId11" Type="http://schemas.openxmlformats.org/officeDocument/2006/relationships/image" Target="NULL"/><Relationship Id="rId5" Type="http://schemas.openxmlformats.org/officeDocument/2006/relationships/image" Target="../media/image38.svg"/><Relationship Id="rId15" Type="http://schemas.openxmlformats.org/officeDocument/2006/relationships/image" Target="NULL"/><Relationship Id="rId10"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NULL"/><Relationship Id="rId14" Type="http://schemas.openxmlformats.org/officeDocument/2006/relationships/image" Target="NULL"/></Relationships>
</file>

<file path=ppt/slides/_rels/slide4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NULL"/><Relationship Id="rId7"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50.svg"/></Relationships>
</file>

<file path=ppt/slides/_rels/slide4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NULL"/><Relationship Id="rId3" Type="http://schemas.openxmlformats.org/officeDocument/2006/relationships/notesSlide" Target="../notesSlides/notesSlide45.xml"/><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6.svg"/><Relationship Id="rId11" Type="http://schemas.openxmlformats.org/officeDocument/2006/relationships/image" Target="../media/image39.png"/><Relationship Id="rId5" Type="http://schemas.openxmlformats.org/officeDocument/2006/relationships/image" Target="../media/image5.png"/><Relationship Id="rId15" Type="http://schemas.openxmlformats.org/officeDocument/2006/relationships/image" Target="NULL"/><Relationship Id="rId10" Type="http://schemas.openxmlformats.org/officeDocument/2006/relationships/image" Target="../media/image36.svg"/><Relationship Id="rId4" Type="http://schemas.openxmlformats.org/officeDocument/2006/relationships/image" Target="../media/image11.jpeg"/><Relationship Id="rId9" Type="http://schemas.openxmlformats.org/officeDocument/2006/relationships/image" Target="../media/image35.png"/><Relationship Id="rId14"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8.svg"/></Relationships>
</file>

<file path=ppt/slides/_rels/slide5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NULL"/><Relationship Id="rId3" Type="http://schemas.openxmlformats.org/officeDocument/2006/relationships/notesSlide" Target="../notesSlides/notesSlide46.xml"/><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svg"/><Relationship Id="rId11" Type="http://schemas.openxmlformats.org/officeDocument/2006/relationships/image" Target="../media/image39.png"/><Relationship Id="rId5" Type="http://schemas.openxmlformats.org/officeDocument/2006/relationships/image" Target="../media/image5.png"/><Relationship Id="rId10" Type="http://schemas.openxmlformats.org/officeDocument/2006/relationships/image" Target="../media/image36.svg"/><Relationship Id="rId4" Type="http://schemas.openxmlformats.org/officeDocument/2006/relationships/image" Target="../media/image11.jpeg"/><Relationship Id="rId9" Type="http://schemas.openxmlformats.org/officeDocument/2006/relationships/image" Target="../media/image35.png"/></Relationships>
</file>

<file path=ppt/slides/_rels/slide5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NULL"/><Relationship Id="rId3" Type="http://schemas.openxmlformats.org/officeDocument/2006/relationships/notesSlide" Target="../notesSlides/notesSlide47.xml"/><Relationship Id="rId7" Type="http://schemas.openxmlformats.org/officeDocument/2006/relationships/image" Target="../media/image33.png"/><Relationship Id="rId12" Type="http://schemas.openxmlformats.org/officeDocument/2006/relationships/image" Target="../media/image40.sv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6.svg"/><Relationship Id="rId11" Type="http://schemas.openxmlformats.org/officeDocument/2006/relationships/image" Target="../media/image39.png"/><Relationship Id="rId5" Type="http://schemas.openxmlformats.org/officeDocument/2006/relationships/image" Target="../media/image5.png"/><Relationship Id="rId15" Type="http://schemas.openxmlformats.org/officeDocument/2006/relationships/image" Target="NULL"/><Relationship Id="rId10" Type="http://schemas.openxmlformats.org/officeDocument/2006/relationships/image" Target="../media/image36.svg"/><Relationship Id="rId4" Type="http://schemas.openxmlformats.org/officeDocument/2006/relationships/image" Target="../media/image11.jpeg"/><Relationship Id="rId9" Type="http://schemas.openxmlformats.org/officeDocument/2006/relationships/image" Target="../media/image35.png"/><Relationship Id="rId14"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49.xml"/><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jpeg"/><Relationship Id="rId5" Type="http://schemas.openxmlformats.org/officeDocument/2006/relationships/image" Target="../media/image6.svg"/><Relationship Id="rId10" Type="http://schemas.openxmlformats.org/officeDocument/2006/relationships/image" Target="../media/image55.jpeg"/><Relationship Id="rId4" Type="http://schemas.openxmlformats.org/officeDocument/2006/relationships/image" Target="../media/image5.png"/><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140.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14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NUL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NUL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190.png"/></Relationships>
</file>

<file path=ppt/slides/_rels/slide6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svg"/><Relationship Id="rId12" Type="http://schemas.openxmlformats.org/officeDocument/2006/relationships/image" Target="../media/image219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6.svg"/><Relationship Id="rId5" Type="http://schemas.openxmlformats.org/officeDocument/2006/relationships/image" Target="../media/image2210.png"/><Relationship Id="rId10" Type="http://schemas.openxmlformats.org/officeDocument/2006/relationships/image" Target="../media/image35.png"/><Relationship Id="rId4" Type="http://schemas.openxmlformats.org/officeDocument/2006/relationships/image" Target="../media/image59.svg"/><Relationship Id="rId9" Type="http://schemas.openxmlformats.org/officeDocument/2006/relationships/image" Target="../media/image42.svg"/></Relationships>
</file>

<file path=ppt/slides/_rels/slide63.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190.png"/><Relationship Id="rId3" Type="http://schemas.openxmlformats.org/officeDocument/2006/relationships/image" Target="../media/image218.png"/><Relationship Id="rId7" Type="http://schemas.openxmlformats.org/officeDocument/2006/relationships/image" Target="../media/image39.png"/><Relationship Id="rId12" Type="http://schemas.openxmlformats.org/officeDocument/2006/relationships/image" Target="../media/image36.sv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2240.png"/><Relationship Id="rId11" Type="http://schemas.openxmlformats.org/officeDocument/2006/relationships/image" Target="../media/image35.png"/><Relationship Id="rId5" Type="http://schemas.openxmlformats.org/officeDocument/2006/relationships/image" Target="../media/image59.svg"/><Relationship Id="rId10" Type="http://schemas.openxmlformats.org/officeDocument/2006/relationships/image" Target="../media/image42.svg"/><Relationship Id="rId4" Type="http://schemas.openxmlformats.org/officeDocument/2006/relationships/image" Target="../media/image37.png"/><Relationship Id="rId9" Type="http://schemas.openxmlformats.org/officeDocument/2006/relationships/image" Target="../media/image41.png"/></Relationships>
</file>

<file path=ppt/slides/_rels/slide6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26.png"/><Relationship Id="rId3" Type="http://schemas.openxmlformats.org/officeDocument/2006/relationships/image" Target="../media/image37.png"/><Relationship Id="rId7" Type="http://schemas.openxmlformats.org/officeDocument/2006/relationships/image" Target="../media/image40.svg"/><Relationship Id="rId12" Type="http://schemas.openxmlformats.org/officeDocument/2006/relationships/image" Target="../media/image2190.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36.svg"/><Relationship Id="rId5" Type="http://schemas.openxmlformats.org/officeDocument/2006/relationships/image" Target="../media/image225.png"/><Relationship Id="rId10" Type="http://schemas.openxmlformats.org/officeDocument/2006/relationships/image" Target="../media/image35.png"/><Relationship Id="rId4" Type="http://schemas.openxmlformats.org/officeDocument/2006/relationships/image" Target="../media/image59.svg"/><Relationship Id="rId9" Type="http://schemas.openxmlformats.org/officeDocument/2006/relationships/image" Target="../media/image42.svg"/></Relationships>
</file>

<file path=ppt/slides/_rels/slide6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2190.png"/><Relationship Id="rId3" Type="http://schemas.openxmlformats.org/officeDocument/2006/relationships/image" Target="../media/image218.png"/><Relationship Id="rId7" Type="http://schemas.openxmlformats.org/officeDocument/2006/relationships/image" Target="../media/image39.png"/><Relationship Id="rId12" Type="http://schemas.openxmlformats.org/officeDocument/2006/relationships/image" Target="../media/image36.sv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210.png"/><Relationship Id="rId11" Type="http://schemas.openxmlformats.org/officeDocument/2006/relationships/image" Target="../media/image35.png"/><Relationship Id="rId5" Type="http://schemas.openxmlformats.org/officeDocument/2006/relationships/image" Target="../media/image59.svg"/><Relationship Id="rId10" Type="http://schemas.openxmlformats.org/officeDocument/2006/relationships/image" Target="../media/image42.svg"/><Relationship Id="rId4" Type="http://schemas.openxmlformats.org/officeDocument/2006/relationships/image" Target="../media/image37.png"/><Relationship Id="rId9"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1240.png"/><Relationship Id="rId4" Type="http://schemas.openxmlformats.org/officeDocument/2006/relationships/image" Target="../media/image22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227.png"/></Relationships>
</file>

<file path=ppt/slides/_rels/slide6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28.png"/></Relationships>
</file>

<file path=ppt/slides/_rels/slide7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27.png"/></Relationships>
</file>

<file path=ppt/slides/_rels/slide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27.png"/></Relationships>
</file>

<file path=ppt/slides/_rels/slide7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9.svg"/><Relationship Id="rId7" Type="http://schemas.openxmlformats.org/officeDocument/2006/relationships/image" Target="../media/image6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10.png"/><Relationship Id="rId11" Type="http://schemas.openxmlformats.org/officeDocument/2006/relationships/image" Target="../media/image235.png"/><Relationship Id="rId5" Type="http://schemas.openxmlformats.org/officeDocument/2006/relationships/image" Target="../media/image230.png"/><Relationship Id="rId10" Type="http://schemas.openxmlformats.org/officeDocument/2006/relationships/image" Target="../media/image2340.png"/><Relationship Id="rId4" Type="http://schemas.openxmlformats.org/officeDocument/2006/relationships/image" Target="../media/image229.png"/><Relationship Id="rId9" Type="http://schemas.openxmlformats.org/officeDocument/2006/relationships/image" Target="../media/image233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8DBD-4C8F-ADB2-3054-869B80709C23}"/>
              </a:ext>
            </a:extLst>
          </p:cNvPr>
          <p:cNvSpPr>
            <a:spLocks noGrp="1"/>
          </p:cNvSpPr>
          <p:nvPr>
            <p:ph type="ctrTitle"/>
          </p:nvPr>
        </p:nvSpPr>
        <p:spPr>
          <a:xfrm>
            <a:off x="1066800" y="1896165"/>
            <a:ext cx="10058400" cy="2387600"/>
          </a:xfrm>
        </p:spPr>
        <p:txBody>
          <a:bodyPr>
            <a:normAutofit fontScale="90000"/>
          </a:bodyPr>
          <a:lstStyle/>
          <a:p>
            <a:r>
              <a:rPr lang="en-US" dirty="0">
                <a:solidFill>
                  <a:schemeClr val="accent5"/>
                </a:solidFill>
              </a:rPr>
              <a:t>Purdue CS555: </a:t>
            </a:r>
            <a:r>
              <a:rPr lang="en-US" dirty="0"/>
              <a:t>Cryptography</a:t>
            </a:r>
            <a:br>
              <a:rPr lang="en-US" dirty="0"/>
            </a:br>
            <a:r>
              <a:rPr lang="en-US" dirty="0"/>
              <a:t>Lecture 2</a:t>
            </a:r>
            <a:r>
              <a:rPr lang="en-US" altLang="zh-CN" dirty="0"/>
              <a:t>2</a:t>
            </a:r>
            <a:r>
              <a:rPr lang="en-US" dirty="0"/>
              <a:t> </a:t>
            </a:r>
            <a:br>
              <a:rPr lang="en-US" dirty="0"/>
            </a:br>
            <a:br>
              <a:rPr lang="en-US" sz="3600" dirty="0"/>
            </a:br>
            <a:r>
              <a:rPr lang="en-US" sz="2300" b="0" i="0" dirty="0" err="1">
                <a:solidFill>
                  <a:srgbClr val="222222"/>
                </a:solidFill>
                <a:effectLst/>
                <a:latin typeface="Arial" panose="020B0604020202020204" pitchFamily="34" charset="0"/>
              </a:rPr>
              <a:t>Gascón</a:t>
            </a:r>
            <a:r>
              <a:rPr lang="en-US" sz="2300" b="0" i="0" dirty="0">
                <a:solidFill>
                  <a:srgbClr val="222222"/>
                </a:solidFill>
                <a:effectLst/>
                <a:latin typeface="Arial" panose="020B0604020202020204" pitchFamily="34" charset="0"/>
              </a:rPr>
              <a:t>, </a:t>
            </a:r>
            <a:r>
              <a:rPr lang="en-US" sz="2300" b="0" i="0" dirty="0" err="1">
                <a:solidFill>
                  <a:srgbClr val="222222"/>
                </a:solidFill>
                <a:effectLst/>
                <a:latin typeface="Arial" panose="020B0604020202020204" pitchFamily="34" charset="0"/>
              </a:rPr>
              <a:t>Adrià</a:t>
            </a:r>
            <a:r>
              <a:rPr lang="en-US" sz="2300" b="0" i="0" dirty="0">
                <a:solidFill>
                  <a:srgbClr val="222222"/>
                </a:solidFill>
                <a:effectLst/>
                <a:latin typeface="Arial" panose="020B0604020202020204" pitchFamily="34" charset="0"/>
              </a:rPr>
              <a:t>, et al. "Computationally secure aggregation and private information retrieval in the shuffle model." </a:t>
            </a:r>
            <a:br>
              <a:rPr lang="en-US" sz="2300" b="0" i="0" dirty="0">
                <a:solidFill>
                  <a:srgbClr val="222222"/>
                </a:solidFill>
                <a:effectLst/>
                <a:latin typeface="Arial" panose="020B0604020202020204" pitchFamily="34" charset="0"/>
              </a:rPr>
            </a:br>
            <a:r>
              <a:rPr lang="en-US" sz="2300" b="0" i="0" dirty="0" err="1">
                <a:solidFill>
                  <a:srgbClr val="222222"/>
                </a:solidFill>
                <a:effectLst/>
                <a:latin typeface="Arial" panose="020B0604020202020204" pitchFamily="34" charset="0"/>
              </a:rPr>
              <a:t>Ishai</a:t>
            </a:r>
            <a:r>
              <a:rPr lang="en-US" sz="2300" b="0" i="0" dirty="0">
                <a:solidFill>
                  <a:srgbClr val="222222"/>
                </a:solidFill>
                <a:effectLst/>
                <a:latin typeface="Arial" panose="020B0604020202020204" pitchFamily="34" charset="0"/>
              </a:rPr>
              <a:t>, Yuval, et al. "Information-theoretic single-server PIR in the shuffle model." </a:t>
            </a:r>
            <a:r>
              <a:rPr lang="en-US" sz="2300" b="0" i="1" dirty="0">
                <a:solidFill>
                  <a:srgbClr val="222222"/>
                </a:solidFill>
                <a:effectLst/>
                <a:latin typeface="Arial" panose="020B0604020202020204" pitchFamily="34" charset="0"/>
              </a:rPr>
              <a:t>Cryptology </a:t>
            </a:r>
            <a:r>
              <a:rPr lang="en-US" sz="2300" b="0" i="1" dirty="0" err="1">
                <a:solidFill>
                  <a:srgbClr val="222222"/>
                </a:solidFill>
                <a:effectLst/>
                <a:latin typeface="Arial" panose="020B0604020202020204" pitchFamily="34" charset="0"/>
              </a:rPr>
              <a:t>ePrint</a:t>
            </a:r>
            <a:r>
              <a:rPr lang="en-US" sz="2300" b="0" i="1" dirty="0">
                <a:solidFill>
                  <a:srgbClr val="222222"/>
                </a:solidFill>
                <a:effectLst/>
                <a:latin typeface="Arial" panose="020B0604020202020204" pitchFamily="34" charset="0"/>
              </a:rPr>
              <a:t> Archive</a:t>
            </a:r>
            <a:r>
              <a:rPr lang="en-US" sz="2300" b="0" i="0" dirty="0">
                <a:solidFill>
                  <a:srgbClr val="222222"/>
                </a:solidFill>
                <a:effectLst/>
                <a:latin typeface="Arial" panose="020B0604020202020204" pitchFamily="34" charset="0"/>
              </a:rPr>
              <a:t> (2024).</a:t>
            </a:r>
            <a:endParaRPr lang="en-US" sz="2300" dirty="0"/>
          </a:p>
        </p:txBody>
      </p:sp>
      <p:sp>
        <p:nvSpPr>
          <p:cNvPr id="3" name="Subtitle 2">
            <a:extLst>
              <a:ext uri="{FF2B5EF4-FFF2-40B4-BE49-F238E27FC236}">
                <a16:creationId xmlns:a16="http://schemas.microsoft.com/office/drawing/2014/main" id="{54525513-29FC-0E55-1D49-6505414EF280}"/>
              </a:ext>
            </a:extLst>
          </p:cNvPr>
          <p:cNvSpPr>
            <a:spLocks noGrp="1"/>
          </p:cNvSpPr>
          <p:nvPr>
            <p:ph type="subTitle" idx="1"/>
          </p:nvPr>
        </p:nvSpPr>
        <p:spPr>
          <a:xfrm>
            <a:off x="1524000" y="4516438"/>
            <a:ext cx="9144000" cy="1655762"/>
          </a:xfrm>
        </p:spPr>
        <p:txBody>
          <a:bodyPr/>
          <a:lstStyle/>
          <a:p>
            <a:r>
              <a:rPr lang="en-US" dirty="0"/>
              <a:t>Instructor: Hanshen Xiao</a:t>
            </a:r>
          </a:p>
          <a:p>
            <a:r>
              <a:rPr lang="en-US" dirty="0"/>
              <a:t>Teaching Assistant: Justin He</a:t>
            </a:r>
          </a:p>
          <a:p>
            <a:r>
              <a:rPr lang="en-US" dirty="0"/>
              <a:t>course website: </a:t>
            </a:r>
            <a:r>
              <a:rPr lang="en-US" dirty="0">
                <a:hlinkClick r:id="rId2"/>
              </a:rPr>
              <a:t>https://cs55500.github.io/</a:t>
            </a:r>
            <a:endParaRPr lang="en-US" dirty="0"/>
          </a:p>
        </p:txBody>
      </p:sp>
    </p:spTree>
    <p:extLst>
      <p:ext uri="{BB962C8B-B14F-4D97-AF65-F5344CB8AC3E}">
        <p14:creationId xmlns:p14="http://schemas.microsoft.com/office/powerpoint/2010/main" val="1952208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11B1-C9FB-2474-8FBC-B36B288A5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13E7B-4CAD-0862-803A-832A9FD99673}"/>
              </a:ext>
            </a:extLst>
          </p:cNvPr>
          <p:cNvSpPr>
            <a:spLocks noGrp="1"/>
          </p:cNvSpPr>
          <p:nvPr>
            <p:ph type="title"/>
          </p:nvPr>
        </p:nvSpPr>
        <p:spPr/>
        <p:txBody>
          <a:bodyPr>
            <a:normAutofit/>
          </a:bodyPr>
          <a:lstStyle/>
          <a:p>
            <a:r>
              <a:rPr lang="en-US" sz="3600" b="1" dirty="0">
                <a:latin typeface="+mn-lt"/>
              </a:rPr>
              <a:t>Background: </a:t>
            </a:r>
            <a:r>
              <a:rPr lang="en-CN" sz="3600" b="1">
                <a:latin typeface="+mn-lt"/>
              </a:rPr>
              <a:t>PIR </a:t>
            </a:r>
            <a:r>
              <a:rPr lang="en-CN" sz="3600" b="1" dirty="0">
                <a:latin typeface="+mn-lt"/>
              </a:rPr>
              <a:t>in two flavors</a:t>
            </a:r>
            <a:endParaRPr lang="en-CN" sz="3600" dirty="0"/>
          </a:p>
        </p:txBody>
      </p:sp>
      <p:sp>
        <p:nvSpPr>
          <p:cNvPr id="3" name="Text Placeholder 2">
            <a:extLst>
              <a:ext uri="{FF2B5EF4-FFF2-40B4-BE49-F238E27FC236}">
                <a16:creationId xmlns:a16="http://schemas.microsoft.com/office/drawing/2014/main" id="{04E8673D-7CF3-F1CA-9425-816291AEBEBA}"/>
              </a:ext>
            </a:extLst>
          </p:cNvPr>
          <p:cNvSpPr>
            <a:spLocks noGrp="1"/>
          </p:cNvSpPr>
          <p:nvPr>
            <p:ph type="body" idx="1"/>
          </p:nvPr>
        </p:nvSpPr>
        <p:spPr>
          <a:xfrm>
            <a:off x="1536878" y="1681162"/>
            <a:ext cx="5157787" cy="823912"/>
          </a:xfrm>
        </p:spPr>
        <p:txBody>
          <a:bodyPr anchor="t"/>
          <a:lstStyle/>
          <a:p>
            <a:pPr algn="ctr"/>
            <a:r>
              <a:rPr lang="en-CN" dirty="0">
                <a:solidFill>
                  <a:schemeClr val="accent1"/>
                </a:solidFill>
              </a:rPr>
              <a:t>Information-theoretic</a:t>
            </a:r>
          </a:p>
        </p:txBody>
      </p:sp>
      <p:sp>
        <p:nvSpPr>
          <p:cNvPr id="4" name="Content Placeholder 3">
            <a:extLst>
              <a:ext uri="{FF2B5EF4-FFF2-40B4-BE49-F238E27FC236}">
                <a16:creationId xmlns:a16="http://schemas.microsoft.com/office/drawing/2014/main" id="{8B6F93E5-E7D4-66A9-8ED2-9544A0BE9569}"/>
              </a:ext>
            </a:extLst>
          </p:cNvPr>
          <p:cNvSpPr>
            <a:spLocks noGrp="1"/>
          </p:cNvSpPr>
          <p:nvPr>
            <p:ph sz="half" idx="2"/>
          </p:nvPr>
        </p:nvSpPr>
        <p:spPr>
          <a:xfrm>
            <a:off x="1536878" y="2224215"/>
            <a:ext cx="5323506" cy="3965447"/>
          </a:xfrm>
        </p:spPr>
        <p:txBody>
          <a:bodyPr>
            <a:normAutofit/>
          </a:bodyPr>
          <a:lstStyle/>
          <a:p>
            <a:r>
              <a:rPr lang="en-US" sz="2400" dirty="0">
                <a:highlight>
                  <a:srgbClr val="C1FAB0"/>
                </a:highlight>
              </a:rPr>
              <a:t>S</a:t>
            </a:r>
            <a:r>
              <a:rPr lang="en-CN" sz="2400" dirty="0">
                <a:highlight>
                  <a:srgbClr val="C1FAB0"/>
                </a:highlight>
              </a:rPr>
              <a:t>ecure against unbounded adversaries </a:t>
            </a:r>
          </a:p>
          <a:p>
            <a:endParaRPr lang="en-US" sz="2400" dirty="0"/>
          </a:p>
          <a:p>
            <a:r>
              <a:rPr lang="en-CN" sz="2400"/>
              <a:t>Require database replication across multiple servers</a:t>
            </a:r>
          </a:p>
          <a:p>
            <a:endParaRPr lang="en-US" sz="2400" dirty="0"/>
          </a:p>
          <a:p>
            <a:r>
              <a:rPr lang="en-CN" sz="2400"/>
              <a:t>Enforce non-collusion </a:t>
            </a:r>
            <a:r>
              <a:rPr lang="en-US" sz="2400" dirty="0"/>
              <a:t>on</a:t>
            </a:r>
            <a:r>
              <a:rPr lang="en-CN" sz="2400"/>
              <a:t> servers</a:t>
            </a:r>
          </a:p>
          <a:p>
            <a:endParaRPr lang="en-US" sz="2400" dirty="0"/>
          </a:p>
          <a:p>
            <a:r>
              <a:rPr lang="en-US" sz="2400" dirty="0">
                <a:highlight>
                  <a:srgbClr val="C1FAB0"/>
                </a:highlight>
              </a:rPr>
              <a:t>Often e</a:t>
            </a:r>
            <a:r>
              <a:rPr lang="en-CN" sz="2400">
                <a:highlight>
                  <a:srgbClr val="C1FAB0"/>
                </a:highlight>
              </a:rPr>
              <a:t>fficient in practice (no cryptographic operations)</a:t>
            </a:r>
          </a:p>
          <a:p>
            <a:endParaRPr lang="en-CN" sz="2400" dirty="0"/>
          </a:p>
        </p:txBody>
      </p:sp>
      <p:sp>
        <p:nvSpPr>
          <p:cNvPr id="5" name="Text Placeholder 4">
            <a:extLst>
              <a:ext uri="{FF2B5EF4-FFF2-40B4-BE49-F238E27FC236}">
                <a16:creationId xmlns:a16="http://schemas.microsoft.com/office/drawing/2014/main" id="{E7E61E51-6AE9-FFF0-4BC3-9DC7ADF765DB}"/>
              </a:ext>
            </a:extLst>
          </p:cNvPr>
          <p:cNvSpPr>
            <a:spLocks noGrp="1"/>
          </p:cNvSpPr>
          <p:nvPr>
            <p:ph type="body" sz="quarter" idx="3"/>
          </p:nvPr>
        </p:nvSpPr>
        <p:spPr>
          <a:xfrm>
            <a:off x="6869290" y="1681162"/>
            <a:ext cx="5183188" cy="823912"/>
          </a:xfrm>
        </p:spPr>
        <p:txBody>
          <a:bodyPr anchor="t"/>
          <a:lstStyle/>
          <a:p>
            <a:pPr algn="ctr"/>
            <a:r>
              <a:rPr lang="en-CN" dirty="0">
                <a:solidFill>
                  <a:schemeClr val="accent1"/>
                </a:solidFill>
              </a:rPr>
              <a:t>Computational</a:t>
            </a:r>
          </a:p>
        </p:txBody>
      </p:sp>
      <p:sp>
        <p:nvSpPr>
          <p:cNvPr id="6" name="Content Placeholder 5">
            <a:extLst>
              <a:ext uri="{FF2B5EF4-FFF2-40B4-BE49-F238E27FC236}">
                <a16:creationId xmlns:a16="http://schemas.microsoft.com/office/drawing/2014/main" id="{FE31D250-3AE4-E997-BCB3-506A2445D99B}"/>
              </a:ext>
            </a:extLst>
          </p:cNvPr>
          <p:cNvSpPr>
            <a:spLocks noGrp="1"/>
          </p:cNvSpPr>
          <p:nvPr>
            <p:ph sz="quarter" idx="4"/>
          </p:nvPr>
        </p:nvSpPr>
        <p:spPr>
          <a:xfrm>
            <a:off x="6869290" y="2224215"/>
            <a:ext cx="5322710" cy="3965447"/>
          </a:xfrm>
        </p:spPr>
        <p:txBody>
          <a:bodyPr>
            <a:normAutofit/>
          </a:bodyPr>
          <a:lstStyle/>
          <a:p>
            <a:r>
              <a:rPr lang="en-CN" sz="2400" dirty="0"/>
              <a:t>Secure </a:t>
            </a:r>
            <a:r>
              <a:rPr lang="en-CN" sz="2400"/>
              <a:t>against </a:t>
            </a:r>
            <a:r>
              <a:rPr lang="en-US" sz="2400" dirty="0"/>
              <a:t>poly</a:t>
            </a:r>
            <a:r>
              <a:rPr lang="en-US" altLang="zh-CN" sz="2400" dirty="0"/>
              <a:t>-</a:t>
            </a:r>
            <a:r>
              <a:rPr lang="en-CN" sz="2400" dirty="0"/>
              <a:t>time adversaries</a:t>
            </a:r>
          </a:p>
          <a:p>
            <a:endParaRPr lang="en-US" sz="2400" dirty="0">
              <a:highlight>
                <a:srgbClr val="C1FAB0"/>
              </a:highlight>
            </a:endParaRPr>
          </a:p>
          <a:p>
            <a:r>
              <a:rPr lang="en-CN" sz="2400">
                <a:highlight>
                  <a:srgbClr val="C1FAB0"/>
                </a:highlight>
              </a:rPr>
              <a:t>No database replication</a:t>
            </a:r>
            <a:r>
              <a:rPr lang="en-US" sz="2400" dirty="0"/>
              <a:t> [KO97]</a:t>
            </a:r>
            <a:br>
              <a:rPr lang="en-US" sz="2400" dirty="0"/>
            </a:br>
            <a:endParaRPr lang="en-US" sz="2400" dirty="0"/>
          </a:p>
          <a:p>
            <a:endParaRPr lang="en-US" sz="2400" dirty="0">
              <a:highlight>
                <a:srgbClr val="C1FAB0"/>
              </a:highlight>
            </a:endParaRPr>
          </a:p>
          <a:p>
            <a:r>
              <a:rPr lang="en-US" sz="2400" dirty="0">
                <a:highlight>
                  <a:srgbClr val="C1FAB0"/>
                </a:highlight>
              </a:rPr>
              <a:t>No need for non-colluding assumption</a:t>
            </a:r>
          </a:p>
          <a:p>
            <a:endParaRPr lang="en-US" sz="2400" dirty="0">
              <a:highlight>
                <a:srgbClr val="C1FAB0"/>
              </a:highlight>
            </a:endParaRPr>
          </a:p>
          <a:p>
            <a:r>
              <a:rPr lang="en-CN" sz="2400"/>
              <a:t>Expensive server cost because of cryptogaphic operations</a:t>
            </a:r>
          </a:p>
          <a:p>
            <a:endParaRPr lang="en-CN" sz="2400" dirty="0"/>
          </a:p>
        </p:txBody>
      </p:sp>
      <p:sp>
        <p:nvSpPr>
          <p:cNvPr id="7" name="Slide Number Placeholder 6">
            <a:extLst>
              <a:ext uri="{FF2B5EF4-FFF2-40B4-BE49-F238E27FC236}">
                <a16:creationId xmlns:a16="http://schemas.microsoft.com/office/drawing/2014/main" id="{D0F8B447-E3F2-9770-EB33-3AF958087489}"/>
              </a:ext>
            </a:extLst>
          </p:cNvPr>
          <p:cNvSpPr>
            <a:spLocks noGrp="1"/>
          </p:cNvSpPr>
          <p:nvPr>
            <p:ph type="sldNum" sz="quarter" idx="12"/>
          </p:nvPr>
        </p:nvSpPr>
        <p:spPr/>
        <p:txBody>
          <a:bodyPr/>
          <a:lstStyle/>
          <a:p>
            <a:fld id="{936B3FD2-17C4-F744-8AD5-E8AA7FAC96FA}" type="slidenum">
              <a:rPr lang="en-CN" smtClean="0"/>
              <a:t>10</a:t>
            </a:fld>
            <a:endParaRPr lang="en-CN"/>
          </a:p>
        </p:txBody>
      </p:sp>
    </p:spTree>
    <p:extLst>
      <p:ext uri="{BB962C8B-B14F-4D97-AF65-F5344CB8AC3E}">
        <p14:creationId xmlns:p14="http://schemas.microsoft.com/office/powerpoint/2010/main" val="427721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A0FB-4FCC-B196-F07E-570CFBBAD996}"/>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7EDBA3BD-DCB3-11DA-4DE2-46E8D2F0E49A}"/>
              </a:ext>
            </a:extLst>
          </p:cNvPr>
          <p:cNvSpPr/>
          <p:nvPr/>
        </p:nvSpPr>
        <p:spPr>
          <a:xfrm>
            <a:off x="268791" y="4590004"/>
            <a:ext cx="10951815" cy="1111537"/>
          </a:xfrm>
          <a:prstGeom prst="rect">
            <a:avLst/>
          </a:prstGeom>
          <a:solidFill>
            <a:schemeClr val="accent6">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108113A-8ED7-0490-B575-1E811D85AB57}"/>
              </a:ext>
            </a:extLst>
          </p:cNvPr>
          <p:cNvSpPr/>
          <p:nvPr/>
        </p:nvSpPr>
        <p:spPr>
          <a:xfrm>
            <a:off x="254888" y="3416212"/>
            <a:ext cx="10951821" cy="1173792"/>
          </a:xfrm>
          <a:prstGeom prst="rect">
            <a:avLst/>
          </a:prstGeom>
          <a:solidFill>
            <a:srgbClr val="C53FAC">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20496D5-BB83-F8F7-9BFB-B7239EB563CC}"/>
              </a:ext>
            </a:extLst>
          </p:cNvPr>
          <p:cNvSpPr/>
          <p:nvPr/>
        </p:nvSpPr>
        <p:spPr>
          <a:xfrm>
            <a:off x="255312" y="2298097"/>
            <a:ext cx="10951821" cy="1107680"/>
          </a:xfrm>
          <a:prstGeom prst="rect">
            <a:avLst/>
          </a:prstGeom>
          <a:solidFill>
            <a:schemeClr val="accent5">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4D1B76AF-2E4B-93B9-12AD-AB99C4FBFE11}"/>
              </a:ext>
            </a:extLst>
          </p:cNvPr>
          <p:cNvSpPr/>
          <p:nvPr/>
        </p:nvSpPr>
        <p:spPr>
          <a:xfrm>
            <a:off x="254888" y="1350299"/>
            <a:ext cx="10951821" cy="951334"/>
          </a:xfrm>
          <a:prstGeom prst="rect">
            <a:avLst/>
          </a:prstGeom>
          <a:solidFill>
            <a:srgbClr val="FFD579">
              <a:alpha val="4428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73B6950-E729-D7DC-F1EA-F48E56BB4608}"/>
              </a:ext>
            </a:extLst>
          </p:cNvPr>
          <p:cNvCxnSpPr>
            <a:cxnSpLocks/>
            <a:endCxn id="8" idx="1"/>
          </p:cNvCxnSpPr>
          <p:nvPr/>
        </p:nvCxnSpPr>
        <p:spPr>
          <a:xfrm>
            <a:off x="1594878" y="3429000"/>
            <a:ext cx="9635552" cy="0"/>
          </a:xfrm>
          <a:prstGeom prst="line">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4D8AAE3-08C3-DFB4-12EA-0352FBF5ED3B}"/>
              </a:ext>
            </a:extLst>
          </p:cNvPr>
          <p:cNvSpPr txBox="1"/>
          <p:nvPr/>
        </p:nvSpPr>
        <p:spPr>
          <a:xfrm>
            <a:off x="11230430" y="3244334"/>
            <a:ext cx="672300" cy="369332"/>
          </a:xfrm>
          <a:prstGeom prst="rect">
            <a:avLst/>
          </a:prstGeom>
          <a:noFill/>
        </p:spPr>
        <p:txBody>
          <a:bodyPr wrap="none" rtlCol="0">
            <a:spAutoFit/>
          </a:bodyPr>
          <a:lstStyle/>
          <a:p>
            <a:r>
              <a:rPr lang="en-US" dirty="0"/>
              <a:t>Years</a:t>
            </a:r>
          </a:p>
        </p:txBody>
      </p:sp>
      <p:sp>
        <p:nvSpPr>
          <p:cNvPr id="11" name="TextBox 10">
            <a:extLst>
              <a:ext uri="{FF2B5EF4-FFF2-40B4-BE49-F238E27FC236}">
                <a16:creationId xmlns:a16="http://schemas.microsoft.com/office/drawing/2014/main" id="{E0B9C62E-76CE-063A-A6E7-E9925AFD1481}"/>
              </a:ext>
            </a:extLst>
          </p:cNvPr>
          <p:cNvSpPr txBox="1"/>
          <p:nvPr/>
        </p:nvSpPr>
        <p:spPr>
          <a:xfrm>
            <a:off x="960629" y="496841"/>
            <a:ext cx="1802096" cy="477054"/>
          </a:xfrm>
          <a:prstGeom prst="rect">
            <a:avLst/>
          </a:prstGeom>
          <a:noFill/>
        </p:spPr>
        <p:txBody>
          <a:bodyPr wrap="none" rtlCol="0">
            <a:spAutoFit/>
          </a:bodyPr>
          <a:lstStyle/>
          <a:p>
            <a:r>
              <a:rPr lang="en-US" sz="2500" dirty="0">
                <a:latin typeface="Wandohope" panose="02030603000000000000" pitchFamily="18" charset="-128"/>
                <a:ea typeface="Wandohope" panose="02030603000000000000" pitchFamily="18" charset="-128"/>
              </a:rPr>
              <a:t>Theory land</a:t>
            </a:r>
          </a:p>
        </p:txBody>
      </p:sp>
      <p:sp>
        <p:nvSpPr>
          <p:cNvPr id="12" name="TextBox 11">
            <a:extLst>
              <a:ext uri="{FF2B5EF4-FFF2-40B4-BE49-F238E27FC236}">
                <a16:creationId xmlns:a16="http://schemas.microsoft.com/office/drawing/2014/main" id="{A2D5616C-D88D-7A82-747A-CA3D23F99195}"/>
              </a:ext>
            </a:extLst>
          </p:cNvPr>
          <p:cNvSpPr txBox="1"/>
          <p:nvPr/>
        </p:nvSpPr>
        <p:spPr>
          <a:xfrm>
            <a:off x="255312" y="3806702"/>
            <a:ext cx="1248740" cy="646331"/>
          </a:xfrm>
          <a:prstGeom prst="rect">
            <a:avLst/>
          </a:prstGeom>
          <a:noFill/>
        </p:spPr>
        <p:txBody>
          <a:bodyPr wrap="none" rtlCol="0">
            <a:spAutoFit/>
          </a:bodyPr>
          <a:lstStyle/>
          <a:p>
            <a:r>
              <a:rPr lang="en-US" dirty="0"/>
              <a:t>Security </a:t>
            </a:r>
          </a:p>
          <a:p>
            <a:r>
              <a:rPr lang="en-US" dirty="0"/>
              <a:t>community</a:t>
            </a:r>
          </a:p>
        </p:txBody>
      </p:sp>
      <p:sp>
        <p:nvSpPr>
          <p:cNvPr id="14" name="TextBox 13">
            <a:extLst>
              <a:ext uri="{FF2B5EF4-FFF2-40B4-BE49-F238E27FC236}">
                <a16:creationId xmlns:a16="http://schemas.microsoft.com/office/drawing/2014/main" id="{0D012998-851E-399C-4462-641E186BD8BD}"/>
              </a:ext>
            </a:extLst>
          </p:cNvPr>
          <p:cNvSpPr txBox="1"/>
          <p:nvPr/>
        </p:nvSpPr>
        <p:spPr>
          <a:xfrm>
            <a:off x="293240" y="2701665"/>
            <a:ext cx="1301638" cy="646331"/>
          </a:xfrm>
          <a:prstGeom prst="rect">
            <a:avLst/>
          </a:prstGeom>
          <a:noFill/>
        </p:spPr>
        <p:txBody>
          <a:bodyPr wrap="none" rtlCol="0">
            <a:spAutoFit/>
          </a:bodyPr>
          <a:lstStyle/>
          <a:p>
            <a:r>
              <a:rPr lang="en-US" dirty="0"/>
              <a:t>Crypto </a:t>
            </a:r>
          </a:p>
          <a:p>
            <a:r>
              <a:rPr lang="en-US" dirty="0"/>
              <a:t>community </a:t>
            </a:r>
          </a:p>
        </p:txBody>
      </p:sp>
      <p:sp>
        <p:nvSpPr>
          <p:cNvPr id="15" name="TextBox 14">
            <a:extLst>
              <a:ext uri="{FF2B5EF4-FFF2-40B4-BE49-F238E27FC236}">
                <a16:creationId xmlns:a16="http://schemas.microsoft.com/office/drawing/2014/main" id="{6168FC1C-F2CC-4155-35BE-8F5CBCEF85A1}"/>
              </a:ext>
            </a:extLst>
          </p:cNvPr>
          <p:cNvSpPr txBox="1"/>
          <p:nvPr/>
        </p:nvSpPr>
        <p:spPr>
          <a:xfrm>
            <a:off x="960629" y="6164100"/>
            <a:ext cx="1978427" cy="477054"/>
          </a:xfrm>
          <a:prstGeom prst="rect">
            <a:avLst/>
          </a:prstGeom>
          <a:noFill/>
        </p:spPr>
        <p:txBody>
          <a:bodyPr wrap="none" rtlCol="0">
            <a:spAutoFit/>
          </a:bodyPr>
          <a:lstStyle/>
          <a:p>
            <a:r>
              <a:rPr lang="en-US" sz="2500" dirty="0">
                <a:latin typeface="Wandohope" panose="02030603000000000000" pitchFamily="18" charset="-128"/>
                <a:ea typeface="Wandohope" panose="02030603000000000000" pitchFamily="18" charset="-128"/>
              </a:rPr>
              <a:t>Practice land</a:t>
            </a:r>
          </a:p>
        </p:txBody>
      </p:sp>
      <p:sp>
        <p:nvSpPr>
          <p:cNvPr id="16" name="TextBox 15">
            <a:extLst>
              <a:ext uri="{FF2B5EF4-FFF2-40B4-BE49-F238E27FC236}">
                <a16:creationId xmlns:a16="http://schemas.microsoft.com/office/drawing/2014/main" id="{732D0EA5-3B9D-E25E-709B-4511EE0B2F19}"/>
              </a:ext>
            </a:extLst>
          </p:cNvPr>
          <p:cNvSpPr txBox="1"/>
          <p:nvPr/>
        </p:nvSpPr>
        <p:spPr>
          <a:xfrm>
            <a:off x="255312" y="1590937"/>
            <a:ext cx="1301638" cy="646331"/>
          </a:xfrm>
          <a:prstGeom prst="rect">
            <a:avLst/>
          </a:prstGeom>
          <a:noFill/>
        </p:spPr>
        <p:txBody>
          <a:bodyPr wrap="none" rtlCol="0">
            <a:spAutoFit/>
          </a:bodyPr>
          <a:lstStyle/>
          <a:p>
            <a:r>
              <a:rPr lang="en-US" dirty="0"/>
              <a:t>Complexity</a:t>
            </a:r>
          </a:p>
          <a:p>
            <a:r>
              <a:rPr lang="en-US" dirty="0"/>
              <a:t>community </a:t>
            </a:r>
          </a:p>
        </p:txBody>
      </p:sp>
      <p:sp>
        <p:nvSpPr>
          <p:cNvPr id="18" name="TextBox 17">
            <a:extLst>
              <a:ext uri="{FF2B5EF4-FFF2-40B4-BE49-F238E27FC236}">
                <a16:creationId xmlns:a16="http://schemas.microsoft.com/office/drawing/2014/main" id="{2DBB41C6-B432-4AFF-3CA0-84114D98B9EA}"/>
              </a:ext>
            </a:extLst>
          </p:cNvPr>
          <p:cNvSpPr txBox="1"/>
          <p:nvPr/>
        </p:nvSpPr>
        <p:spPr>
          <a:xfrm>
            <a:off x="255312" y="4917430"/>
            <a:ext cx="1248740" cy="646331"/>
          </a:xfrm>
          <a:prstGeom prst="rect">
            <a:avLst/>
          </a:prstGeom>
          <a:noFill/>
        </p:spPr>
        <p:txBody>
          <a:bodyPr wrap="none" rtlCol="0">
            <a:spAutoFit/>
          </a:bodyPr>
          <a:lstStyle/>
          <a:p>
            <a:r>
              <a:rPr lang="en-US" dirty="0"/>
              <a:t>Systems </a:t>
            </a:r>
          </a:p>
          <a:p>
            <a:r>
              <a:rPr lang="en-US" dirty="0"/>
              <a:t>community</a:t>
            </a:r>
          </a:p>
        </p:txBody>
      </p:sp>
      <p:sp>
        <p:nvSpPr>
          <p:cNvPr id="19" name="TextBox 18">
            <a:extLst>
              <a:ext uri="{FF2B5EF4-FFF2-40B4-BE49-F238E27FC236}">
                <a16:creationId xmlns:a16="http://schemas.microsoft.com/office/drawing/2014/main" id="{ECA83E23-A00B-B0F9-2374-13AD5D93BE26}"/>
              </a:ext>
            </a:extLst>
          </p:cNvPr>
          <p:cNvSpPr txBox="1"/>
          <p:nvPr/>
        </p:nvSpPr>
        <p:spPr>
          <a:xfrm>
            <a:off x="1784031" y="2621182"/>
            <a:ext cx="1292149" cy="646331"/>
          </a:xfrm>
          <a:prstGeom prst="rect">
            <a:avLst/>
          </a:prstGeom>
          <a:noFill/>
        </p:spPr>
        <p:txBody>
          <a:bodyPr wrap="none" rtlCol="0">
            <a:spAutoFit/>
          </a:bodyPr>
          <a:lstStyle/>
          <a:p>
            <a:r>
              <a:rPr lang="en-US" dirty="0">
                <a:highlight>
                  <a:srgbClr val="00FFFF"/>
                </a:highlight>
              </a:rPr>
              <a:t>CGKS95</a:t>
            </a:r>
          </a:p>
          <a:p>
            <a:r>
              <a:rPr lang="en-US" dirty="0">
                <a:highlight>
                  <a:srgbClr val="00FFFF"/>
                </a:highlight>
              </a:rPr>
              <a:t>CG97</a:t>
            </a:r>
            <a:r>
              <a:rPr lang="en-US" dirty="0"/>
              <a:t>, </a:t>
            </a:r>
            <a:r>
              <a:rPr lang="en-US" dirty="0">
                <a:highlight>
                  <a:srgbClr val="FFFF00"/>
                </a:highlight>
              </a:rPr>
              <a:t>KO97</a:t>
            </a:r>
          </a:p>
        </p:txBody>
      </p:sp>
      <p:sp>
        <p:nvSpPr>
          <p:cNvPr id="20" name="TextBox 19">
            <a:extLst>
              <a:ext uri="{FF2B5EF4-FFF2-40B4-BE49-F238E27FC236}">
                <a16:creationId xmlns:a16="http://schemas.microsoft.com/office/drawing/2014/main" id="{F5C07BB0-380B-3788-FD9F-2BE3EAE500F4}"/>
              </a:ext>
            </a:extLst>
          </p:cNvPr>
          <p:cNvSpPr txBox="1"/>
          <p:nvPr/>
        </p:nvSpPr>
        <p:spPr>
          <a:xfrm>
            <a:off x="1692248" y="1605233"/>
            <a:ext cx="894797" cy="646331"/>
          </a:xfrm>
          <a:prstGeom prst="rect">
            <a:avLst/>
          </a:prstGeom>
          <a:noFill/>
        </p:spPr>
        <p:txBody>
          <a:bodyPr wrap="none" rtlCol="0">
            <a:spAutoFit/>
          </a:bodyPr>
          <a:lstStyle/>
          <a:p>
            <a:r>
              <a:rPr lang="en-US" dirty="0">
                <a:highlight>
                  <a:srgbClr val="00FFFF"/>
                </a:highlight>
              </a:rPr>
              <a:t>BF90</a:t>
            </a:r>
          </a:p>
          <a:p>
            <a:r>
              <a:rPr lang="en-US" dirty="0">
                <a:highlight>
                  <a:srgbClr val="00FFFF"/>
                </a:highlight>
              </a:rPr>
              <a:t>BFKR90</a:t>
            </a:r>
          </a:p>
        </p:txBody>
      </p:sp>
      <p:sp>
        <p:nvSpPr>
          <p:cNvPr id="22" name="TextBox 21">
            <a:extLst>
              <a:ext uri="{FF2B5EF4-FFF2-40B4-BE49-F238E27FC236}">
                <a16:creationId xmlns:a16="http://schemas.microsoft.com/office/drawing/2014/main" id="{4C87D998-3B68-5435-E4CF-3D04C42F56C7}"/>
              </a:ext>
            </a:extLst>
          </p:cNvPr>
          <p:cNvSpPr txBox="1"/>
          <p:nvPr/>
        </p:nvSpPr>
        <p:spPr>
          <a:xfrm>
            <a:off x="4455677" y="2632117"/>
            <a:ext cx="1723036" cy="646331"/>
          </a:xfrm>
          <a:prstGeom prst="rect">
            <a:avLst/>
          </a:prstGeom>
          <a:noFill/>
        </p:spPr>
        <p:txBody>
          <a:bodyPr wrap="square" rtlCol="0">
            <a:spAutoFit/>
          </a:bodyPr>
          <a:lstStyle/>
          <a:p>
            <a:r>
              <a:rPr lang="en-US" dirty="0"/>
              <a:t>  </a:t>
            </a:r>
            <a:r>
              <a:rPr lang="en-US" dirty="0">
                <a:highlight>
                  <a:srgbClr val="00FFFF"/>
                </a:highlight>
              </a:rPr>
              <a:t>BIKR02, Yek07, </a:t>
            </a:r>
            <a:br>
              <a:rPr lang="en-US" dirty="0">
                <a:highlight>
                  <a:srgbClr val="00FFFF"/>
                </a:highlight>
              </a:rPr>
            </a:br>
            <a:r>
              <a:rPr lang="en-US" dirty="0"/>
              <a:t>  </a:t>
            </a:r>
            <a:r>
              <a:rPr lang="en-US" dirty="0">
                <a:highlight>
                  <a:srgbClr val="00FFFF"/>
                </a:highlight>
              </a:rPr>
              <a:t>Efr09, DG15</a:t>
            </a:r>
          </a:p>
        </p:txBody>
      </p:sp>
      <p:sp>
        <p:nvSpPr>
          <p:cNvPr id="23" name="TextBox 22">
            <a:extLst>
              <a:ext uri="{FF2B5EF4-FFF2-40B4-BE49-F238E27FC236}">
                <a16:creationId xmlns:a16="http://schemas.microsoft.com/office/drawing/2014/main" id="{F7836480-BE1A-5105-B105-AF2A06300C59}"/>
              </a:ext>
            </a:extLst>
          </p:cNvPr>
          <p:cNvSpPr txBox="1"/>
          <p:nvPr/>
        </p:nvSpPr>
        <p:spPr>
          <a:xfrm>
            <a:off x="5981120" y="2906148"/>
            <a:ext cx="747320" cy="369332"/>
          </a:xfrm>
          <a:prstGeom prst="rect">
            <a:avLst/>
          </a:prstGeom>
          <a:noFill/>
        </p:spPr>
        <p:txBody>
          <a:bodyPr wrap="none" rtlCol="0">
            <a:spAutoFit/>
          </a:bodyPr>
          <a:lstStyle/>
          <a:p>
            <a:r>
              <a:rPr lang="en-US" dirty="0">
                <a:highlight>
                  <a:srgbClr val="00FFFF"/>
                </a:highlight>
              </a:rPr>
              <a:t>BGI16</a:t>
            </a:r>
          </a:p>
        </p:txBody>
      </p:sp>
      <p:sp>
        <p:nvSpPr>
          <p:cNvPr id="32" name="TextBox 31">
            <a:extLst>
              <a:ext uri="{FF2B5EF4-FFF2-40B4-BE49-F238E27FC236}">
                <a16:creationId xmlns:a16="http://schemas.microsoft.com/office/drawing/2014/main" id="{2AFE293B-3FE5-6A1C-AA6F-89C1DC3EAB5C}"/>
              </a:ext>
            </a:extLst>
          </p:cNvPr>
          <p:cNvSpPr txBox="1"/>
          <p:nvPr/>
        </p:nvSpPr>
        <p:spPr>
          <a:xfrm>
            <a:off x="5950609" y="3762435"/>
            <a:ext cx="766941" cy="369332"/>
          </a:xfrm>
          <a:prstGeom prst="rect">
            <a:avLst/>
          </a:prstGeom>
          <a:noFill/>
        </p:spPr>
        <p:txBody>
          <a:bodyPr wrap="none" rtlCol="0">
            <a:spAutoFit/>
          </a:bodyPr>
          <a:lstStyle/>
          <a:p>
            <a:r>
              <a:rPr lang="en-US" dirty="0">
                <a:highlight>
                  <a:srgbClr val="FFFF00"/>
                </a:highlight>
              </a:rPr>
              <a:t>PPY18</a:t>
            </a:r>
          </a:p>
        </p:txBody>
      </p:sp>
      <p:sp>
        <p:nvSpPr>
          <p:cNvPr id="34" name="TextBox 33">
            <a:extLst>
              <a:ext uri="{FF2B5EF4-FFF2-40B4-BE49-F238E27FC236}">
                <a16:creationId xmlns:a16="http://schemas.microsoft.com/office/drawing/2014/main" id="{5E3C7DB7-EC82-2BC3-636C-8313C2D2215F}"/>
              </a:ext>
            </a:extLst>
          </p:cNvPr>
          <p:cNvSpPr txBox="1"/>
          <p:nvPr/>
        </p:nvSpPr>
        <p:spPr>
          <a:xfrm>
            <a:off x="6749605" y="2914069"/>
            <a:ext cx="1394934" cy="369332"/>
          </a:xfrm>
          <a:prstGeom prst="rect">
            <a:avLst/>
          </a:prstGeom>
          <a:noFill/>
        </p:spPr>
        <p:txBody>
          <a:bodyPr wrap="none" rtlCol="0">
            <a:spAutoFit/>
          </a:bodyPr>
          <a:lstStyle/>
          <a:p>
            <a:r>
              <a:rPr lang="en-US" dirty="0">
                <a:highlight>
                  <a:srgbClr val="FFFF00"/>
                </a:highlight>
              </a:rPr>
              <a:t>CK20, CHK22</a:t>
            </a:r>
          </a:p>
        </p:txBody>
      </p:sp>
      <p:cxnSp>
        <p:nvCxnSpPr>
          <p:cNvPr id="9" name="Straight Connector 8">
            <a:extLst>
              <a:ext uri="{FF2B5EF4-FFF2-40B4-BE49-F238E27FC236}">
                <a16:creationId xmlns:a16="http://schemas.microsoft.com/office/drawing/2014/main" id="{2BEB4DBB-78D4-644E-A6B1-758732692558}"/>
              </a:ext>
            </a:extLst>
          </p:cNvPr>
          <p:cNvCxnSpPr>
            <a:cxnSpLocks/>
          </p:cNvCxnSpPr>
          <p:nvPr/>
        </p:nvCxnSpPr>
        <p:spPr>
          <a:xfrm>
            <a:off x="1611384" y="1074128"/>
            <a:ext cx="0" cy="5054600"/>
          </a:xfrm>
          <a:prstGeom prst="line">
            <a:avLst/>
          </a:prstGeom>
          <a:ln w="38100">
            <a:gradFill flip="none" rotWithShape="1">
              <a:gsLst>
                <a:gs pos="0">
                  <a:schemeClr val="accent5">
                    <a:lumMod val="67000"/>
                  </a:schemeClr>
                </a:gs>
                <a:gs pos="44000">
                  <a:schemeClr val="accent5">
                    <a:lumMod val="97000"/>
                    <a:lumOff val="3000"/>
                  </a:schemeClr>
                </a:gs>
                <a:gs pos="100000">
                  <a:schemeClr val="accent5">
                    <a:lumMod val="44000"/>
                    <a:lumOff val="56000"/>
                  </a:schemeClr>
                </a:gs>
              </a:gsLst>
              <a:lin ang="16200000" scaled="1"/>
              <a:tileRect/>
            </a:gra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06349F5F-1090-F235-0422-BFB3176BC87E}"/>
              </a:ext>
            </a:extLst>
          </p:cNvPr>
          <p:cNvSpPr txBox="1"/>
          <p:nvPr/>
        </p:nvSpPr>
        <p:spPr>
          <a:xfrm>
            <a:off x="8166942" y="2911091"/>
            <a:ext cx="918841" cy="369332"/>
          </a:xfrm>
          <a:prstGeom prst="rect">
            <a:avLst/>
          </a:prstGeom>
          <a:noFill/>
        </p:spPr>
        <p:txBody>
          <a:bodyPr wrap="none" rtlCol="0">
            <a:spAutoFit/>
          </a:bodyPr>
          <a:lstStyle/>
          <a:p>
            <a:r>
              <a:rPr lang="en-US" dirty="0">
                <a:highlight>
                  <a:srgbClr val="FFFF00"/>
                </a:highlight>
              </a:rPr>
              <a:t>LMW23</a:t>
            </a:r>
          </a:p>
        </p:txBody>
      </p:sp>
      <p:sp>
        <p:nvSpPr>
          <p:cNvPr id="42" name="TextBox 41">
            <a:extLst>
              <a:ext uri="{FF2B5EF4-FFF2-40B4-BE49-F238E27FC236}">
                <a16:creationId xmlns:a16="http://schemas.microsoft.com/office/drawing/2014/main" id="{ACC99048-26DC-D00C-5965-1DAE0CB5B376}"/>
              </a:ext>
            </a:extLst>
          </p:cNvPr>
          <p:cNvSpPr txBox="1"/>
          <p:nvPr/>
        </p:nvSpPr>
        <p:spPr>
          <a:xfrm>
            <a:off x="6906629" y="3650868"/>
            <a:ext cx="1343638" cy="646331"/>
          </a:xfrm>
          <a:prstGeom prst="rect">
            <a:avLst/>
          </a:prstGeom>
          <a:noFill/>
        </p:spPr>
        <p:txBody>
          <a:bodyPr wrap="none" rtlCol="0">
            <a:spAutoFit/>
          </a:bodyPr>
          <a:lstStyle/>
          <a:p>
            <a:r>
              <a:rPr lang="en-US" dirty="0">
                <a:highlight>
                  <a:srgbClr val="FFFF00"/>
                </a:highlight>
              </a:rPr>
              <a:t>OnionPIR21 </a:t>
            </a:r>
            <a:br>
              <a:rPr lang="en-US" dirty="0">
                <a:highlight>
                  <a:srgbClr val="FFFF00"/>
                </a:highlight>
              </a:rPr>
            </a:br>
            <a:r>
              <a:rPr lang="en-US" dirty="0">
                <a:highlight>
                  <a:srgbClr val="FFFF00"/>
                </a:highlight>
              </a:rPr>
              <a:t>Spiral22</a:t>
            </a:r>
          </a:p>
        </p:txBody>
      </p:sp>
      <p:sp>
        <p:nvSpPr>
          <p:cNvPr id="44" name="TextBox 43">
            <a:extLst>
              <a:ext uri="{FF2B5EF4-FFF2-40B4-BE49-F238E27FC236}">
                <a16:creationId xmlns:a16="http://schemas.microsoft.com/office/drawing/2014/main" id="{6F24D243-EEE8-2450-73D7-7637D4EE5496}"/>
              </a:ext>
            </a:extLst>
          </p:cNvPr>
          <p:cNvSpPr txBox="1"/>
          <p:nvPr/>
        </p:nvSpPr>
        <p:spPr>
          <a:xfrm>
            <a:off x="9870129" y="2906148"/>
            <a:ext cx="891591" cy="369332"/>
          </a:xfrm>
          <a:prstGeom prst="rect">
            <a:avLst/>
          </a:prstGeom>
          <a:noFill/>
        </p:spPr>
        <p:txBody>
          <a:bodyPr wrap="none" rtlCol="0">
            <a:spAutoFit/>
          </a:bodyPr>
          <a:lstStyle/>
          <a:p>
            <a:r>
              <a:rPr lang="en-US" dirty="0"/>
              <a:t>IKLM24</a:t>
            </a:r>
          </a:p>
        </p:txBody>
      </p:sp>
      <p:sp>
        <p:nvSpPr>
          <p:cNvPr id="46" name="TextBox 45">
            <a:extLst>
              <a:ext uri="{FF2B5EF4-FFF2-40B4-BE49-F238E27FC236}">
                <a16:creationId xmlns:a16="http://schemas.microsoft.com/office/drawing/2014/main" id="{F35782D2-AE35-3C52-2573-14A79E011F36}"/>
              </a:ext>
            </a:extLst>
          </p:cNvPr>
          <p:cNvSpPr txBox="1"/>
          <p:nvPr/>
        </p:nvSpPr>
        <p:spPr>
          <a:xfrm>
            <a:off x="9108304" y="2911091"/>
            <a:ext cx="918833" cy="369332"/>
          </a:xfrm>
          <a:prstGeom prst="rect">
            <a:avLst/>
          </a:prstGeom>
          <a:noFill/>
        </p:spPr>
        <p:txBody>
          <a:bodyPr wrap="square">
            <a:spAutoFit/>
          </a:bodyPr>
          <a:lstStyle/>
          <a:p>
            <a:r>
              <a:rPr lang="en-US" dirty="0">
                <a:highlight>
                  <a:srgbClr val="FFFF00"/>
                </a:highlight>
              </a:rPr>
              <a:t>ISW24</a:t>
            </a:r>
          </a:p>
        </p:txBody>
      </p:sp>
      <p:sp>
        <p:nvSpPr>
          <p:cNvPr id="90" name="TextBox 89">
            <a:extLst>
              <a:ext uri="{FF2B5EF4-FFF2-40B4-BE49-F238E27FC236}">
                <a16:creationId xmlns:a16="http://schemas.microsoft.com/office/drawing/2014/main" id="{4F4F3306-9304-AA8A-C07F-D0B7CA184926}"/>
              </a:ext>
            </a:extLst>
          </p:cNvPr>
          <p:cNvSpPr txBox="1"/>
          <p:nvPr/>
        </p:nvSpPr>
        <p:spPr>
          <a:xfrm>
            <a:off x="6115032" y="1643118"/>
            <a:ext cx="978153" cy="646331"/>
          </a:xfrm>
          <a:prstGeom prst="rect">
            <a:avLst/>
          </a:prstGeom>
          <a:noFill/>
        </p:spPr>
        <p:txBody>
          <a:bodyPr wrap="none" rtlCol="0">
            <a:spAutoFit/>
          </a:bodyPr>
          <a:lstStyle/>
          <a:p>
            <a:r>
              <a:rPr lang="en-US" dirty="0">
                <a:highlight>
                  <a:srgbClr val="FFFF00"/>
                </a:highlight>
              </a:rPr>
              <a:t>BIPW17 </a:t>
            </a:r>
            <a:br>
              <a:rPr lang="en-US" dirty="0">
                <a:highlight>
                  <a:srgbClr val="FFFF00"/>
                </a:highlight>
              </a:rPr>
            </a:br>
            <a:r>
              <a:rPr lang="en-US" dirty="0">
                <a:highlight>
                  <a:srgbClr val="FFFF00"/>
                </a:highlight>
              </a:rPr>
              <a:t>CHR17</a:t>
            </a:r>
          </a:p>
        </p:txBody>
      </p:sp>
      <p:sp>
        <p:nvSpPr>
          <p:cNvPr id="92" name="TextBox 91">
            <a:extLst>
              <a:ext uri="{FF2B5EF4-FFF2-40B4-BE49-F238E27FC236}">
                <a16:creationId xmlns:a16="http://schemas.microsoft.com/office/drawing/2014/main" id="{0D903C8B-8EBE-86AF-F9B0-9D6F737DDC30}"/>
              </a:ext>
            </a:extLst>
          </p:cNvPr>
          <p:cNvSpPr txBox="1"/>
          <p:nvPr/>
        </p:nvSpPr>
        <p:spPr>
          <a:xfrm>
            <a:off x="3045817" y="2623503"/>
            <a:ext cx="1656223" cy="646331"/>
          </a:xfrm>
          <a:prstGeom prst="rect">
            <a:avLst/>
          </a:prstGeom>
          <a:noFill/>
        </p:spPr>
        <p:txBody>
          <a:bodyPr wrap="none" rtlCol="0">
            <a:spAutoFit/>
          </a:bodyPr>
          <a:lstStyle/>
          <a:p>
            <a:r>
              <a:rPr lang="en-US" dirty="0">
                <a:highlight>
                  <a:srgbClr val="FFFF00"/>
                </a:highlight>
              </a:rPr>
              <a:t>CMS99, Cha04, </a:t>
            </a:r>
            <a:br>
              <a:rPr lang="en-US" dirty="0">
                <a:highlight>
                  <a:srgbClr val="FFFF00"/>
                </a:highlight>
              </a:rPr>
            </a:br>
            <a:r>
              <a:rPr lang="en-US" dirty="0">
                <a:highlight>
                  <a:srgbClr val="FFFF00"/>
                </a:highlight>
              </a:rPr>
              <a:t>GR05, Lip05 </a:t>
            </a:r>
          </a:p>
        </p:txBody>
      </p:sp>
      <p:sp>
        <p:nvSpPr>
          <p:cNvPr id="93" name="TextBox 92">
            <a:extLst>
              <a:ext uri="{FF2B5EF4-FFF2-40B4-BE49-F238E27FC236}">
                <a16:creationId xmlns:a16="http://schemas.microsoft.com/office/drawing/2014/main" id="{EFFC39A0-4DC0-82C0-22CD-0275444B14DB}"/>
              </a:ext>
            </a:extLst>
          </p:cNvPr>
          <p:cNvSpPr txBox="1"/>
          <p:nvPr/>
        </p:nvSpPr>
        <p:spPr>
          <a:xfrm>
            <a:off x="5856243" y="4684741"/>
            <a:ext cx="1236942" cy="923330"/>
          </a:xfrm>
          <a:prstGeom prst="rect">
            <a:avLst/>
          </a:prstGeom>
          <a:noFill/>
        </p:spPr>
        <p:txBody>
          <a:bodyPr wrap="none" rtlCol="0">
            <a:spAutoFit/>
          </a:bodyPr>
          <a:lstStyle/>
          <a:p>
            <a:r>
              <a:rPr lang="en-US" dirty="0">
                <a:highlight>
                  <a:srgbClr val="FFFF00"/>
                </a:highlight>
              </a:rPr>
              <a:t>Popcorn16</a:t>
            </a:r>
          </a:p>
          <a:p>
            <a:r>
              <a:rPr lang="en-US" dirty="0">
                <a:highlight>
                  <a:srgbClr val="FFFF00"/>
                </a:highlight>
              </a:rPr>
              <a:t>XPIR16</a:t>
            </a:r>
          </a:p>
          <a:p>
            <a:r>
              <a:rPr lang="en-US" dirty="0">
                <a:highlight>
                  <a:srgbClr val="FFFF00"/>
                </a:highlight>
              </a:rPr>
              <a:t>SEAL-PIR18</a:t>
            </a:r>
          </a:p>
        </p:txBody>
      </p:sp>
      <p:sp>
        <p:nvSpPr>
          <p:cNvPr id="94" name="TextBox 93">
            <a:extLst>
              <a:ext uri="{FF2B5EF4-FFF2-40B4-BE49-F238E27FC236}">
                <a16:creationId xmlns:a16="http://schemas.microsoft.com/office/drawing/2014/main" id="{E4F439DE-3FF5-9BAB-19E5-3890F8628C8F}"/>
              </a:ext>
            </a:extLst>
          </p:cNvPr>
          <p:cNvSpPr txBox="1"/>
          <p:nvPr/>
        </p:nvSpPr>
        <p:spPr>
          <a:xfrm>
            <a:off x="8617258" y="4961106"/>
            <a:ext cx="1016560" cy="369332"/>
          </a:xfrm>
          <a:prstGeom prst="rect">
            <a:avLst/>
          </a:prstGeom>
          <a:noFill/>
        </p:spPr>
        <p:txBody>
          <a:bodyPr wrap="none" rtlCol="0">
            <a:spAutoFit/>
          </a:bodyPr>
          <a:lstStyle/>
          <a:p>
            <a:r>
              <a:rPr lang="en-US" dirty="0">
                <a:highlight>
                  <a:srgbClr val="FFFF00"/>
                </a:highlight>
              </a:rPr>
              <a:t>Tiptoe23</a:t>
            </a:r>
          </a:p>
        </p:txBody>
      </p:sp>
      <p:sp>
        <p:nvSpPr>
          <p:cNvPr id="95" name="TextBox 94">
            <a:extLst>
              <a:ext uri="{FF2B5EF4-FFF2-40B4-BE49-F238E27FC236}">
                <a16:creationId xmlns:a16="http://schemas.microsoft.com/office/drawing/2014/main" id="{B88730F3-6AD1-2B93-173C-CEAAD3E19945}"/>
              </a:ext>
            </a:extLst>
          </p:cNvPr>
          <p:cNvSpPr txBox="1"/>
          <p:nvPr/>
        </p:nvSpPr>
        <p:spPr>
          <a:xfrm>
            <a:off x="7223482" y="4684741"/>
            <a:ext cx="1251305" cy="923330"/>
          </a:xfrm>
          <a:prstGeom prst="rect">
            <a:avLst/>
          </a:prstGeom>
          <a:noFill/>
        </p:spPr>
        <p:txBody>
          <a:bodyPr wrap="none" rtlCol="0">
            <a:spAutoFit/>
          </a:bodyPr>
          <a:lstStyle/>
          <a:p>
            <a:r>
              <a:rPr lang="en-US" dirty="0">
                <a:highlight>
                  <a:srgbClr val="00FFFF"/>
                </a:highlight>
              </a:rPr>
              <a:t>Dory20,</a:t>
            </a:r>
            <a:br>
              <a:rPr lang="en-US" dirty="0"/>
            </a:br>
            <a:r>
              <a:rPr lang="en-US" dirty="0">
                <a:highlight>
                  <a:srgbClr val="00FFFF"/>
                </a:highlight>
              </a:rPr>
              <a:t>Checklist21</a:t>
            </a:r>
          </a:p>
          <a:p>
            <a:r>
              <a:rPr lang="en-US" dirty="0">
                <a:highlight>
                  <a:srgbClr val="FFFF00"/>
                </a:highlight>
              </a:rPr>
              <a:t>Coeus21</a:t>
            </a:r>
          </a:p>
        </p:txBody>
      </p:sp>
      <p:sp>
        <p:nvSpPr>
          <p:cNvPr id="96" name="TextBox 95">
            <a:extLst>
              <a:ext uri="{FF2B5EF4-FFF2-40B4-BE49-F238E27FC236}">
                <a16:creationId xmlns:a16="http://schemas.microsoft.com/office/drawing/2014/main" id="{208AF18B-895D-4EBF-8642-1A4975D54EA0}"/>
              </a:ext>
            </a:extLst>
          </p:cNvPr>
          <p:cNvSpPr txBox="1"/>
          <p:nvPr/>
        </p:nvSpPr>
        <p:spPr>
          <a:xfrm>
            <a:off x="4508194" y="4961106"/>
            <a:ext cx="1212255" cy="369332"/>
          </a:xfrm>
          <a:prstGeom prst="rect">
            <a:avLst/>
          </a:prstGeom>
          <a:noFill/>
        </p:spPr>
        <p:txBody>
          <a:bodyPr wrap="none" rtlCol="0">
            <a:spAutoFit/>
          </a:bodyPr>
          <a:lstStyle/>
          <a:p>
            <a:r>
              <a:rPr lang="en-US" dirty="0">
                <a:highlight>
                  <a:srgbClr val="00FFFF"/>
                </a:highlight>
              </a:rPr>
              <a:t>Percy++ 14</a:t>
            </a:r>
          </a:p>
        </p:txBody>
      </p:sp>
      <p:sp>
        <p:nvSpPr>
          <p:cNvPr id="97" name="TextBox 96">
            <a:extLst>
              <a:ext uri="{FF2B5EF4-FFF2-40B4-BE49-F238E27FC236}">
                <a16:creationId xmlns:a16="http://schemas.microsoft.com/office/drawing/2014/main" id="{1F59843B-98B6-62F5-104A-A5D7CDE1B84C}"/>
              </a:ext>
            </a:extLst>
          </p:cNvPr>
          <p:cNvSpPr txBox="1"/>
          <p:nvPr/>
        </p:nvSpPr>
        <p:spPr>
          <a:xfrm>
            <a:off x="8299293" y="3554575"/>
            <a:ext cx="2332177" cy="923330"/>
          </a:xfrm>
          <a:prstGeom prst="rect">
            <a:avLst/>
          </a:prstGeom>
          <a:noFill/>
        </p:spPr>
        <p:txBody>
          <a:bodyPr wrap="none" rtlCol="0">
            <a:spAutoFit/>
          </a:bodyPr>
          <a:lstStyle/>
          <a:p>
            <a:r>
              <a:rPr lang="en-US" dirty="0">
                <a:highlight>
                  <a:srgbClr val="FFFF00"/>
                </a:highlight>
              </a:rPr>
              <a:t>SimplePIR23</a:t>
            </a:r>
            <a:br>
              <a:rPr lang="en-US" dirty="0">
                <a:highlight>
                  <a:srgbClr val="FFFF00"/>
                </a:highlight>
              </a:rPr>
            </a:br>
            <a:r>
              <a:rPr lang="en-US" dirty="0">
                <a:highlight>
                  <a:srgbClr val="FFFF00"/>
                </a:highlight>
              </a:rPr>
              <a:t>FrodoPIR23</a:t>
            </a:r>
          </a:p>
          <a:p>
            <a:r>
              <a:rPr lang="en-US" dirty="0">
                <a:highlight>
                  <a:srgbClr val="FFFF00"/>
                </a:highlight>
              </a:rPr>
              <a:t>HintlessPIR23, Piano24</a:t>
            </a:r>
          </a:p>
        </p:txBody>
      </p:sp>
      <p:sp>
        <p:nvSpPr>
          <p:cNvPr id="3" name="TextBox 2">
            <a:extLst>
              <a:ext uri="{FF2B5EF4-FFF2-40B4-BE49-F238E27FC236}">
                <a16:creationId xmlns:a16="http://schemas.microsoft.com/office/drawing/2014/main" id="{0C6E22BD-C2AC-2D8F-6E77-894A22C6592B}"/>
              </a:ext>
            </a:extLst>
          </p:cNvPr>
          <p:cNvSpPr txBox="1"/>
          <p:nvPr/>
        </p:nvSpPr>
        <p:spPr>
          <a:xfrm>
            <a:off x="9858421" y="3549176"/>
            <a:ext cx="1368168" cy="369332"/>
          </a:xfrm>
          <a:prstGeom prst="rect">
            <a:avLst/>
          </a:prstGeom>
          <a:noFill/>
        </p:spPr>
        <p:txBody>
          <a:bodyPr wrap="square">
            <a:spAutoFit/>
          </a:bodyPr>
          <a:lstStyle/>
          <a:p>
            <a:r>
              <a:rPr lang="en-US" dirty="0"/>
              <a:t>GIKLMR24</a:t>
            </a:r>
          </a:p>
        </p:txBody>
      </p:sp>
      <p:sp>
        <p:nvSpPr>
          <p:cNvPr id="2" name="Slide Number Placeholder 1">
            <a:extLst>
              <a:ext uri="{FF2B5EF4-FFF2-40B4-BE49-F238E27FC236}">
                <a16:creationId xmlns:a16="http://schemas.microsoft.com/office/drawing/2014/main" id="{20C6A41C-BBE4-ACAC-70DC-ECA3A0661F08}"/>
              </a:ext>
            </a:extLst>
          </p:cNvPr>
          <p:cNvSpPr>
            <a:spLocks noGrp="1"/>
          </p:cNvSpPr>
          <p:nvPr>
            <p:ph type="sldNum" sz="quarter" idx="12"/>
          </p:nvPr>
        </p:nvSpPr>
        <p:spPr/>
        <p:txBody>
          <a:bodyPr/>
          <a:lstStyle/>
          <a:p>
            <a:fld id="{936B3FD2-17C4-F744-8AD5-E8AA7FAC96FA}" type="slidenum">
              <a:rPr lang="en-CN" smtClean="0"/>
              <a:t>11</a:t>
            </a:fld>
            <a:endParaRPr lang="en-CN"/>
          </a:p>
        </p:txBody>
      </p:sp>
      <p:sp>
        <p:nvSpPr>
          <p:cNvPr id="6" name="Oval Callout 5">
            <a:extLst>
              <a:ext uri="{FF2B5EF4-FFF2-40B4-BE49-F238E27FC236}">
                <a16:creationId xmlns:a16="http://schemas.microsoft.com/office/drawing/2014/main" id="{5420FEEE-4647-2999-391F-0A32EF65788A}"/>
              </a:ext>
            </a:extLst>
          </p:cNvPr>
          <p:cNvSpPr/>
          <p:nvPr/>
        </p:nvSpPr>
        <p:spPr>
          <a:xfrm>
            <a:off x="9669966" y="2834054"/>
            <a:ext cx="1536742" cy="1216843"/>
          </a:xfrm>
          <a:prstGeom prst="wedgeEllipseCallout">
            <a:avLst>
              <a:gd name="adj1" fmla="val 57104"/>
              <a:gd name="adj2" fmla="val -62462"/>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20BF45-BFFE-9ADE-7B43-4E7B8B5C01C2}"/>
              </a:ext>
            </a:extLst>
          </p:cNvPr>
          <p:cNvSpPr txBox="1"/>
          <p:nvPr/>
        </p:nvSpPr>
        <p:spPr>
          <a:xfrm>
            <a:off x="11162377" y="2326972"/>
            <a:ext cx="956096" cy="369332"/>
          </a:xfrm>
          <a:prstGeom prst="rect">
            <a:avLst/>
          </a:prstGeom>
          <a:noFill/>
        </p:spPr>
        <p:txBody>
          <a:bodyPr wrap="none" rtlCol="0">
            <a:spAutoFit/>
          </a:bodyPr>
          <a:lstStyle/>
          <a:p>
            <a:r>
              <a:rPr lang="en-US" dirty="0"/>
              <a:t>This talk</a:t>
            </a:r>
          </a:p>
        </p:txBody>
      </p:sp>
    </p:spTree>
    <p:extLst>
      <p:ext uri="{BB962C8B-B14F-4D97-AF65-F5344CB8AC3E}">
        <p14:creationId xmlns:p14="http://schemas.microsoft.com/office/powerpoint/2010/main" val="1767987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C9A9C-3E1B-4A98-B159-8EE9FFB5FE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E317F-6BE6-385C-9CFA-7B1F6FC194CF}"/>
              </a:ext>
            </a:extLst>
          </p:cNvPr>
          <p:cNvSpPr>
            <a:spLocks noGrp="1"/>
          </p:cNvSpPr>
          <p:nvPr>
            <p:ph type="title"/>
          </p:nvPr>
        </p:nvSpPr>
        <p:spPr/>
        <p:txBody>
          <a:bodyPr>
            <a:normAutofit/>
          </a:bodyPr>
          <a:lstStyle/>
          <a:p>
            <a:r>
              <a:rPr lang="en-US" sz="3600" b="1" dirty="0">
                <a:latin typeface="+mn-lt"/>
              </a:rPr>
              <a:t>Deployment considerations</a:t>
            </a:r>
            <a:endParaRPr lang="en-CN" sz="3600" dirty="0"/>
          </a:p>
        </p:txBody>
      </p:sp>
      <p:sp>
        <p:nvSpPr>
          <p:cNvPr id="7" name="Slide Number Placeholder 6">
            <a:extLst>
              <a:ext uri="{FF2B5EF4-FFF2-40B4-BE49-F238E27FC236}">
                <a16:creationId xmlns:a16="http://schemas.microsoft.com/office/drawing/2014/main" id="{5731A45C-AE2B-BB92-4466-B820418352ED}"/>
              </a:ext>
            </a:extLst>
          </p:cNvPr>
          <p:cNvSpPr>
            <a:spLocks noGrp="1"/>
          </p:cNvSpPr>
          <p:nvPr>
            <p:ph type="sldNum" sz="quarter" idx="12"/>
          </p:nvPr>
        </p:nvSpPr>
        <p:spPr/>
        <p:txBody>
          <a:bodyPr/>
          <a:lstStyle/>
          <a:p>
            <a:fld id="{936B3FD2-17C4-F744-8AD5-E8AA7FAC96FA}" type="slidenum">
              <a:rPr lang="en-CN" smtClean="0"/>
              <a:t>12</a:t>
            </a:fld>
            <a:endParaRPr lang="en-CN"/>
          </a:p>
        </p:txBody>
      </p:sp>
      <p:sp>
        <p:nvSpPr>
          <p:cNvPr id="14" name="Content Placeholder 13">
            <a:extLst>
              <a:ext uri="{FF2B5EF4-FFF2-40B4-BE49-F238E27FC236}">
                <a16:creationId xmlns:a16="http://schemas.microsoft.com/office/drawing/2014/main" id="{BC40F9C8-E858-B898-B84E-2681A94801D9}"/>
              </a:ext>
            </a:extLst>
          </p:cNvPr>
          <p:cNvSpPr>
            <a:spLocks noGrp="1"/>
          </p:cNvSpPr>
          <p:nvPr>
            <p:ph sz="half" idx="2"/>
          </p:nvPr>
        </p:nvSpPr>
        <p:spPr/>
        <p:txBody>
          <a:bodyPr/>
          <a:lstStyle/>
          <a:p>
            <a:endParaRPr lang="en-US" dirty="0"/>
          </a:p>
        </p:txBody>
      </p:sp>
      <p:sp>
        <p:nvSpPr>
          <p:cNvPr id="16" name="Text Placeholder 15">
            <a:extLst>
              <a:ext uri="{FF2B5EF4-FFF2-40B4-BE49-F238E27FC236}">
                <a16:creationId xmlns:a16="http://schemas.microsoft.com/office/drawing/2014/main" id="{680E4ABC-3A66-5CAB-1DBB-57E746B0F7B2}"/>
              </a:ext>
            </a:extLst>
          </p:cNvPr>
          <p:cNvSpPr>
            <a:spLocks noGrp="1"/>
          </p:cNvSpPr>
          <p:nvPr>
            <p:ph type="body" idx="1"/>
          </p:nvPr>
        </p:nvSpPr>
        <p:spPr/>
        <p:txBody>
          <a:bodyPr/>
          <a:lstStyle/>
          <a:p>
            <a:endParaRPr lang="en-US"/>
          </a:p>
        </p:txBody>
      </p:sp>
      <p:sp>
        <p:nvSpPr>
          <p:cNvPr id="18" name="Content Placeholder 17">
            <a:extLst>
              <a:ext uri="{FF2B5EF4-FFF2-40B4-BE49-F238E27FC236}">
                <a16:creationId xmlns:a16="http://schemas.microsoft.com/office/drawing/2014/main" id="{EEADFC52-3BC6-1C5A-ECBE-3AC9940B5E82}"/>
              </a:ext>
            </a:extLst>
          </p:cNvPr>
          <p:cNvSpPr>
            <a:spLocks noGrp="1"/>
          </p:cNvSpPr>
          <p:nvPr>
            <p:ph sz="quarter" idx="4"/>
          </p:nvPr>
        </p:nvSpPr>
        <p:spPr/>
        <p:txBody>
          <a:bodyPr/>
          <a:lstStyle/>
          <a:p>
            <a:endParaRPr lang="en-US" dirty="0"/>
          </a:p>
        </p:txBody>
      </p:sp>
      <p:sp>
        <p:nvSpPr>
          <p:cNvPr id="20" name="Text Placeholder 19">
            <a:extLst>
              <a:ext uri="{FF2B5EF4-FFF2-40B4-BE49-F238E27FC236}">
                <a16:creationId xmlns:a16="http://schemas.microsoft.com/office/drawing/2014/main" id="{95977FE2-B390-15ED-E5D9-744375DA38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294737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1B68-CC68-AD85-9D56-E56A7FAA2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0D09C-D5B5-8475-8462-E950D17E079D}"/>
              </a:ext>
            </a:extLst>
          </p:cNvPr>
          <p:cNvSpPr>
            <a:spLocks noGrp="1"/>
          </p:cNvSpPr>
          <p:nvPr>
            <p:ph type="title"/>
          </p:nvPr>
        </p:nvSpPr>
        <p:spPr/>
        <p:txBody>
          <a:bodyPr>
            <a:normAutofit/>
          </a:bodyPr>
          <a:lstStyle/>
          <a:p>
            <a:r>
              <a:rPr lang="en-US" sz="3600" b="1" dirty="0">
                <a:latin typeface="+mn-lt"/>
              </a:rPr>
              <a:t>Deployment considerations</a:t>
            </a:r>
            <a:endParaRPr lang="en-CN" sz="3600" dirty="0"/>
          </a:p>
        </p:txBody>
      </p:sp>
      <p:sp>
        <p:nvSpPr>
          <p:cNvPr id="4" name="Content Placeholder 3">
            <a:extLst>
              <a:ext uri="{FF2B5EF4-FFF2-40B4-BE49-F238E27FC236}">
                <a16:creationId xmlns:a16="http://schemas.microsoft.com/office/drawing/2014/main" id="{A678CF7C-149F-DBCF-B080-F6D5A46EDAC2}"/>
              </a:ext>
            </a:extLst>
          </p:cNvPr>
          <p:cNvSpPr>
            <a:spLocks noGrp="1"/>
          </p:cNvSpPr>
          <p:nvPr>
            <p:ph sz="half" idx="2"/>
          </p:nvPr>
        </p:nvSpPr>
        <p:spPr>
          <a:xfrm>
            <a:off x="1536878" y="2224215"/>
            <a:ext cx="5323506" cy="3965447"/>
          </a:xfrm>
        </p:spPr>
        <p:txBody>
          <a:bodyPr>
            <a:normAutofit/>
          </a:bodyPr>
          <a:lstStyle/>
          <a:p>
            <a:endParaRPr lang="en-CN" sz="2400" dirty="0"/>
          </a:p>
          <a:p>
            <a:endParaRPr lang="en-US" sz="2400" dirty="0"/>
          </a:p>
          <a:p>
            <a:r>
              <a:rPr lang="en-CN" sz="2400">
                <a:solidFill>
                  <a:schemeClr val="bg2"/>
                </a:solidFill>
              </a:rPr>
              <a:t>Require database replication across multiple servers</a:t>
            </a:r>
          </a:p>
          <a:p>
            <a:endParaRPr lang="en-US" sz="2400" dirty="0"/>
          </a:p>
          <a:p>
            <a:r>
              <a:rPr lang="en-CN" sz="2400">
                <a:solidFill>
                  <a:schemeClr val="bg2"/>
                </a:solidFill>
              </a:rPr>
              <a:t>Enforce non-collusion </a:t>
            </a:r>
            <a:r>
              <a:rPr lang="en-US" sz="2400" dirty="0">
                <a:solidFill>
                  <a:schemeClr val="bg2"/>
                </a:solidFill>
              </a:rPr>
              <a:t>on</a:t>
            </a:r>
            <a:r>
              <a:rPr lang="en-CN" sz="2400">
                <a:solidFill>
                  <a:schemeClr val="bg2"/>
                </a:solidFill>
              </a:rPr>
              <a:t> servers</a:t>
            </a:r>
          </a:p>
          <a:p>
            <a:endParaRPr lang="en-US" sz="2400" dirty="0"/>
          </a:p>
          <a:p>
            <a:endParaRPr lang="en-CN" sz="2400" dirty="0"/>
          </a:p>
        </p:txBody>
      </p:sp>
      <p:sp>
        <p:nvSpPr>
          <p:cNvPr id="6" name="Content Placeholder 5">
            <a:extLst>
              <a:ext uri="{FF2B5EF4-FFF2-40B4-BE49-F238E27FC236}">
                <a16:creationId xmlns:a16="http://schemas.microsoft.com/office/drawing/2014/main" id="{03E01F0B-332C-62B4-D91A-02668084AC71}"/>
              </a:ext>
            </a:extLst>
          </p:cNvPr>
          <p:cNvSpPr>
            <a:spLocks noGrp="1"/>
          </p:cNvSpPr>
          <p:nvPr>
            <p:ph sz="quarter" idx="4"/>
          </p:nvPr>
        </p:nvSpPr>
        <p:spPr>
          <a:xfrm>
            <a:off x="6869290" y="2224215"/>
            <a:ext cx="5322710" cy="3965447"/>
          </a:xfrm>
        </p:spPr>
        <p:txBody>
          <a:bodyPr>
            <a:normAutofit/>
          </a:bodyPr>
          <a:lstStyle/>
          <a:p>
            <a:endParaRPr lang="en-CN" sz="2400"/>
          </a:p>
          <a:p>
            <a:endParaRPr lang="en-US" sz="2400" dirty="0">
              <a:highlight>
                <a:srgbClr val="C1FAB0"/>
              </a:highlight>
            </a:endParaRPr>
          </a:p>
          <a:p>
            <a:r>
              <a:rPr lang="en-CN" sz="2400">
                <a:highlight>
                  <a:srgbClr val="C1FAB0"/>
                </a:highlight>
              </a:rPr>
              <a:t>No database replication</a:t>
            </a:r>
            <a:r>
              <a:rPr lang="en-CN" sz="2400"/>
              <a:t> </a:t>
            </a:r>
            <a:r>
              <a:rPr lang="en-US" sz="2400" dirty="0"/>
              <a:t>[KO97]</a:t>
            </a:r>
            <a:br>
              <a:rPr lang="en-US" sz="2400" dirty="0"/>
            </a:br>
            <a:endParaRPr lang="en-US" sz="2400" dirty="0"/>
          </a:p>
          <a:p>
            <a:endParaRPr lang="en-US" sz="2400" dirty="0">
              <a:highlight>
                <a:srgbClr val="C1FAB0"/>
              </a:highlight>
            </a:endParaRPr>
          </a:p>
          <a:p>
            <a:r>
              <a:rPr lang="en-US" sz="2400" dirty="0">
                <a:highlight>
                  <a:srgbClr val="C1FAB0"/>
                </a:highlight>
              </a:rPr>
              <a:t>No need for non-colluding assumption</a:t>
            </a:r>
          </a:p>
          <a:p>
            <a:endParaRPr lang="en-US" sz="2400" dirty="0">
              <a:highlight>
                <a:srgbClr val="C1FAB0"/>
              </a:highlight>
            </a:endParaRPr>
          </a:p>
          <a:p>
            <a:endParaRPr lang="en-CN" sz="2400" dirty="0"/>
          </a:p>
        </p:txBody>
      </p:sp>
      <p:sp>
        <p:nvSpPr>
          <p:cNvPr id="7" name="Slide Number Placeholder 6">
            <a:extLst>
              <a:ext uri="{FF2B5EF4-FFF2-40B4-BE49-F238E27FC236}">
                <a16:creationId xmlns:a16="http://schemas.microsoft.com/office/drawing/2014/main" id="{DCA0A36C-6B64-C83F-9940-C73D6B7FAEB1}"/>
              </a:ext>
            </a:extLst>
          </p:cNvPr>
          <p:cNvSpPr>
            <a:spLocks noGrp="1"/>
          </p:cNvSpPr>
          <p:nvPr>
            <p:ph type="sldNum" sz="quarter" idx="12"/>
          </p:nvPr>
        </p:nvSpPr>
        <p:spPr/>
        <p:txBody>
          <a:bodyPr/>
          <a:lstStyle/>
          <a:p>
            <a:fld id="{936B3FD2-17C4-F744-8AD5-E8AA7FAC96FA}" type="slidenum">
              <a:rPr lang="en-CN" smtClean="0"/>
              <a:t>13</a:t>
            </a:fld>
            <a:endParaRPr lang="en-CN"/>
          </a:p>
        </p:txBody>
      </p:sp>
      <p:sp>
        <p:nvSpPr>
          <p:cNvPr id="8" name="TextBox 7">
            <a:extLst>
              <a:ext uri="{FF2B5EF4-FFF2-40B4-BE49-F238E27FC236}">
                <a16:creationId xmlns:a16="http://schemas.microsoft.com/office/drawing/2014/main" id="{7847EF07-A040-927A-AD8F-38F511532459}"/>
              </a:ext>
            </a:extLst>
          </p:cNvPr>
          <p:cNvSpPr txBox="1"/>
          <p:nvPr/>
        </p:nvSpPr>
        <p:spPr>
          <a:xfrm>
            <a:off x="142192" y="3038601"/>
            <a:ext cx="1639231" cy="769441"/>
          </a:xfrm>
          <a:prstGeom prst="rect">
            <a:avLst/>
          </a:prstGeom>
          <a:solidFill>
            <a:schemeClr val="accent4"/>
          </a:solidFill>
        </p:spPr>
        <p:txBody>
          <a:bodyPr wrap="square" rtlCol="0">
            <a:spAutoFit/>
          </a:bodyPr>
          <a:lstStyle/>
          <a:p>
            <a:r>
              <a:rPr lang="en-US" sz="2200" dirty="0">
                <a:latin typeface="Wandohope" panose="02030603000000000000" pitchFamily="18" charset="-128"/>
                <a:ea typeface="Wandohope" panose="02030603000000000000" pitchFamily="18" charset="-128"/>
              </a:rPr>
              <a:t>Operational cost</a:t>
            </a:r>
          </a:p>
        </p:txBody>
      </p:sp>
      <p:sp>
        <p:nvSpPr>
          <p:cNvPr id="12" name="TextBox 11">
            <a:extLst>
              <a:ext uri="{FF2B5EF4-FFF2-40B4-BE49-F238E27FC236}">
                <a16:creationId xmlns:a16="http://schemas.microsoft.com/office/drawing/2014/main" id="{33C09F49-23BE-C524-56C9-2ECA089A43C7}"/>
              </a:ext>
            </a:extLst>
          </p:cNvPr>
          <p:cNvSpPr txBox="1"/>
          <p:nvPr/>
        </p:nvSpPr>
        <p:spPr>
          <a:xfrm>
            <a:off x="142192" y="4341569"/>
            <a:ext cx="1639231" cy="430887"/>
          </a:xfrm>
          <a:prstGeom prst="rect">
            <a:avLst/>
          </a:prstGeom>
          <a:solidFill>
            <a:schemeClr val="accent4"/>
          </a:solidFill>
        </p:spPr>
        <p:txBody>
          <a:bodyPr wrap="none" rtlCol="0">
            <a:spAutoFit/>
          </a:bodyPr>
          <a:lstStyle/>
          <a:p>
            <a:r>
              <a:rPr lang="en-US" sz="2200" dirty="0">
                <a:latin typeface="Wandohope" panose="02030603000000000000" pitchFamily="18" charset="-128"/>
                <a:ea typeface="Wandohope" panose="02030603000000000000" pitchFamily="18" charset="-128"/>
              </a:rPr>
              <a:t>Trust model</a:t>
            </a:r>
          </a:p>
        </p:txBody>
      </p:sp>
      <p:sp>
        <p:nvSpPr>
          <p:cNvPr id="16" name="Text Placeholder 2">
            <a:extLst>
              <a:ext uri="{FF2B5EF4-FFF2-40B4-BE49-F238E27FC236}">
                <a16:creationId xmlns:a16="http://schemas.microsoft.com/office/drawing/2014/main" id="{561745D6-F0A8-D8AD-BE28-6146A31E01CE}"/>
              </a:ext>
            </a:extLst>
          </p:cNvPr>
          <p:cNvSpPr>
            <a:spLocks noGrp="1"/>
          </p:cNvSpPr>
          <p:nvPr>
            <p:ph type="body" idx="1"/>
          </p:nvPr>
        </p:nvSpPr>
        <p:spPr>
          <a:xfrm>
            <a:off x="1536878" y="1681162"/>
            <a:ext cx="5157787" cy="823912"/>
          </a:xfrm>
        </p:spPr>
        <p:txBody>
          <a:bodyPr anchor="t"/>
          <a:lstStyle/>
          <a:p>
            <a:pPr algn="ctr"/>
            <a:r>
              <a:rPr lang="en-CN" dirty="0">
                <a:solidFill>
                  <a:schemeClr val="accent1"/>
                </a:solidFill>
              </a:rPr>
              <a:t>Information-theoretic</a:t>
            </a:r>
          </a:p>
        </p:txBody>
      </p:sp>
      <p:sp>
        <p:nvSpPr>
          <p:cNvPr id="17" name="Text Placeholder 4">
            <a:extLst>
              <a:ext uri="{FF2B5EF4-FFF2-40B4-BE49-F238E27FC236}">
                <a16:creationId xmlns:a16="http://schemas.microsoft.com/office/drawing/2014/main" id="{A9CEC1BF-16D3-BA75-9FF3-BFF9B0DF88F4}"/>
              </a:ext>
            </a:extLst>
          </p:cNvPr>
          <p:cNvSpPr>
            <a:spLocks noGrp="1"/>
          </p:cNvSpPr>
          <p:nvPr>
            <p:ph type="body" sz="quarter" idx="3"/>
          </p:nvPr>
        </p:nvSpPr>
        <p:spPr>
          <a:xfrm>
            <a:off x="6869290" y="1681162"/>
            <a:ext cx="5183188" cy="823912"/>
          </a:xfrm>
        </p:spPr>
        <p:txBody>
          <a:bodyPr anchor="t"/>
          <a:lstStyle/>
          <a:p>
            <a:pPr algn="ctr"/>
            <a:r>
              <a:rPr lang="en-CN" dirty="0">
                <a:solidFill>
                  <a:schemeClr val="accent1"/>
                </a:solidFill>
              </a:rPr>
              <a:t>Computational</a:t>
            </a:r>
          </a:p>
        </p:txBody>
      </p:sp>
      <p:pic>
        <p:nvPicPr>
          <p:cNvPr id="18" name="Graphic 17" descr="Database outline">
            <a:extLst>
              <a:ext uri="{FF2B5EF4-FFF2-40B4-BE49-F238E27FC236}">
                <a16:creationId xmlns:a16="http://schemas.microsoft.com/office/drawing/2014/main" id="{BCCFAC8B-5EF6-CC80-23EF-E59EB01853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786" y="3631133"/>
            <a:ext cx="1141323" cy="1141323"/>
          </a:xfrm>
          <a:prstGeom prst="rect">
            <a:avLst/>
          </a:prstGeom>
        </p:spPr>
      </p:pic>
      <p:pic>
        <p:nvPicPr>
          <p:cNvPr id="19" name="Picture 8" descr="What are the Four Big Tech Companies in the US? - WorldAtlas">
            <a:extLst>
              <a:ext uri="{FF2B5EF4-FFF2-40B4-BE49-F238E27FC236}">
                <a16:creationId xmlns:a16="http://schemas.microsoft.com/office/drawing/2014/main" id="{C484A6D0-C676-2645-D8B9-D9C4D7BF31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746" t="17280" r="11665" b="30834"/>
          <a:stretch/>
        </p:blipFill>
        <p:spPr bwMode="auto">
          <a:xfrm>
            <a:off x="869063" y="4841392"/>
            <a:ext cx="2743201" cy="1651483"/>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Database outline">
            <a:extLst>
              <a:ext uri="{FF2B5EF4-FFF2-40B4-BE49-F238E27FC236}">
                <a16:creationId xmlns:a16="http://schemas.microsoft.com/office/drawing/2014/main" id="{CBA34EE8-9C2B-DE0D-6931-C45F2E004D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7585" y="3631133"/>
            <a:ext cx="1141323" cy="1141323"/>
          </a:xfrm>
          <a:prstGeom prst="rect">
            <a:avLst/>
          </a:prstGeom>
        </p:spPr>
      </p:pic>
      <p:sp>
        <p:nvSpPr>
          <p:cNvPr id="21" name="Arc 20">
            <a:extLst>
              <a:ext uri="{FF2B5EF4-FFF2-40B4-BE49-F238E27FC236}">
                <a16:creationId xmlns:a16="http://schemas.microsoft.com/office/drawing/2014/main" id="{D4141118-B788-BB50-D6AD-DF5F6A5A078A}"/>
              </a:ext>
            </a:extLst>
          </p:cNvPr>
          <p:cNvSpPr/>
          <p:nvPr/>
        </p:nvSpPr>
        <p:spPr>
          <a:xfrm>
            <a:off x="2546018" y="3602346"/>
            <a:ext cx="2356020" cy="222629"/>
          </a:xfrm>
          <a:prstGeom prst="arc">
            <a:avLst>
              <a:gd name="adj1" fmla="val 10466220"/>
              <a:gd name="adj2" fmla="val 0"/>
            </a:avLst>
          </a:prstGeom>
          <a:ln w="38100">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316" name="Picture 4" descr="AWS Launches New Division to Develop Agentic AI">
            <a:extLst>
              <a:ext uri="{FF2B5EF4-FFF2-40B4-BE49-F238E27FC236}">
                <a16:creationId xmlns:a16="http://schemas.microsoft.com/office/drawing/2014/main" id="{A4034180-5BF8-53AE-C757-1C634C16D8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827" r="59793" b="24514"/>
          <a:stretch/>
        </p:blipFill>
        <p:spPr bwMode="auto">
          <a:xfrm>
            <a:off x="4309607" y="4745038"/>
            <a:ext cx="2026208" cy="174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1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C6B6A-E82F-BA73-0985-459B0C703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188DF-1119-A110-AC01-1AA2FCA429FB}"/>
              </a:ext>
            </a:extLst>
          </p:cNvPr>
          <p:cNvSpPr>
            <a:spLocks noGrp="1"/>
          </p:cNvSpPr>
          <p:nvPr>
            <p:ph type="title"/>
          </p:nvPr>
        </p:nvSpPr>
        <p:spPr/>
        <p:txBody>
          <a:bodyPr>
            <a:normAutofit/>
          </a:bodyPr>
          <a:lstStyle/>
          <a:p>
            <a:r>
              <a:rPr lang="en-US" sz="3600" b="1" dirty="0">
                <a:latin typeface="+mn-lt"/>
              </a:rPr>
              <a:t>Deployment considerations</a:t>
            </a:r>
            <a:endParaRPr lang="en-CN" sz="3600" dirty="0"/>
          </a:p>
        </p:txBody>
      </p:sp>
      <p:sp>
        <p:nvSpPr>
          <p:cNvPr id="3" name="Text Placeholder 2">
            <a:extLst>
              <a:ext uri="{FF2B5EF4-FFF2-40B4-BE49-F238E27FC236}">
                <a16:creationId xmlns:a16="http://schemas.microsoft.com/office/drawing/2014/main" id="{C6830008-15DA-D3B0-63E0-4FEB0391E49D}"/>
              </a:ext>
            </a:extLst>
          </p:cNvPr>
          <p:cNvSpPr>
            <a:spLocks noGrp="1"/>
          </p:cNvSpPr>
          <p:nvPr>
            <p:ph type="body" idx="1"/>
          </p:nvPr>
        </p:nvSpPr>
        <p:spPr>
          <a:xfrm>
            <a:off x="1536878" y="1681162"/>
            <a:ext cx="5157787" cy="823912"/>
          </a:xfrm>
        </p:spPr>
        <p:txBody>
          <a:bodyPr anchor="t"/>
          <a:lstStyle/>
          <a:p>
            <a:pPr algn="ctr"/>
            <a:r>
              <a:rPr lang="en-CN">
                <a:solidFill>
                  <a:schemeClr val="accent1"/>
                </a:solidFill>
              </a:rPr>
              <a:t>Information-theoretic</a:t>
            </a:r>
            <a:endParaRPr lang="en-CN" dirty="0">
              <a:solidFill>
                <a:schemeClr val="accent1"/>
              </a:solidFill>
            </a:endParaRPr>
          </a:p>
        </p:txBody>
      </p:sp>
      <p:sp>
        <p:nvSpPr>
          <p:cNvPr id="4" name="Content Placeholder 3">
            <a:extLst>
              <a:ext uri="{FF2B5EF4-FFF2-40B4-BE49-F238E27FC236}">
                <a16:creationId xmlns:a16="http://schemas.microsoft.com/office/drawing/2014/main" id="{9EA69C7B-6BFA-640E-474B-91E7A500B4C2}"/>
              </a:ext>
            </a:extLst>
          </p:cNvPr>
          <p:cNvSpPr>
            <a:spLocks noGrp="1"/>
          </p:cNvSpPr>
          <p:nvPr>
            <p:ph sz="half" idx="2"/>
          </p:nvPr>
        </p:nvSpPr>
        <p:spPr>
          <a:xfrm>
            <a:off x="1536878" y="2224215"/>
            <a:ext cx="5323506" cy="3965447"/>
          </a:xfrm>
        </p:spPr>
        <p:txBody>
          <a:bodyPr>
            <a:normAutofit/>
          </a:bodyPr>
          <a:lstStyle/>
          <a:p>
            <a:endParaRPr lang="en-CN" sz="2400" dirty="0"/>
          </a:p>
          <a:p>
            <a:endParaRPr lang="en-US" sz="2400" dirty="0"/>
          </a:p>
          <a:p>
            <a:r>
              <a:rPr lang="en-CN" sz="2400">
                <a:solidFill>
                  <a:schemeClr val="bg2"/>
                </a:solidFill>
              </a:rPr>
              <a:t>Require database replication across multiple servers</a:t>
            </a:r>
          </a:p>
          <a:p>
            <a:endParaRPr lang="en-US" sz="2400" dirty="0"/>
          </a:p>
          <a:p>
            <a:r>
              <a:rPr lang="en-CN" sz="2400">
                <a:solidFill>
                  <a:schemeClr val="bg2"/>
                </a:solidFill>
              </a:rPr>
              <a:t>Enforce non-collusion </a:t>
            </a:r>
            <a:r>
              <a:rPr lang="en-US" sz="2400" dirty="0">
                <a:solidFill>
                  <a:schemeClr val="bg2"/>
                </a:solidFill>
              </a:rPr>
              <a:t>on</a:t>
            </a:r>
            <a:r>
              <a:rPr lang="en-CN" sz="2400">
                <a:solidFill>
                  <a:schemeClr val="bg2"/>
                </a:solidFill>
              </a:rPr>
              <a:t> servers</a:t>
            </a:r>
          </a:p>
          <a:p>
            <a:endParaRPr lang="en-US" sz="2400" dirty="0"/>
          </a:p>
          <a:p>
            <a:endParaRPr lang="en-CN" sz="2400" dirty="0"/>
          </a:p>
        </p:txBody>
      </p:sp>
      <p:sp>
        <p:nvSpPr>
          <p:cNvPr id="5" name="Text Placeholder 4">
            <a:extLst>
              <a:ext uri="{FF2B5EF4-FFF2-40B4-BE49-F238E27FC236}">
                <a16:creationId xmlns:a16="http://schemas.microsoft.com/office/drawing/2014/main" id="{AE13E5B7-8D1C-8D08-CB3D-AD114A4C3212}"/>
              </a:ext>
            </a:extLst>
          </p:cNvPr>
          <p:cNvSpPr>
            <a:spLocks noGrp="1"/>
          </p:cNvSpPr>
          <p:nvPr>
            <p:ph type="body" sz="quarter" idx="3"/>
          </p:nvPr>
        </p:nvSpPr>
        <p:spPr>
          <a:xfrm>
            <a:off x="6869290" y="1681162"/>
            <a:ext cx="5183188" cy="823912"/>
          </a:xfrm>
        </p:spPr>
        <p:txBody>
          <a:bodyPr anchor="t"/>
          <a:lstStyle/>
          <a:p>
            <a:pPr algn="ctr"/>
            <a:r>
              <a:rPr lang="en-CN">
                <a:solidFill>
                  <a:schemeClr val="accent1"/>
                </a:solidFill>
              </a:rPr>
              <a:t>Computational</a:t>
            </a:r>
            <a:endParaRPr lang="en-CN" dirty="0">
              <a:solidFill>
                <a:schemeClr val="accent1"/>
              </a:solidFill>
            </a:endParaRPr>
          </a:p>
        </p:txBody>
      </p:sp>
      <p:sp>
        <p:nvSpPr>
          <p:cNvPr id="6" name="Content Placeholder 5">
            <a:extLst>
              <a:ext uri="{FF2B5EF4-FFF2-40B4-BE49-F238E27FC236}">
                <a16:creationId xmlns:a16="http://schemas.microsoft.com/office/drawing/2014/main" id="{4B2E7271-A18F-B01E-7C8F-54878ED507EF}"/>
              </a:ext>
            </a:extLst>
          </p:cNvPr>
          <p:cNvSpPr>
            <a:spLocks noGrp="1"/>
          </p:cNvSpPr>
          <p:nvPr>
            <p:ph sz="quarter" idx="4"/>
          </p:nvPr>
        </p:nvSpPr>
        <p:spPr>
          <a:xfrm>
            <a:off x="6869290" y="2224215"/>
            <a:ext cx="5322710" cy="3965447"/>
          </a:xfrm>
        </p:spPr>
        <p:txBody>
          <a:bodyPr>
            <a:normAutofit/>
          </a:bodyPr>
          <a:lstStyle/>
          <a:p>
            <a:endParaRPr lang="en-US" sz="2400" dirty="0">
              <a:highlight>
                <a:srgbClr val="C1FAB0"/>
              </a:highlight>
            </a:endParaRPr>
          </a:p>
          <a:p>
            <a:endParaRPr lang="en-US" sz="2400" dirty="0">
              <a:highlight>
                <a:srgbClr val="C1FAB0"/>
              </a:highlight>
            </a:endParaRPr>
          </a:p>
          <a:p>
            <a:r>
              <a:rPr lang="en-CN" sz="2400">
                <a:highlight>
                  <a:srgbClr val="C1FAB0"/>
                </a:highlight>
              </a:rPr>
              <a:t>No database replication</a:t>
            </a:r>
            <a:r>
              <a:rPr lang="en-US" sz="2400" dirty="0"/>
              <a:t> [KO97]</a:t>
            </a:r>
            <a:br>
              <a:rPr lang="en-US" sz="2400" dirty="0"/>
            </a:br>
            <a:endParaRPr lang="en-US" sz="2400" dirty="0"/>
          </a:p>
          <a:p>
            <a:endParaRPr lang="en-US" sz="2400" dirty="0">
              <a:highlight>
                <a:srgbClr val="C1FAB0"/>
              </a:highlight>
            </a:endParaRPr>
          </a:p>
          <a:p>
            <a:r>
              <a:rPr lang="en-US" sz="2400" dirty="0">
                <a:highlight>
                  <a:srgbClr val="C1FAB0"/>
                </a:highlight>
              </a:rPr>
              <a:t>No need for non-colluding assumption</a:t>
            </a:r>
          </a:p>
          <a:p>
            <a:endParaRPr lang="en-US" sz="2400" dirty="0">
              <a:highlight>
                <a:srgbClr val="C1FAB0"/>
              </a:highlight>
            </a:endParaRPr>
          </a:p>
          <a:p>
            <a:endParaRPr lang="en-CN" sz="2400" dirty="0"/>
          </a:p>
        </p:txBody>
      </p:sp>
      <p:sp>
        <p:nvSpPr>
          <p:cNvPr id="7" name="Slide Number Placeholder 6">
            <a:extLst>
              <a:ext uri="{FF2B5EF4-FFF2-40B4-BE49-F238E27FC236}">
                <a16:creationId xmlns:a16="http://schemas.microsoft.com/office/drawing/2014/main" id="{B51B3F9D-EC69-4EA5-A937-AB630F0C4740}"/>
              </a:ext>
            </a:extLst>
          </p:cNvPr>
          <p:cNvSpPr>
            <a:spLocks noGrp="1"/>
          </p:cNvSpPr>
          <p:nvPr>
            <p:ph type="sldNum" sz="quarter" idx="12"/>
          </p:nvPr>
        </p:nvSpPr>
        <p:spPr/>
        <p:txBody>
          <a:bodyPr/>
          <a:lstStyle/>
          <a:p>
            <a:fld id="{936B3FD2-17C4-F744-8AD5-E8AA7FAC96FA}" type="slidenum">
              <a:rPr lang="en-CN" smtClean="0"/>
              <a:t>14</a:t>
            </a:fld>
            <a:endParaRPr lang="en-CN"/>
          </a:p>
        </p:txBody>
      </p:sp>
      <p:sp>
        <p:nvSpPr>
          <p:cNvPr id="8" name="TextBox 7">
            <a:extLst>
              <a:ext uri="{FF2B5EF4-FFF2-40B4-BE49-F238E27FC236}">
                <a16:creationId xmlns:a16="http://schemas.microsoft.com/office/drawing/2014/main" id="{F699FF75-25DD-6983-7BF8-6C694C82B98D}"/>
              </a:ext>
            </a:extLst>
          </p:cNvPr>
          <p:cNvSpPr txBox="1"/>
          <p:nvPr/>
        </p:nvSpPr>
        <p:spPr>
          <a:xfrm>
            <a:off x="142192" y="3038601"/>
            <a:ext cx="1639231" cy="769441"/>
          </a:xfrm>
          <a:prstGeom prst="rect">
            <a:avLst/>
          </a:prstGeom>
          <a:solidFill>
            <a:schemeClr val="accent4"/>
          </a:solidFill>
        </p:spPr>
        <p:txBody>
          <a:bodyPr wrap="square" rtlCol="0">
            <a:spAutoFit/>
          </a:bodyPr>
          <a:lstStyle/>
          <a:p>
            <a:r>
              <a:rPr lang="en-US" sz="2200" dirty="0">
                <a:latin typeface="Wandohope" panose="02030603000000000000" pitchFamily="18" charset="-128"/>
                <a:ea typeface="Wandohope" panose="02030603000000000000" pitchFamily="18" charset="-128"/>
              </a:rPr>
              <a:t>Operational cost</a:t>
            </a:r>
          </a:p>
        </p:txBody>
      </p:sp>
      <p:sp>
        <p:nvSpPr>
          <p:cNvPr id="9" name="TextBox 8">
            <a:extLst>
              <a:ext uri="{FF2B5EF4-FFF2-40B4-BE49-F238E27FC236}">
                <a16:creationId xmlns:a16="http://schemas.microsoft.com/office/drawing/2014/main" id="{2D76D9BB-41EF-5E67-3F12-155F023E14FE}"/>
              </a:ext>
            </a:extLst>
          </p:cNvPr>
          <p:cNvSpPr txBox="1"/>
          <p:nvPr/>
        </p:nvSpPr>
        <p:spPr>
          <a:xfrm>
            <a:off x="149083" y="5325644"/>
            <a:ext cx="1395190" cy="430887"/>
          </a:xfrm>
          <a:prstGeom prst="rect">
            <a:avLst/>
          </a:prstGeom>
          <a:solidFill>
            <a:schemeClr val="accent4"/>
          </a:solidFill>
        </p:spPr>
        <p:txBody>
          <a:bodyPr wrap="none" rtlCol="0">
            <a:spAutoFit/>
          </a:bodyPr>
          <a:lstStyle/>
          <a:p>
            <a:r>
              <a:rPr lang="en-US" sz="2200" dirty="0">
                <a:latin typeface="Wandohope" panose="02030603000000000000" pitchFamily="18" charset="-128"/>
                <a:ea typeface="Wandohope" panose="02030603000000000000" pitchFamily="18" charset="-128"/>
              </a:rPr>
              <a:t>Efficiency</a:t>
            </a:r>
          </a:p>
        </p:txBody>
      </p:sp>
      <p:sp>
        <p:nvSpPr>
          <p:cNvPr id="12" name="TextBox 11">
            <a:extLst>
              <a:ext uri="{FF2B5EF4-FFF2-40B4-BE49-F238E27FC236}">
                <a16:creationId xmlns:a16="http://schemas.microsoft.com/office/drawing/2014/main" id="{9B3C6A8B-965B-F4C9-F580-7A9F0C38280B}"/>
              </a:ext>
            </a:extLst>
          </p:cNvPr>
          <p:cNvSpPr txBox="1"/>
          <p:nvPr/>
        </p:nvSpPr>
        <p:spPr>
          <a:xfrm>
            <a:off x="142192" y="4341569"/>
            <a:ext cx="1639231" cy="430887"/>
          </a:xfrm>
          <a:prstGeom prst="rect">
            <a:avLst/>
          </a:prstGeom>
          <a:solidFill>
            <a:schemeClr val="accent4"/>
          </a:solidFill>
        </p:spPr>
        <p:txBody>
          <a:bodyPr wrap="none" rtlCol="0">
            <a:spAutoFit/>
          </a:bodyPr>
          <a:lstStyle/>
          <a:p>
            <a:r>
              <a:rPr lang="en-US" sz="2200" dirty="0">
                <a:latin typeface="Wandohope" panose="02030603000000000000" pitchFamily="18" charset="-128"/>
                <a:ea typeface="Wandohope" panose="02030603000000000000" pitchFamily="18" charset="-128"/>
              </a:rPr>
              <a:t>Trust model</a:t>
            </a:r>
          </a:p>
        </p:txBody>
      </p:sp>
      <p:sp>
        <p:nvSpPr>
          <p:cNvPr id="10" name="TextBox 9">
            <a:extLst>
              <a:ext uri="{FF2B5EF4-FFF2-40B4-BE49-F238E27FC236}">
                <a16:creationId xmlns:a16="http://schemas.microsoft.com/office/drawing/2014/main" id="{82C2CFCB-4232-F229-5597-3F51F3E9063F}"/>
              </a:ext>
            </a:extLst>
          </p:cNvPr>
          <p:cNvSpPr txBox="1"/>
          <p:nvPr/>
        </p:nvSpPr>
        <p:spPr>
          <a:xfrm>
            <a:off x="3040964" y="5325644"/>
            <a:ext cx="1242263" cy="553998"/>
          </a:xfrm>
          <a:prstGeom prst="rect">
            <a:avLst/>
          </a:prstGeom>
          <a:noFill/>
        </p:spPr>
        <p:txBody>
          <a:bodyPr wrap="none" rtlCol="0">
            <a:spAutoFit/>
          </a:bodyPr>
          <a:lstStyle/>
          <a:p>
            <a:r>
              <a:rPr lang="en-US" sz="3000" i="1" dirty="0"/>
              <a:t>Better </a:t>
            </a:r>
          </a:p>
        </p:txBody>
      </p:sp>
      <p:sp>
        <p:nvSpPr>
          <p:cNvPr id="13" name="TextBox 12">
            <a:extLst>
              <a:ext uri="{FF2B5EF4-FFF2-40B4-BE49-F238E27FC236}">
                <a16:creationId xmlns:a16="http://schemas.microsoft.com/office/drawing/2014/main" id="{F3807825-1931-18AE-543E-7192B6C3BA43}"/>
              </a:ext>
            </a:extLst>
          </p:cNvPr>
          <p:cNvSpPr txBox="1"/>
          <p:nvPr/>
        </p:nvSpPr>
        <p:spPr>
          <a:xfrm>
            <a:off x="7989468" y="5325644"/>
            <a:ext cx="2704074" cy="553998"/>
          </a:xfrm>
          <a:prstGeom prst="rect">
            <a:avLst/>
          </a:prstGeom>
          <a:noFill/>
        </p:spPr>
        <p:txBody>
          <a:bodyPr wrap="none" rtlCol="0">
            <a:spAutoFit/>
          </a:bodyPr>
          <a:lstStyle/>
          <a:p>
            <a:r>
              <a:rPr lang="en-US" sz="3000" i="1" dirty="0"/>
              <a:t>Is it affordable? </a:t>
            </a:r>
          </a:p>
        </p:txBody>
      </p:sp>
    </p:spTree>
    <p:extLst>
      <p:ext uri="{BB962C8B-B14F-4D97-AF65-F5344CB8AC3E}">
        <p14:creationId xmlns:p14="http://schemas.microsoft.com/office/powerpoint/2010/main" val="343352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D605BE3-FCC2-2DA5-A1D6-1F4A0F72B45F}"/>
              </a:ext>
            </a:extLst>
          </p:cNvPr>
          <p:cNvSpPr/>
          <p:nvPr/>
        </p:nvSpPr>
        <p:spPr>
          <a:xfrm>
            <a:off x="932330" y="757234"/>
            <a:ext cx="9735670" cy="528561"/>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5D6A1DD-0CE7-AE5E-6233-0AA55F734E06}"/>
              </a:ext>
            </a:extLst>
          </p:cNvPr>
          <p:cNvSpPr/>
          <p:nvPr/>
        </p:nvSpPr>
        <p:spPr>
          <a:xfrm>
            <a:off x="932330" y="1304039"/>
            <a:ext cx="9735670" cy="73441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44A2F89-F34A-21AF-CA2F-27DA5223A9D0}"/>
              </a:ext>
            </a:extLst>
          </p:cNvPr>
          <p:cNvSpPr>
            <a:spLocks noGrp="1"/>
          </p:cNvSpPr>
          <p:nvPr>
            <p:ph type="sldNum" sz="quarter" idx="12"/>
          </p:nvPr>
        </p:nvSpPr>
        <p:spPr/>
        <p:txBody>
          <a:bodyPr/>
          <a:lstStyle/>
          <a:p>
            <a:fld id="{936B3FD2-17C4-F744-8AD5-E8AA7FAC96FA}" type="slidenum">
              <a:rPr lang="en-CN" smtClean="0"/>
              <a:t>15</a:t>
            </a:fld>
            <a:endParaRPr lang="en-CN"/>
          </a:p>
        </p:txBody>
      </p:sp>
      <p:pic>
        <p:nvPicPr>
          <p:cNvPr id="5" name="Graphic 4" descr="Database outline">
            <a:extLst>
              <a:ext uri="{FF2B5EF4-FFF2-40B4-BE49-F238E27FC236}">
                <a16:creationId xmlns:a16="http://schemas.microsoft.com/office/drawing/2014/main" id="{693FFCB3-DFCD-4AC0-585E-704968905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3584" y="2189143"/>
            <a:ext cx="1141323" cy="1141323"/>
          </a:xfrm>
          <a:prstGeom prst="rect">
            <a:avLst/>
          </a:prstGeom>
        </p:spPr>
      </p:pic>
      <p:sp>
        <p:nvSpPr>
          <p:cNvPr id="6" name="TextBox 5">
            <a:extLst>
              <a:ext uri="{FF2B5EF4-FFF2-40B4-BE49-F238E27FC236}">
                <a16:creationId xmlns:a16="http://schemas.microsoft.com/office/drawing/2014/main" id="{D98BB041-C161-7637-6CEC-08EF6029114F}"/>
              </a:ext>
            </a:extLst>
          </p:cNvPr>
          <p:cNvSpPr txBox="1"/>
          <p:nvPr/>
        </p:nvSpPr>
        <p:spPr>
          <a:xfrm>
            <a:off x="2200903" y="3708225"/>
            <a:ext cx="899390" cy="430887"/>
          </a:xfrm>
          <a:prstGeom prst="rect">
            <a:avLst/>
          </a:prstGeom>
          <a:noFill/>
        </p:spPr>
        <p:txBody>
          <a:bodyPr wrap="square" rtlCol="0">
            <a:spAutoFit/>
          </a:bodyPr>
          <a:lstStyle/>
          <a:p>
            <a:r>
              <a:rPr lang="en-CN" sz="2200" dirty="0"/>
              <a:t>Query</a:t>
            </a:r>
          </a:p>
        </p:txBody>
      </p:sp>
      <p:sp>
        <p:nvSpPr>
          <p:cNvPr id="7" name="TextBox 6">
            <a:extLst>
              <a:ext uri="{FF2B5EF4-FFF2-40B4-BE49-F238E27FC236}">
                <a16:creationId xmlns:a16="http://schemas.microsoft.com/office/drawing/2014/main" id="{CD81C086-757E-C43D-08B8-0D0D0A705938}"/>
              </a:ext>
            </a:extLst>
          </p:cNvPr>
          <p:cNvSpPr txBox="1"/>
          <p:nvPr/>
        </p:nvSpPr>
        <p:spPr>
          <a:xfrm>
            <a:off x="3570144" y="3724850"/>
            <a:ext cx="1107995" cy="430887"/>
          </a:xfrm>
          <a:prstGeom prst="rect">
            <a:avLst/>
          </a:prstGeom>
          <a:noFill/>
        </p:spPr>
        <p:txBody>
          <a:bodyPr wrap="square" rtlCol="0">
            <a:spAutoFit/>
          </a:bodyPr>
          <a:lstStyle/>
          <a:p>
            <a:r>
              <a:rPr lang="en-CN" sz="2200" dirty="0"/>
              <a:t>Answer</a:t>
            </a:r>
          </a:p>
        </p:txBody>
      </p:sp>
      <p:cxnSp>
        <p:nvCxnSpPr>
          <p:cNvPr id="8" name="Straight Arrow Connector 7">
            <a:extLst>
              <a:ext uri="{FF2B5EF4-FFF2-40B4-BE49-F238E27FC236}">
                <a16:creationId xmlns:a16="http://schemas.microsoft.com/office/drawing/2014/main" id="{B5C4B841-1AEA-3ED8-B55B-E84C9FABC5FE}"/>
              </a:ext>
            </a:extLst>
          </p:cNvPr>
          <p:cNvCxnSpPr>
            <a:cxnSpLocks/>
          </p:cNvCxnSpPr>
          <p:nvPr/>
        </p:nvCxnSpPr>
        <p:spPr>
          <a:xfrm>
            <a:off x="3520269" y="3448717"/>
            <a:ext cx="0" cy="1227600"/>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66F4F1-2286-E9AA-A7C0-B8C3A0A6AE5E}"/>
              </a:ext>
            </a:extLst>
          </p:cNvPr>
          <p:cNvCxnSpPr>
            <a:cxnSpLocks/>
          </p:cNvCxnSpPr>
          <p:nvPr/>
        </p:nvCxnSpPr>
        <p:spPr>
          <a:xfrm flipV="1">
            <a:off x="3154518" y="3448717"/>
            <a:ext cx="0" cy="1225811"/>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descr="Smart Phone with solid fill">
            <a:extLst>
              <a:ext uri="{FF2B5EF4-FFF2-40B4-BE49-F238E27FC236}">
                <a16:creationId xmlns:a16="http://schemas.microsoft.com/office/drawing/2014/main" id="{876EB3BE-C526-EC4D-B671-85C228ED0C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2993498" y="4761571"/>
            <a:ext cx="789459" cy="789459"/>
          </a:xfrm>
          <a:prstGeom prst="rect">
            <a:avLst/>
          </a:prstGeom>
        </p:spPr>
      </p:pic>
      <p:pic>
        <p:nvPicPr>
          <p:cNvPr id="11" name="Graphic 10" descr="Database outline">
            <a:extLst>
              <a:ext uri="{FF2B5EF4-FFF2-40B4-BE49-F238E27FC236}">
                <a16:creationId xmlns:a16="http://schemas.microsoft.com/office/drawing/2014/main" id="{54F958DB-77FF-6277-C750-C10EF1939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3723" y="2219771"/>
            <a:ext cx="1141323" cy="1141323"/>
          </a:xfrm>
          <a:prstGeom prst="rect">
            <a:avLst/>
          </a:prstGeom>
        </p:spPr>
      </p:pic>
      <p:sp>
        <p:nvSpPr>
          <p:cNvPr id="12" name="TextBox 11">
            <a:extLst>
              <a:ext uri="{FF2B5EF4-FFF2-40B4-BE49-F238E27FC236}">
                <a16:creationId xmlns:a16="http://schemas.microsoft.com/office/drawing/2014/main" id="{A633EB4A-A9B0-A5A6-D4EA-792EAE40DA36}"/>
              </a:ext>
            </a:extLst>
          </p:cNvPr>
          <p:cNvSpPr txBox="1"/>
          <p:nvPr/>
        </p:nvSpPr>
        <p:spPr>
          <a:xfrm>
            <a:off x="6273334" y="3923668"/>
            <a:ext cx="899390" cy="430887"/>
          </a:xfrm>
          <a:prstGeom prst="rect">
            <a:avLst/>
          </a:prstGeom>
          <a:noFill/>
        </p:spPr>
        <p:txBody>
          <a:bodyPr wrap="square" rtlCol="0">
            <a:spAutoFit/>
          </a:bodyPr>
          <a:lstStyle/>
          <a:p>
            <a:r>
              <a:rPr lang="en-CN" sz="2200" dirty="0"/>
              <a:t>Query</a:t>
            </a:r>
          </a:p>
        </p:txBody>
      </p:sp>
      <p:sp>
        <p:nvSpPr>
          <p:cNvPr id="13" name="TextBox 12">
            <a:extLst>
              <a:ext uri="{FF2B5EF4-FFF2-40B4-BE49-F238E27FC236}">
                <a16:creationId xmlns:a16="http://schemas.microsoft.com/office/drawing/2014/main" id="{1263ED67-D197-12BB-11F2-2FA53EB93BB2}"/>
              </a:ext>
            </a:extLst>
          </p:cNvPr>
          <p:cNvSpPr txBox="1"/>
          <p:nvPr/>
        </p:nvSpPr>
        <p:spPr>
          <a:xfrm>
            <a:off x="9687465" y="3922932"/>
            <a:ext cx="1107995" cy="430887"/>
          </a:xfrm>
          <a:prstGeom prst="rect">
            <a:avLst/>
          </a:prstGeom>
          <a:noFill/>
        </p:spPr>
        <p:txBody>
          <a:bodyPr wrap="square" rtlCol="0">
            <a:spAutoFit/>
          </a:bodyPr>
          <a:lstStyle/>
          <a:p>
            <a:r>
              <a:rPr lang="en-CN" sz="2200" dirty="0"/>
              <a:t>Answer</a:t>
            </a:r>
          </a:p>
        </p:txBody>
      </p:sp>
      <p:pic>
        <p:nvPicPr>
          <p:cNvPr id="16" name="Graphic 15" descr="Smart Phone with solid fill">
            <a:extLst>
              <a:ext uri="{FF2B5EF4-FFF2-40B4-BE49-F238E27FC236}">
                <a16:creationId xmlns:a16="http://schemas.microsoft.com/office/drawing/2014/main" id="{CF39289E-57F0-D47C-D081-9CEDA78348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7431978" y="4661821"/>
            <a:ext cx="789459" cy="789459"/>
          </a:xfrm>
          <a:prstGeom prst="rect">
            <a:avLst/>
          </a:prstGeom>
        </p:spPr>
      </p:pic>
      <p:pic>
        <p:nvPicPr>
          <p:cNvPr id="17" name="Graphic 16" descr="Smart Phone with solid fill">
            <a:extLst>
              <a:ext uri="{FF2B5EF4-FFF2-40B4-BE49-F238E27FC236}">
                <a16:creationId xmlns:a16="http://schemas.microsoft.com/office/drawing/2014/main" id="{87BC21C8-BC6A-5D04-C551-E614300EF9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7866900" y="4887773"/>
            <a:ext cx="789459" cy="789459"/>
          </a:xfrm>
          <a:prstGeom prst="rect">
            <a:avLst/>
          </a:prstGeom>
        </p:spPr>
      </p:pic>
      <p:pic>
        <p:nvPicPr>
          <p:cNvPr id="18" name="Graphic 17" descr="Smart Phone with solid fill">
            <a:extLst>
              <a:ext uri="{FF2B5EF4-FFF2-40B4-BE49-F238E27FC236}">
                <a16:creationId xmlns:a16="http://schemas.microsoft.com/office/drawing/2014/main" id="{4E09B22F-13E0-FEE4-C417-BB0C1D1BB2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8667337" y="4817321"/>
            <a:ext cx="789459" cy="789459"/>
          </a:xfrm>
          <a:prstGeom prst="rect">
            <a:avLst/>
          </a:prstGeom>
        </p:spPr>
      </p:pic>
      <p:pic>
        <p:nvPicPr>
          <p:cNvPr id="19" name="Graphic 18" descr="Smart Phone with solid fill">
            <a:extLst>
              <a:ext uri="{FF2B5EF4-FFF2-40B4-BE49-F238E27FC236}">
                <a16:creationId xmlns:a16="http://schemas.microsoft.com/office/drawing/2014/main" id="{40DCA6D5-89BA-D4D9-E6AA-AFDF633294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9351037" y="4786241"/>
            <a:ext cx="789459" cy="789459"/>
          </a:xfrm>
          <a:prstGeom prst="rect">
            <a:avLst/>
          </a:prstGeom>
        </p:spPr>
      </p:pic>
      <p:pic>
        <p:nvPicPr>
          <p:cNvPr id="20" name="Graphic 19" descr="Smart Phone with solid fill">
            <a:extLst>
              <a:ext uri="{FF2B5EF4-FFF2-40B4-BE49-F238E27FC236}">
                <a16:creationId xmlns:a16="http://schemas.microsoft.com/office/drawing/2014/main" id="{B48297D1-5460-A7D5-51FE-F2124360DB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6748277" y="4736213"/>
            <a:ext cx="789459" cy="789459"/>
          </a:xfrm>
          <a:prstGeom prst="rect">
            <a:avLst/>
          </a:prstGeom>
        </p:spPr>
      </p:pic>
      <p:pic>
        <p:nvPicPr>
          <p:cNvPr id="21" name="Graphic 20" descr="Smart Phone with solid fill">
            <a:extLst>
              <a:ext uri="{FF2B5EF4-FFF2-40B4-BE49-F238E27FC236}">
                <a16:creationId xmlns:a16="http://schemas.microsoft.com/office/drawing/2014/main" id="{C5A388DB-04D6-870E-BE9F-E4E61F345B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8115676" y="5368980"/>
            <a:ext cx="789459" cy="789459"/>
          </a:xfrm>
          <a:prstGeom prst="rect">
            <a:avLst/>
          </a:prstGeom>
        </p:spPr>
      </p:pic>
      <p:sp>
        <p:nvSpPr>
          <p:cNvPr id="26" name="Up Arrow 25">
            <a:extLst>
              <a:ext uri="{FF2B5EF4-FFF2-40B4-BE49-F238E27FC236}">
                <a16:creationId xmlns:a16="http://schemas.microsoft.com/office/drawing/2014/main" id="{A5F76B83-EB32-D8E4-9DE5-5A267074A3C1}"/>
              </a:ext>
            </a:extLst>
          </p:cNvPr>
          <p:cNvSpPr/>
          <p:nvPr/>
        </p:nvSpPr>
        <p:spPr>
          <a:xfrm rot="10800000">
            <a:off x="8444385" y="3479358"/>
            <a:ext cx="1091839" cy="1103320"/>
          </a:xfrm>
          <a:prstGeom prst="upArrow">
            <a:avLst>
              <a:gd name="adj1" fmla="val 58075"/>
              <a:gd name="adj2" fmla="val 46817"/>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a:extLst>
              <a:ext uri="{FF2B5EF4-FFF2-40B4-BE49-F238E27FC236}">
                <a16:creationId xmlns:a16="http://schemas.microsoft.com/office/drawing/2014/main" id="{E746B909-68AF-E251-8830-9D3C94CAFC2D}"/>
              </a:ext>
            </a:extLst>
          </p:cNvPr>
          <p:cNvSpPr/>
          <p:nvPr/>
        </p:nvSpPr>
        <p:spPr>
          <a:xfrm>
            <a:off x="7312415" y="3474248"/>
            <a:ext cx="1091839" cy="1103320"/>
          </a:xfrm>
          <a:prstGeom prst="upArrow">
            <a:avLst>
              <a:gd name="adj1" fmla="val 58075"/>
              <a:gd name="adj2" fmla="val 46817"/>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Smart Phone with solid fill">
            <a:extLst>
              <a:ext uri="{FF2B5EF4-FFF2-40B4-BE49-F238E27FC236}">
                <a16:creationId xmlns:a16="http://schemas.microsoft.com/office/drawing/2014/main" id="{6D52225B-57B1-A6B0-62BF-761FDEF6A8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7156148" y="5381512"/>
            <a:ext cx="789459" cy="789459"/>
          </a:xfrm>
          <a:prstGeom prst="rect">
            <a:avLst/>
          </a:prstGeom>
        </p:spPr>
      </p:pic>
      <p:pic>
        <p:nvPicPr>
          <p:cNvPr id="29" name="Graphic 28" descr="Smart Phone with solid fill">
            <a:extLst>
              <a:ext uri="{FF2B5EF4-FFF2-40B4-BE49-F238E27FC236}">
                <a16:creationId xmlns:a16="http://schemas.microsoft.com/office/drawing/2014/main" id="{7A7FA81D-CD14-8904-6E94-E54C36C54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71924">
            <a:off x="8799641" y="5409962"/>
            <a:ext cx="789459" cy="789459"/>
          </a:xfrm>
          <a:prstGeom prst="rect">
            <a:avLst/>
          </a:prstGeom>
        </p:spPr>
      </p:pic>
      <p:sp>
        <p:nvSpPr>
          <p:cNvPr id="30" name="TextBox 29">
            <a:extLst>
              <a:ext uri="{FF2B5EF4-FFF2-40B4-BE49-F238E27FC236}">
                <a16:creationId xmlns:a16="http://schemas.microsoft.com/office/drawing/2014/main" id="{E65DB2EC-7F36-52A6-B7A4-5A6A46EFCC77}"/>
              </a:ext>
            </a:extLst>
          </p:cNvPr>
          <p:cNvSpPr txBox="1"/>
          <p:nvPr/>
        </p:nvSpPr>
        <p:spPr>
          <a:xfrm>
            <a:off x="2578274" y="5682602"/>
            <a:ext cx="1908215" cy="461665"/>
          </a:xfrm>
          <a:prstGeom prst="rect">
            <a:avLst/>
          </a:prstGeom>
          <a:noFill/>
        </p:spPr>
        <p:txBody>
          <a:bodyPr wrap="none" rtlCol="0">
            <a:spAutoFit/>
          </a:bodyPr>
          <a:lstStyle/>
          <a:p>
            <a:r>
              <a:rPr lang="en-US" sz="2400" dirty="0"/>
              <a:t>A single client</a:t>
            </a:r>
          </a:p>
        </p:txBody>
      </p:sp>
      <p:sp>
        <p:nvSpPr>
          <p:cNvPr id="31" name="TextBox 30">
            <a:extLst>
              <a:ext uri="{FF2B5EF4-FFF2-40B4-BE49-F238E27FC236}">
                <a16:creationId xmlns:a16="http://schemas.microsoft.com/office/drawing/2014/main" id="{0006725F-3CC0-302B-914F-5D54C5D3CCB5}"/>
              </a:ext>
            </a:extLst>
          </p:cNvPr>
          <p:cNvSpPr txBox="1"/>
          <p:nvPr/>
        </p:nvSpPr>
        <p:spPr>
          <a:xfrm>
            <a:off x="7756375" y="6154988"/>
            <a:ext cx="1376018" cy="461665"/>
          </a:xfrm>
          <a:prstGeom prst="rect">
            <a:avLst/>
          </a:prstGeom>
          <a:noFill/>
        </p:spPr>
        <p:txBody>
          <a:bodyPr wrap="none" rtlCol="0">
            <a:spAutoFit/>
          </a:bodyPr>
          <a:lstStyle/>
          <a:p>
            <a:r>
              <a:rPr lang="en-US" sz="2400" dirty="0"/>
              <a:t>1K clients</a:t>
            </a:r>
          </a:p>
        </p:txBody>
      </p:sp>
      <p:sp>
        <p:nvSpPr>
          <p:cNvPr id="32" name="TextBox 31">
            <a:extLst>
              <a:ext uri="{FF2B5EF4-FFF2-40B4-BE49-F238E27FC236}">
                <a16:creationId xmlns:a16="http://schemas.microsoft.com/office/drawing/2014/main" id="{19DEEAB6-88A4-6555-7B32-FE180A1A27D2}"/>
              </a:ext>
            </a:extLst>
          </p:cNvPr>
          <p:cNvSpPr txBox="1"/>
          <p:nvPr/>
        </p:nvSpPr>
        <p:spPr>
          <a:xfrm>
            <a:off x="932330" y="1247770"/>
            <a:ext cx="1574470" cy="815608"/>
          </a:xfrm>
          <a:prstGeom prst="rect">
            <a:avLst/>
          </a:prstGeom>
          <a:noFill/>
        </p:spPr>
        <p:txBody>
          <a:bodyPr wrap="none" rtlCol="0">
            <a:spAutoFit/>
          </a:bodyPr>
          <a:lstStyle/>
          <a:p>
            <a:r>
              <a:rPr lang="en-US" sz="2500" dirty="0" err="1"/>
              <a:t>SimplePIR</a:t>
            </a:r>
            <a:r>
              <a:rPr lang="en-US" sz="2500" dirty="0"/>
              <a:t> </a:t>
            </a:r>
          </a:p>
          <a:p>
            <a:r>
              <a:rPr lang="en-US" sz="2200" dirty="0"/>
              <a:t>[HHGMV23]</a:t>
            </a:r>
          </a:p>
        </p:txBody>
      </p:sp>
      <p:sp>
        <p:nvSpPr>
          <p:cNvPr id="33" name="TextBox 32">
            <a:extLst>
              <a:ext uri="{FF2B5EF4-FFF2-40B4-BE49-F238E27FC236}">
                <a16:creationId xmlns:a16="http://schemas.microsoft.com/office/drawing/2014/main" id="{FC509BCC-F445-96D1-59E8-4E0A74722C12}"/>
              </a:ext>
            </a:extLst>
          </p:cNvPr>
          <p:cNvSpPr txBox="1"/>
          <p:nvPr/>
        </p:nvSpPr>
        <p:spPr>
          <a:xfrm>
            <a:off x="932330" y="783096"/>
            <a:ext cx="1930144" cy="477054"/>
          </a:xfrm>
          <a:prstGeom prst="rect">
            <a:avLst/>
          </a:prstGeom>
          <a:noFill/>
        </p:spPr>
        <p:txBody>
          <a:bodyPr wrap="none" rtlCol="0">
            <a:spAutoFit/>
          </a:bodyPr>
          <a:lstStyle/>
          <a:p>
            <a:r>
              <a:rPr lang="en-US" sz="2500" dirty="0"/>
              <a:t>Spiral </a:t>
            </a:r>
            <a:r>
              <a:rPr lang="en-US" sz="2200" dirty="0"/>
              <a:t>[MW22]</a:t>
            </a:r>
          </a:p>
        </p:txBody>
      </p:sp>
      <p:sp>
        <p:nvSpPr>
          <p:cNvPr id="34" name="TextBox 33">
            <a:extLst>
              <a:ext uri="{FF2B5EF4-FFF2-40B4-BE49-F238E27FC236}">
                <a16:creationId xmlns:a16="http://schemas.microsoft.com/office/drawing/2014/main" id="{BC073087-0FDB-29ED-D1F3-0838FD18FB62}"/>
              </a:ext>
            </a:extLst>
          </p:cNvPr>
          <p:cNvSpPr txBox="1"/>
          <p:nvPr/>
        </p:nvSpPr>
        <p:spPr>
          <a:xfrm>
            <a:off x="2810897" y="1337026"/>
            <a:ext cx="2480679" cy="477054"/>
          </a:xfrm>
          <a:prstGeom prst="rect">
            <a:avLst/>
          </a:prstGeom>
          <a:noFill/>
        </p:spPr>
        <p:txBody>
          <a:bodyPr wrap="none" rtlCol="0">
            <a:spAutoFit/>
          </a:bodyPr>
          <a:lstStyle/>
          <a:p>
            <a:r>
              <a:rPr lang="en-US" sz="2500" dirty="0"/>
              <a:t>10.3 requests/sec</a:t>
            </a:r>
          </a:p>
        </p:txBody>
      </p:sp>
      <p:sp>
        <p:nvSpPr>
          <p:cNvPr id="36" name="TextBox 35">
            <a:extLst>
              <a:ext uri="{FF2B5EF4-FFF2-40B4-BE49-F238E27FC236}">
                <a16:creationId xmlns:a16="http://schemas.microsoft.com/office/drawing/2014/main" id="{8D0EDCD8-7B91-4CD2-AA01-A00779289153}"/>
              </a:ext>
            </a:extLst>
          </p:cNvPr>
          <p:cNvSpPr txBox="1"/>
          <p:nvPr/>
        </p:nvSpPr>
        <p:spPr>
          <a:xfrm>
            <a:off x="2655313" y="769767"/>
            <a:ext cx="2338012" cy="477054"/>
          </a:xfrm>
          <a:prstGeom prst="rect">
            <a:avLst/>
          </a:prstGeom>
          <a:noFill/>
        </p:spPr>
        <p:txBody>
          <a:bodyPr wrap="none" rtlCol="0">
            <a:spAutoFit/>
          </a:bodyPr>
          <a:lstStyle/>
          <a:p>
            <a:pPr algn="ctr"/>
            <a:r>
              <a:rPr lang="en-US" sz="2500" dirty="0"/>
              <a:t>  1.3 request/sec</a:t>
            </a:r>
          </a:p>
        </p:txBody>
      </p:sp>
      <p:sp>
        <p:nvSpPr>
          <p:cNvPr id="38" name="TextBox 37">
            <a:extLst>
              <a:ext uri="{FF2B5EF4-FFF2-40B4-BE49-F238E27FC236}">
                <a16:creationId xmlns:a16="http://schemas.microsoft.com/office/drawing/2014/main" id="{0A37D4E9-613E-F937-976B-52128C5DEE3F}"/>
              </a:ext>
            </a:extLst>
          </p:cNvPr>
          <p:cNvSpPr txBox="1"/>
          <p:nvPr/>
        </p:nvSpPr>
        <p:spPr>
          <a:xfrm>
            <a:off x="2087622" y="2564586"/>
            <a:ext cx="788999" cy="523220"/>
          </a:xfrm>
          <a:prstGeom prst="rect">
            <a:avLst/>
          </a:prstGeom>
          <a:noFill/>
        </p:spPr>
        <p:txBody>
          <a:bodyPr wrap="none" rtlCol="0">
            <a:spAutoFit/>
          </a:bodyPr>
          <a:lstStyle/>
          <a:p>
            <a:r>
              <a:rPr lang="en-US" sz="2800" dirty="0"/>
              <a:t>1GB</a:t>
            </a:r>
          </a:p>
        </p:txBody>
      </p:sp>
      <p:sp>
        <p:nvSpPr>
          <p:cNvPr id="41" name="TextBox 40">
            <a:extLst>
              <a:ext uri="{FF2B5EF4-FFF2-40B4-BE49-F238E27FC236}">
                <a16:creationId xmlns:a16="http://schemas.microsoft.com/office/drawing/2014/main" id="{79A10608-AAAE-79BA-811F-DEA36E29A63B}"/>
              </a:ext>
            </a:extLst>
          </p:cNvPr>
          <p:cNvSpPr txBox="1"/>
          <p:nvPr/>
        </p:nvSpPr>
        <p:spPr>
          <a:xfrm>
            <a:off x="7776146" y="811956"/>
            <a:ext cx="1577548" cy="461665"/>
          </a:xfrm>
          <a:prstGeom prst="rect">
            <a:avLst/>
          </a:prstGeom>
          <a:noFill/>
        </p:spPr>
        <p:txBody>
          <a:bodyPr wrap="none" rtlCol="0">
            <a:spAutoFit/>
          </a:bodyPr>
          <a:lstStyle/>
          <a:p>
            <a:r>
              <a:rPr lang="en-US" sz="2400" dirty="0"/>
              <a:t>13 minutes</a:t>
            </a:r>
          </a:p>
        </p:txBody>
      </p:sp>
      <p:sp>
        <p:nvSpPr>
          <p:cNvPr id="42" name="TextBox 41">
            <a:extLst>
              <a:ext uri="{FF2B5EF4-FFF2-40B4-BE49-F238E27FC236}">
                <a16:creationId xmlns:a16="http://schemas.microsoft.com/office/drawing/2014/main" id="{3CAFDFC9-BA18-FBB1-CE57-5914F76AAC62}"/>
              </a:ext>
            </a:extLst>
          </p:cNvPr>
          <p:cNvSpPr txBox="1"/>
          <p:nvPr/>
        </p:nvSpPr>
        <p:spPr>
          <a:xfrm>
            <a:off x="7697374" y="1343662"/>
            <a:ext cx="2757999" cy="461665"/>
          </a:xfrm>
          <a:prstGeom prst="rect">
            <a:avLst/>
          </a:prstGeom>
          <a:noFill/>
        </p:spPr>
        <p:txBody>
          <a:bodyPr wrap="none" rtlCol="0">
            <a:spAutoFit/>
          </a:bodyPr>
          <a:lstStyle/>
          <a:p>
            <a:r>
              <a:rPr lang="en-US" sz="2400" dirty="0"/>
              <a:t>1 minute 40 seconds</a:t>
            </a:r>
          </a:p>
        </p:txBody>
      </p:sp>
      <p:sp>
        <p:nvSpPr>
          <p:cNvPr id="43" name="TextBox 42">
            <a:extLst>
              <a:ext uri="{FF2B5EF4-FFF2-40B4-BE49-F238E27FC236}">
                <a16:creationId xmlns:a16="http://schemas.microsoft.com/office/drawing/2014/main" id="{0EA7E4A3-7D74-6F70-4B5B-D66AAD599784}"/>
              </a:ext>
            </a:extLst>
          </p:cNvPr>
          <p:cNvSpPr txBox="1"/>
          <p:nvPr/>
        </p:nvSpPr>
        <p:spPr>
          <a:xfrm>
            <a:off x="2800110" y="1668451"/>
            <a:ext cx="2232599" cy="369332"/>
          </a:xfrm>
          <a:prstGeom prst="rect">
            <a:avLst/>
          </a:prstGeom>
          <a:noFill/>
        </p:spPr>
        <p:txBody>
          <a:bodyPr wrap="none" rtlCol="0">
            <a:spAutoFit/>
          </a:bodyPr>
          <a:lstStyle/>
          <a:p>
            <a:r>
              <a:rPr lang="en-US" dirty="0"/>
              <a:t>100MB pre-download</a:t>
            </a:r>
          </a:p>
        </p:txBody>
      </p:sp>
      <p:sp>
        <p:nvSpPr>
          <p:cNvPr id="44" name="TextBox 43">
            <a:extLst>
              <a:ext uri="{FF2B5EF4-FFF2-40B4-BE49-F238E27FC236}">
                <a16:creationId xmlns:a16="http://schemas.microsoft.com/office/drawing/2014/main" id="{6364F9E2-31A0-30E3-A4F4-4197267C9DE6}"/>
              </a:ext>
            </a:extLst>
          </p:cNvPr>
          <p:cNvSpPr txBox="1"/>
          <p:nvPr/>
        </p:nvSpPr>
        <p:spPr>
          <a:xfrm>
            <a:off x="7228071" y="2520837"/>
            <a:ext cx="788999" cy="523220"/>
          </a:xfrm>
          <a:prstGeom prst="rect">
            <a:avLst/>
          </a:prstGeom>
          <a:noFill/>
        </p:spPr>
        <p:txBody>
          <a:bodyPr wrap="none" rtlCol="0">
            <a:spAutoFit/>
          </a:bodyPr>
          <a:lstStyle/>
          <a:p>
            <a:r>
              <a:rPr lang="en-US" sz="2800" dirty="0"/>
              <a:t>1GB</a:t>
            </a:r>
          </a:p>
        </p:txBody>
      </p:sp>
      <p:sp>
        <p:nvSpPr>
          <p:cNvPr id="45" name="TextBox 44">
            <a:extLst>
              <a:ext uri="{FF2B5EF4-FFF2-40B4-BE49-F238E27FC236}">
                <a16:creationId xmlns:a16="http://schemas.microsoft.com/office/drawing/2014/main" id="{C581F46F-86D3-D247-FC15-F3834966221E}"/>
              </a:ext>
            </a:extLst>
          </p:cNvPr>
          <p:cNvSpPr txBox="1"/>
          <p:nvPr/>
        </p:nvSpPr>
        <p:spPr>
          <a:xfrm>
            <a:off x="7790159" y="1686065"/>
            <a:ext cx="2181303" cy="369332"/>
          </a:xfrm>
          <a:prstGeom prst="rect">
            <a:avLst/>
          </a:prstGeom>
          <a:noFill/>
        </p:spPr>
        <p:txBody>
          <a:bodyPr wrap="none" rtlCol="0">
            <a:spAutoFit/>
          </a:bodyPr>
          <a:lstStyle/>
          <a:p>
            <a:r>
              <a:rPr lang="en-US" dirty="0"/>
              <a:t>100GB pre-download</a:t>
            </a:r>
          </a:p>
        </p:txBody>
      </p:sp>
      <p:sp>
        <p:nvSpPr>
          <p:cNvPr id="46" name="TextBox 45">
            <a:extLst>
              <a:ext uri="{FF2B5EF4-FFF2-40B4-BE49-F238E27FC236}">
                <a16:creationId xmlns:a16="http://schemas.microsoft.com/office/drawing/2014/main" id="{83F8738C-3692-0F5E-FD69-7AAC2BF775F2}"/>
              </a:ext>
            </a:extLst>
          </p:cNvPr>
          <p:cNvSpPr txBox="1"/>
          <p:nvPr/>
        </p:nvSpPr>
        <p:spPr>
          <a:xfrm>
            <a:off x="919824" y="194756"/>
            <a:ext cx="4541180" cy="477054"/>
          </a:xfrm>
          <a:prstGeom prst="rect">
            <a:avLst/>
          </a:prstGeom>
          <a:noFill/>
        </p:spPr>
        <p:txBody>
          <a:bodyPr wrap="none" rtlCol="0">
            <a:spAutoFit/>
          </a:bodyPr>
          <a:lstStyle/>
          <a:p>
            <a:r>
              <a:rPr lang="en-US" sz="2500" dirty="0"/>
              <a:t>Fastest PIR with a single database</a:t>
            </a:r>
          </a:p>
        </p:txBody>
      </p:sp>
    </p:spTree>
    <p:extLst>
      <p:ext uri="{BB962C8B-B14F-4D97-AF65-F5344CB8AC3E}">
        <p14:creationId xmlns:p14="http://schemas.microsoft.com/office/powerpoint/2010/main" val="1767175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6DD066-A2ED-D4DD-15D4-506FEF749815}"/>
                  </a:ext>
                </a:extLst>
              </p:cNvPr>
              <p:cNvSpPr>
                <a:spLocks noGrp="1"/>
              </p:cNvSpPr>
              <p:nvPr>
                <p:ph idx="1"/>
              </p:nvPr>
            </p:nvSpPr>
            <p:spPr>
              <a:xfrm>
                <a:off x="838200" y="1825625"/>
                <a:ext cx="11963400" cy="4351338"/>
              </a:xfrm>
            </p:spPr>
            <p:txBody>
              <a:bodyPr/>
              <a:lstStyle/>
              <a:p>
                <a:r>
                  <a:rPr lang="en-US" dirty="0"/>
                  <a:t>Classical PIR protocols have privacy</a:t>
                </a:r>
                <a:r>
                  <a:rPr lang="en-CN"/>
                  <a:t> </a:t>
                </a:r>
                <a:r>
                  <a:rPr lang="en-CN" dirty="0"/>
                  <a:t>for even </a:t>
                </a:r>
                <a:r>
                  <a:rPr lang="en-CN" b="1" dirty="0">
                    <a:solidFill>
                      <a:srgbClr val="C00000"/>
                    </a:solidFill>
                  </a:rPr>
                  <a:t>a </a:t>
                </a:r>
                <a:r>
                  <a:rPr lang="en-CN" b="1">
                    <a:solidFill>
                      <a:srgbClr val="C00000"/>
                    </a:solidFill>
                  </a:rPr>
                  <a:t>single client </a:t>
                </a:r>
                <a:endParaRPr lang="en-CN" altLang="zh-CN" dirty="0"/>
              </a:p>
              <a:p>
                <a:endParaRPr lang="en-CN" sz="2400" dirty="0">
                  <a:solidFill>
                    <a:schemeClr val="accent6">
                      <a:lumMod val="75000"/>
                    </a:schemeClr>
                  </a:solidFill>
                </a:endParaRPr>
              </a:p>
              <a:p>
                <a:pPr>
                  <a:lnSpc>
                    <a:spcPct val="150000"/>
                  </a:lnSpc>
                </a:pPr>
                <a:r>
                  <a:rPr lang="en-US" dirty="0"/>
                  <a:t>Relaxed: Privacy holds when </a:t>
                </a:r>
                <a:r>
                  <a:rPr lang="en-CN" b="1">
                    <a:solidFill>
                      <a:srgbClr val="C00000"/>
                    </a:solidFill>
                  </a:rPr>
                  <a:t>multiple clients</a:t>
                </a:r>
                <a:r>
                  <a:rPr lang="en-US" b="1" dirty="0">
                    <a:solidFill>
                      <a:srgbClr val="C00000"/>
                    </a:solidFill>
                  </a:rPr>
                  <a:t> </a:t>
                </a:r>
                <a:r>
                  <a:rPr lang="en-US" dirty="0"/>
                  <a:t>accessing the database </a:t>
                </a:r>
                <a:br>
                  <a:rPr lang="en-US" dirty="0"/>
                </a:br>
                <a14:m>
                  <m:oMath xmlns:m="http://schemas.openxmlformats.org/officeDocument/2006/math">
                    <m:r>
                      <a:rPr lang="en-US" b="0" i="1" smtClean="0">
                        <a:latin typeface="Cambria Math" panose="02040503050406030204" pitchFamily="18" charset="0"/>
                      </a:rPr>
                      <m:t>→</m:t>
                    </m:r>
                  </m:oMath>
                </a14:m>
                <a:r>
                  <a:rPr lang="en-US" dirty="0"/>
                  <a:t> Get privacy in a fundamentally different way from the classical ones</a:t>
                </a:r>
                <a:endParaRPr lang="en-CN" dirty="0"/>
              </a:p>
            </p:txBody>
          </p:sp>
        </mc:Choice>
        <mc:Fallback xmlns="">
          <p:sp>
            <p:nvSpPr>
              <p:cNvPr id="3" name="Content Placeholder 2">
                <a:extLst>
                  <a:ext uri="{FF2B5EF4-FFF2-40B4-BE49-F238E27FC236}">
                    <a16:creationId xmlns:a16="http://schemas.microsoft.com/office/drawing/2014/main" id="{066DD066-A2ED-D4DD-15D4-506FEF749815}"/>
                  </a:ext>
                </a:extLst>
              </p:cNvPr>
              <p:cNvSpPr>
                <a:spLocks noGrp="1" noRot="1" noChangeAspect="1" noMove="1" noResize="1" noEditPoints="1" noAdjustHandles="1" noChangeArrowheads="1" noChangeShapeType="1" noTextEdit="1"/>
              </p:cNvSpPr>
              <p:nvPr>
                <p:ph idx="1"/>
              </p:nvPr>
            </p:nvSpPr>
            <p:spPr>
              <a:xfrm>
                <a:off x="838200" y="1825625"/>
                <a:ext cx="11963400" cy="4351338"/>
              </a:xfrm>
              <a:blipFill>
                <a:blip r:embed="rId4"/>
                <a:stretch>
                  <a:fillRect l="-954"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625C5E3D-D46A-4F41-7763-1D84ED8471A3}"/>
              </a:ext>
            </a:extLst>
          </p:cNvPr>
          <p:cNvSpPr>
            <a:spLocks noGrp="1"/>
          </p:cNvSpPr>
          <p:nvPr>
            <p:ph type="title"/>
          </p:nvPr>
        </p:nvSpPr>
        <p:spPr>
          <a:xfrm>
            <a:off x="839788" y="365125"/>
            <a:ext cx="10515600" cy="1325563"/>
          </a:xfrm>
        </p:spPr>
        <p:txBody>
          <a:bodyPr>
            <a:normAutofit/>
          </a:bodyPr>
          <a:lstStyle/>
          <a:p>
            <a:r>
              <a:rPr lang="en-US" dirty="0"/>
              <a:t>Utilizing the many clients</a:t>
            </a:r>
            <a:endParaRPr lang="en-CN" sz="3600" dirty="0"/>
          </a:p>
        </p:txBody>
      </p:sp>
      <p:sp>
        <p:nvSpPr>
          <p:cNvPr id="2" name="Slide Number Placeholder 1">
            <a:extLst>
              <a:ext uri="{FF2B5EF4-FFF2-40B4-BE49-F238E27FC236}">
                <a16:creationId xmlns:a16="http://schemas.microsoft.com/office/drawing/2014/main" id="{D480D7F0-0CC9-5E1B-12C7-3514DB4D3F4B}"/>
              </a:ext>
            </a:extLst>
          </p:cNvPr>
          <p:cNvSpPr>
            <a:spLocks noGrp="1"/>
          </p:cNvSpPr>
          <p:nvPr>
            <p:ph type="sldNum" sz="quarter" idx="12"/>
          </p:nvPr>
        </p:nvSpPr>
        <p:spPr/>
        <p:txBody>
          <a:bodyPr/>
          <a:lstStyle/>
          <a:p>
            <a:fld id="{936B3FD2-17C4-F744-8AD5-E8AA7FAC96FA}" type="slidenum">
              <a:rPr lang="en-CN" smtClean="0"/>
              <a:t>16</a:t>
            </a:fld>
            <a:endParaRPr lang="en-CN"/>
          </a:p>
        </p:txBody>
      </p:sp>
      <p:sp>
        <p:nvSpPr>
          <p:cNvPr id="13" name="TextBox 12">
            <a:extLst>
              <a:ext uri="{FF2B5EF4-FFF2-40B4-BE49-F238E27FC236}">
                <a16:creationId xmlns:a16="http://schemas.microsoft.com/office/drawing/2014/main" id="{26C4584A-1EE4-91A8-1C0F-DB50C79FC6EB}"/>
              </a:ext>
            </a:extLst>
          </p:cNvPr>
          <p:cNvSpPr txBox="1"/>
          <p:nvPr/>
        </p:nvSpPr>
        <p:spPr>
          <a:xfrm>
            <a:off x="-793630" y="3709358"/>
            <a:ext cx="713657" cy="369332"/>
          </a:xfrm>
          <a:prstGeom prst="rect">
            <a:avLst/>
          </a:prstGeom>
          <a:noFill/>
        </p:spPr>
        <p:txBody>
          <a:bodyPr wrap="none" rtlCol="0">
            <a:spAutoFit/>
          </a:bodyPr>
          <a:lstStyle/>
          <a:p>
            <a:r>
              <a:rPr lang="en-US" dirty="0"/>
              <a:t>7 min</a:t>
            </a:r>
          </a:p>
        </p:txBody>
      </p:sp>
    </p:spTree>
    <p:custDataLst>
      <p:tags r:id="rId1"/>
    </p:custDataLst>
    <p:extLst>
      <p:ext uri="{BB962C8B-B14F-4D97-AF65-F5344CB8AC3E}">
        <p14:creationId xmlns:p14="http://schemas.microsoft.com/office/powerpoint/2010/main" val="82877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B9634-373E-AE98-8B1E-A3C6A419E1F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A2ECE71-56BA-5FC2-74BE-60D97F4D1774}"/>
              </a:ext>
            </a:extLst>
          </p:cNvPr>
          <p:cNvSpPr>
            <a:spLocks noGrp="1"/>
          </p:cNvSpPr>
          <p:nvPr>
            <p:ph type="title"/>
          </p:nvPr>
        </p:nvSpPr>
        <p:spPr>
          <a:xfrm>
            <a:off x="839788" y="365125"/>
            <a:ext cx="10515600" cy="1325563"/>
          </a:xfrm>
        </p:spPr>
        <p:txBody>
          <a:bodyPr>
            <a:normAutofit/>
          </a:bodyPr>
          <a:lstStyle/>
          <a:p>
            <a:r>
              <a:rPr lang="en-US" sz="3600" b="1" dirty="0">
                <a:latin typeface="+mn-lt"/>
              </a:rPr>
              <a:t>PIR in the shuffle model</a:t>
            </a:r>
            <a:endParaRPr lang="en-CN" sz="3600" dirty="0"/>
          </a:p>
        </p:txBody>
      </p:sp>
      <p:sp>
        <p:nvSpPr>
          <p:cNvPr id="5" name="Alternate Process 4">
            <a:extLst>
              <a:ext uri="{FF2B5EF4-FFF2-40B4-BE49-F238E27FC236}">
                <a16:creationId xmlns:a16="http://schemas.microsoft.com/office/drawing/2014/main" id="{1374C082-7CAD-EAE6-7D35-81B1EED986A2}"/>
              </a:ext>
            </a:extLst>
          </p:cNvPr>
          <p:cNvSpPr/>
          <p:nvPr/>
        </p:nvSpPr>
        <p:spPr>
          <a:xfrm>
            <a:off x="1102096" y="1683327"/>
            <a:ext cx="9987807" cy="1745673"/>
          </a:xfrm>
          <a:prstGeom prst="flowChartAlternateProcess">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TextBox 5">
            <a:extLst>
              <a:ext uri="{FF2B5EF4-FFF2-40B4-BE49-F238E27FC236}">
                <a16:creationId xmlns:a16="http://schemas.microsoft.com/office/drawing/2014/main" id="{720D51B6-22FE-9FC6-6E2B-951DEF51AECE}"/>
              </a:ext>
            </a:extLst>
          </p:cNvPr>
          <p:cNvSpPr txBox="1"/>
          <p:nvPr/>
        </p:nvSpPr>
        <p:spPr>
          <a:xfrm>
            <a:off x="1275904" y="1882373"/>
            <a:ext cx="10129654" cy="1384995"/>
          </a:xfrm>
          <a:prstGeom prst="rect">
            <a:avLst/>
          </a:prstGeom>
          <a:noFill/>
        </p:spPr>
        <p:txBody>
          <a:bodyPr wrap="square" rtlCol="0">
            <a:spAutoFit/>
          </a:bodyPr>
          <a:lstStyle/>
          <a:p>
            <a:r>
              <a:rPr lang="en-CN" sz="2800" b="1" dirty="0">
                <a:solidFill>
                  <a:schemeClr val="accent1"/>
                </a:solidFill>
              </a:rPr>
              <a:t>The shuffle model </a:t>
            </a:r>
            <a:r>
              <a:rPr lang="en-CN" sz="2800" dirty="0"/>
              <a:t>[IKOS06</a:t>
            </a:r>
            <a:r>
              <a:rPr lang="en-US" sz="2800" dirty="0"/>
              <a:t>]</a:t>
            </a:r>
            <a:endParaRPr lang="en-CN" sz="2800" dirty="0"/>
          </a:p>
          <a:p>
            <a:r>
              <a:rPr lang="en-CN" sz="2800" dirty="0"/>
              <a:t>Component 1: Many clients make queries simultaneously</a:t>
            </a:r>
          </a:p>
          <a:p>
            <a:r>
              <a:rPr lang="en-US" sz="2800" dirty="0"/>
              <a:t>Component 2: The q</a:t>
            </a:r>
            <a:r>
              <a:rPr lang="en-CN" sz="2800" dirty="0"/>
              <a:t>ueries are shuffled before reaching the server</a:t>
            </a:r>
          </a:p>
        </p:txBody>
      </p:sp>
      <p:sp>
        <p:nvSpPr>
          <p:cNvPr id="2" name="Slide Number Placeholder 1">
            <a:extLst>
              <a:ext uri="{FF2B5EF4-FFF2-40B4-BE49-F238E27FC236}">
                <a16:creationId xmlns:a16="http://schemas.microsoft.com/office/drawing/2014/main" id="{A202B74F-0C7E-B214-0340-75A0A8B8429A}"/>
              </a:ext>
            </a:extLst>
          </p:cNvPr>
          <p:cNvSpPr>
            <a:spLocks noGrp="1"/>
          </p:cNvSpPr>
          <p:nvPr>
            <p:ph type="sldNum" sz="quarter" idx="12"/>
          </p:nvPr>
        </p:nvSpPr>
        <p:spPr/>
        <p:txBody>
          <a:bodyPr/>
          <a:lstStyle/>
          <a:p>
            <a:fld id="{936B3FD2-17C4-F744-8AD5-E8AA7FAC96FA}" type="slidenum">
              <a:rPr lang="en-CN" smtClean="0"/>
              <a:t>17</a:t>
            </a:fld>
            <a:endParaRPr lang="en-CN"/>
          </a:p>
        </p:txBody>
      </p:sp>
      <p:pic>
        <p:nvPicPr>
          <p:cNvPr id="20"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32EABD17-9EE7-8AC3-BF28-2C39E50E8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287" y="4303545"/>
            <a:ext cx="1821982" cy="1821982"/>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atabase outline">
            <a:extLst>
              <a:ext uri="{FF2B5EF4-FFF2-40B4-BE49-F238E27FC236}">
                <a16:creationId xmlns:a16="http://schemas.microsoft.com/office/drawing/2014/main" id="{7D086F81-B1AD-6B3C-304A-81C2BAC560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0849" y="4424777"/>
            <a:ext cx="1499792" cy="1499792"/>
          </a:xfrm>
          <a:prstGeom prst="rect">
            <a:avLst/>
          </a:prstGeom>
        </p:spPr>
      </p:pic>
      <p:pic>
        <p:nvPicPr>
          <p:cNvPr id="22" name="Graphic 21" descr="Female Profile with solid fill">
            <a:extLst>
              <a:ext uri="{FF2B5EF4-FFF2-40B4-BE49-F238E27FC236}">
                <a16:creationId xmlns:a16="http://schemas.microsoft.com/office/drawing/2014/main" id="{EF3620F7-1258-174B-AB19-A18706F956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3074" y="5287040"/>
            <a:ext cx="448959" cy="448959"/>
          </a:xfrm>
          <a:prstGeom prst="rect">
            <a:avLst/>
          </a:prstGeom>
        </p:spPr>
      </p:pic>
      <p:pic>
        <p:nvPicPr>
          <p:cNvPr id="23" name="Graphic 22" descr="Male profile with solid fill">
            <a:extLst>
              <a:ext uri="{FF2B5EF4-FFF2-40B4-BE49-F238E27FC236}">
                <a16:creationId xmlns:a16="http://schemas.microsoft.com/office/drawing/2014/main" id="{DCA18B0E-4331-6F05-5EB5-84A1A5B5BA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9930" y="5035071"/>
            <a:ext cx="448959" cy="448959"/>
          </a:xfrm>
          <a:prstGeom prst="rect">
            <a:avLst/>
          </a:prstGeom>
        </p:spPr>
      </p:pic>
      <p:pic>
        <p:nvPicPr>
          <p:cNvPr id="24" name="Graphic 23" descr="Female Profile with solid fill">
            <a:extLst>
              <a:ext uri="{FF2B5EF4-FFF2-40B4-BE49-F238E27FC236}">
                <a16:creationId xmlns:a16="http://schemas.microsoft.com/office/drawing/2014/main" id="{713A663A-33F0-639C-35BE-BF5AD75E33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97310" y="4737010"/>
            <a:ext cx="448959" cy="448959"/>
          </a:xfrm>
          <a:prstGeom prst="rect">
            <a:avLst/>
          </a:prstGeom>
        </p:spPr>
      </p:pic>
      <p:pic>
        <p:nvPicPr>
          <p:cNvPr id="25" name="Graphic 24" descr="Male profile with solid fill">
            <a:extLst>
              <a:ext uri="{FF2B5EF4-FFF2-40B4-BE49-F238E27FC236}">
                <a16:creationId xmlns:a16="http://schemas.microsoft.com/office/drawing/2014/main" id="{432561C3-DE0F-7EC1-872A-1133FF3933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23847" y="4833771"/>
            <a:ext cx="448959" cy="448959"/>
          </a:xfrm>
          <a:prstGeom prst="rect">
            <a:avLst/>
          </a:prstGeom>
        </p:spPr>
      </p:pic>
      <p:pic>
        <p:nvPicPr>
          <p:cNvPr id="26" name="Graphic 25" descr="Male profile with solid fill">
            <a:extLst>
              <a:ext uri="{FF2B5EF4-FFF2-40B4-BE49-F238E27FC236}">
                <a16:creationId xmlns:a16="http://schemas.microsoft.com/office/drawing/2014/main" id="{E19D1FCD-196E-3474-BF54-D6E2BDFF3D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60432" y="5141576"/>
            <a:ext cx="448959" cy="448959"/>
          </a:xfrm>
          <a:prstGeom prst="rect">
            <a:avLst/>
          </a:prstGeom>
        </p:spPr>
      </p:pic>
      <p:pic>
        <p:nvPicPr>
          <p:cNvPr id="27" name="Graphic 26" descr="Male profile with solid fill">
            <a:extLst>
              <a:ext uri="{FF2B5EF4-FFF2-40B4-BE49-F238E27FC236}">
                <a16:creationId xmlns:a16="http://schemas.microsoft.com/office/drawing/2014/main" id="{33FA3CB2-8E2C-3392-65B6-EFE71143B05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83576" y="4939519"/>
            <a:ext cx="448959" cy="448959"/>
          </a:xfrm>
          <a:prstGeom prst="rect">
            <a:avLst/>
          </a:prstGeom>
        </p:spPr>
      </p:pic>
      <p:pic>
        <p:nvPicPr>
          <p:cNvPr id="28" name="Graphic 27" descr="Female Profile with solid fill">
            <a:extLst>
              <a:ext uri="{FF2B5EF4-FFF2-40B4-BE49-F238E27FC236}">
                <a16:creationId xmlns:a16="http://schemas.microsoft.com/office/drawing/2014/main" id="{910FEC64-E6CA-6287-7A1A-C81719A7AC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13199" y="5007710"/>
            <a:ext cx="448959" cy="448959"/>
          </a:xfrm>
          <a:prstGeom prst="rect">
            <a:avLst/>
          </a:prstGeom>
        </p:spPr>
      </p:pic>
      <p:pic>
        <p:nvPicPr>
          <p:cNvPr id="29" name="Graphic 28" descr="Male profile with solid fill">
            <a:extLst>
              <a:ext uri="{FF2B5EF4-FFF2-40B4-BE49-F238E27FC236}">
                <a16:creationId xmlns:a16="http://schemas.microsoft.com/office/drawing/2014/main" id="{6792B78F-CD99-7BF0-1E87-58946BFDB7A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58961" y="4765577"/>
            <a:ext cx="448959" cy="448959"/>
          </a:xfrm>
          <a:prstGeom prst="rect">
            <a:avLst/>
          </a:prstGeom>
        </p:spPr>
      </p:pic>
      <p:pic>
        <p:nvPicPr>
          <p:cNvPr id="30" name="Graphic 29" descr="Male profile with solid fill">
            <a:extLst>
              <a:ext uri="{FF2B5EF4-FFF2-40B4-BE49-F238E27FC236}">
                <a16:creationId xmlns:a16="http://schemas.microsoft.com/office/drawing/2014/main" id="{F3B0E6E7-960C-E0E2-A255-28BAB42CB89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955840" y="5237580"/>
            <a:ext cx="448959" cy="448959"/>
          </a:xfrm>
          <a:prstGeom prst="rect">
            <a:avLst/>
          </a:prstGeom>
        </p:spPr>
      </p:pic>
      <p:cxnSp>
        <p:nvCxnSpPr>
          <p:cNvPr id="31" name="Straight Arrow Connector 30">
            <a:extLst>
              <a:ext uri="{FF2B5EF4-FFF2-40B4-BE49-F238E27FC236}">
                <a16:creationId xmlns:a16="http://schemas.microsoft.com/office/drawing/2014/main" id="{7A6F8AD4-6AD9-00D0-4C77-F4C395F191BE}"/>
              </a:ext>
            </a:extLst>
          </p:cNvPr>
          <p:cNvCxnSpPr>
            <a:cxnSpLocks/>
          </p:cNvCxnSpPr>
          <p:nvPr/>
        </p:nvCxnSpPr>
        <p:spPr>
          <a:xfrm>
            <a:off x="4089580" y="5020390"/>
            <a:ext cx="108265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B1098E1-3421-1F96-DE0B-E60871D6FEAA}"/>
              </a:ext>
            </a:extLst>
          </p:cNvPr>
          <p:cNvCxnSpPr>
            <a:cxnSpLocks/>
          </p:cNvCxnSpPr>
          <p:nvPr/>
        </p:nvCxnSpPr>
        <p:spPr>
          <a:xfrm>
            <a:off x="4099920" y="5277708"/>
            <a:ext cx="107231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FA6376-C000-8C6F-E2E9-746835732FD4}"/>
              </a:ext>
            </a:extLst>
          </p:cNvPr>
          <p:cNvCxnSpPr>
            <a:cxnSpLocks/>
          </p:cNvCxnSpPr>
          <p:nvPr/>
        </p:nvCxnSpPr>
        <p:spPr>
          <a:xfrm>
            <a:off x="4117651" y="5535026"/>
            <a:ext cx="105458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E3B01D-971C-9BAF-62B2-01FF7A19AE54}"/>
              </a:ext>
            </a:extLst>
          </p:cNvPr>
          <p:cNvCxnSpPr>
            <a:cxnSpLocks/>
          </p:cNvCxnSpPr>
          <p:nvPr/>
        </p:nvCxnSpPr>
        <p:spPr>
          <a:xfrm>
            <a:off x="7275112" y="4992000"/>
            <a:ext cx="108265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552C88-7BFB-D238-5768-E6F1D613EF21}"/>
              </a:ext>
            </a:extLst>
          </p:cNvPr>
          <p:cNvCxnSpPr>
            <a:cxnSpLocks/>
          </p:cNvCxnSpPr>
          <p:nvPr/>
        </p:nvCxnSpPr>
        <p:spPr>
          <a:xfrm>
            <a:off x="7285452" y="5249318"/>
            <a:ext cx="1072314"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017E04-3EE5-9BC1-D5B9-153113BE3D1C}"/>
              </a:ext>
            </a:extLst>
          </p:cNvPr>
          <p:cNvCxnSpPr>
            <a:cxnSpLocks/>
          </p:cNvCxnSpPr>
          <p:nvPr/>
        </p:nvCxnSpPr>
        <p:spPr>
          <a:xfrm>
            <a:off x="7303183" y="5506636"/>
            <a:ext cx="1054583"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60D8205-F1B0-0FD8-8CD0-13E256F244AE}"/>
              </a:ext>
            </a:extLst>
          </p:cNvPr>
          <p:cNvSpPr txBox="1"/>
          <p:nvPr/>
        </p:nvSpPr>
        <p:spPr>
          <a:xfrm>
            <a:off x="1161071" y="3538255"/>
            <a:ext cx="6967741" cy="400110"/>
          </a:xfrm>
          <a:prstGeom prst="rect">
            <a:avLst/>
          </a:prstGeom>
          <a:noFill/>
        </p:spPr>
        <p:txBody>
          <a:bodyPr wrap="none" rtlCol="0">
            <a:spAutoFit/>
          </a:bodyPr>
          <a:lstStyle/>
          <a:p>
            <a:r>
              <a:rPr lang="en-US" sz="2000" dirty="0"/>
              <a:t>Popular in DP community: BEM</a:t>
            </a:r>
            <a:r>
              <a:rPr lang="en-US" sz="2000" baseline="30000" dirty="0"/>
              <a:t>+</a:t>
            </a:r>
            <a:r>
              <a:rPr lang="en-US" sz="2000" dirty="0"/>
              <a:t>17, EFM</a:t>
            </a:r>
            <a:r>
              <a:rPr lang="en-US" sz="2000" baseline="30000" dirty="0"/>
              <a:t>+</a:t>
            </a:r>
            <a:r>
              <a:rPr lang="en-US" sz="2000" dirty="0"/>
              <a:t>19, CSU</a:t>
            </a:r>
            <a:r>
              <a:rPr lang="en-US" sz="2000" baseline="30000" dirty="0"/>
              <a:t>+</a:t>
            </a:r>
            <a:r>
              <a:rPr lang="en-US" sz="2000" dirty="0"/>
              <a:t>19, BBGN19, …</a:t>
            </a:r>
          </a:p>
        </p:txBody>
      </p:sp>
      <p:sp>
        <p:nvSpPr>
          <p:cNvPr id="45" name="Rounded Rectangular Callout 44">
            <a:extLst>
              <a:ext uri="{FF2B5EF4-FFF2-40B4-BE49-F238E27FC236}">
                <a16:creationId xmlns:a16="http://schemas.microsoft.com/office/drawing/2014/main" id="{F31DF51C-12EB-1655-C508-7FEA68B6C4C7}"/>
              </a:ext>
            </a:extLst>
          </p:cNvPr>
          <p:cNvSpPr/>
          <p:nvPr/>
        </p:nvSpPr>
        <p:spPr>
          <a:xfrm>
            <a:off x="6270998" y="203494"/>
            <a:ext cx="4166964" cy="1002318"/>
          </a:xfrm>
          <a:prstGeom prst="wedgeRoundRectCallout">
            <a:avLst>
              <a:gd name="adj1" fmla="val -64153"/>
              <a:gd name="adj2" fmla="val 39072"/>
              <a:gd name="adj3" fmla="val 16667"/>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Introducing a shuffler does not trivialize the PIR problem!</a:t>
            </a:r>
          </a:p>
        </p:txBody>
      </p:sp>
      <p:sp>
        <p:nvSpPr>
          <p:cNvPr id="46" name="TextBox 45">
            <a:extLst>
              <a:ext uri="{FF2B5EF4-FFF2-40B4-BE49-F238E27FC236}">
                <a16:creationId xmlns:a16="http://schemas.microsoft.com/office/drawing/2014/main" id="{D3ED6FE9-F92A-09A2-CB2E-9EBF60E38FC3}"/>
              </a:ext>
            </a:extLst>
          </p:cNvPr>
          <p:cNvSpPr txBox="1"/>
          <p:nvPr/>
        </p:nvSpPr>
        <p:spPr>
          <a:xfrm>
            <a:off x="8430847" y="5771127"/>
            <a:ext cx="641522" cy="369332"/>
          </a:xfrm>
          <a:prstGeom prst="rect">
            <a:avLst/>
          </a:prstGeom>
          <a:noFill/>
        </p:spPr>
        <p:txBody>
          <a:bodyPr wrap="none" rtlCol="0">
            <a:spAutoFit/>
          </a:bodyPr>
          <a:lstStyle/>
          <a:p>
            <a:r>
              <a:rPr lang="en-US" dirty="0"/>
              <a:t>1 1 1</a:t>
            </a:r>
          </a:p>
        </p:txBody>
      </p:sp>
      <p:sp>
        <p:nvSpPr>
          <p:cNvPr id="47" name="TextBox 46">
            <a:extLst>
              <a:ext uri="{FF2B5EF4-FFF2-40B4-BE49-F238E27FC236}">
                <a16:creationId xmlns:a16="http://schemas.microsoft.com/office/drawing/2014/main" id="{A3C61FF3-949B-66B6-5AC2-FAAFC55C061A}"/>
              </a:ext>
            </a:extLst>
          </p:cNvPr>
          <p:cNvSpPr txBox="1"/>
          <p:nvPr/>
        </p:nvSpPr>
        <p:spPr>
          <a:xfrm>
            <a:off x="2726665" y="5731239"/>
            <a:ext cx="641522" cy="369332"/>
          </a:xfrm>
          <a:prstGeom prst="rect">
            <a:avLst/>
          </a:prstGeom>
          <a:noFill/>
        </p:spPr>
        <p:txBody>
          <a:bodyPr wrap="none" rtlCol="0">
            <a:spAutoFit/>
          </a:bodyPr>
          <a:lstStyle/>
          <a:p>
            <a:r>
              <a:rPr lang="en-US" dirty="0"/>
              <a:t>1 1 1</a:t>
            </a:r>
          </a:p>
        </p:txBody>
      </p:sp>
    </p:spTree>
    <p:custDataLst>
      <p:tags r:id="rId1"/>
    </p:custDataLst>
    <p:extLst>
      <p:ext uri="{BB962C8B-B14F-4D97-AF65-F5344CB8AC3E}">
        <p14:creationId xmlns:p14="http://schemas.microsoft.com/office/powerpoint/2010/main" val="15679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4A253-4318-4D0D-8C81-75764F12A8F4}"/>
            </a:ext>
          </a:extLst>
        </p:cNvPr>
        <p:cNvGrpSpPr/>
        <p:nvPr/>
      </p:nvGrpSpPr>
      <p:grpSpPr>
        <a:xfrm>
          <a:off x="0" y="0"/>
          <a:ext cx="0" cy="0"/>
          <a:chOff x="0" y="0"/>
          <a:chExt cx="0" cy="0"/>
        </a:xfrm>
      </p:grpSpPr>
      <p:pic>
        <p:nvPicPr>
          <p:cNvPr id="17"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EFD665E2-7CFB-DD4A-79A5-0DA4AE68F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935" y="5063218"/>
            <a:ext cx="1249688" cy="12496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1EA605F-FD52-922B-FEC9-572FF0B07FC5}"/>
              </a:ext>
            </a:extLst>
          </p:cNvPr>
          <p:cNvSpPr>
            <a:spLocks noGrp="1"/>
          </p:cNvSpPr>
          <p:nvPr>
            <p:ph type="title"/>
          </p:nvPr>
        </p:nvSpPr>
        <p:spPr>
          <a:xfrm>
            <a:off x="839788" y="365125"/>
            <a:ext cx="10515600" cy="1325563"/>
          </a:xfrm>
        </p:spPr>
        <p:txBody>
          <a:bodyPr>
            <a:normAutofit/>
          </a:bodyPr>
          <a:lstStyle/>
          <a:p>
            <a:r>
              <a:rPr lang="en-US" sz="3600" b="1" dirty="0">
                <a:latin typeface="+mn-lt"/>
              </a:rPr>
              <a:t>What do we gain from the shuffle model</a:t>
            </a:r>
            <a:endParaRPr lang="en-CN" sz="3600" dirty="0"/>
          </a:p>
        </p:txBody>
      </p:sp>
      <p:sp>
        <p:nvSpPr>
          <p:cNvPr id="25" name="TextBox 24">
            <a:extLst>
              <a:ext uri="{FF2B5EF4-FFF2-40B4-BE49-F238E27FC236}">
                <a16:creationId xmlns:a16="http://schemas.microsoft.com/office/drawing/2014/main" id="{D5BE5386-A536-F6EB-ADD1-FB6078E44A89}"/>
              </a:ext>
            </a:extLst>
          </p:cNvPr>
          <p:cNvSpPr txBox="1"/>
          <p:nvPr/>
        </p:nvSpPr>
        <p:spPr>
          <a:xfrm>
            <a:off x="5045916" y="10990421"/>
            <a:ext cx="1821140" cy="492443"/>
          </a:xfrm>
          <a:prstGeom prst="rect">
            <a:avLst/>
          </a:prstGeom>
          <a:noFill/>
        </p:spPr>
        <p:txBody>
          <a:bodyPr wrap="none" rtlCol="0">
            <a:spAutoFit/>
          </a:bodyPr>
          <a:lstStyle/>
          <a:p>
            <a:r>
              <a:rPr lang="en-CN" sz="2600" dirty="0"/>
              <a:t>An observer</a:t>
            </a:r>
          </a:p>
        </p:txBody>
      </p:sp>
      <p:sp>
        <p:nvSpPr>
          <p:cNvPr id="5" name="Slide Number Placeholder 4">
            <a:extLst>
              <a:ext uri="{FF2B5EF4-FFF2-40B4-BE49-F238E27FC236}">
                <a16:creationId xmlns:a16="http://schemas.microsoft.com/office/drawing/2014/main" id="{48DC0507-09E4-16AC-AB90-23089E408667}"/>
              </a:ext>
            </a:extLst>
          </p:cNvPr>
          <p:cNvSpPr>
            <a:spLocks noGrp="1"/>
          </p:cNvSpPr>
          <p:nvPr>
            <p:ph type="sldNum" sz="quarter" idx="12"/>
          </p:nvPr>
        </p:nvSpPr>
        <p:spPr/>
        <p:txBody>
          <a:bodyPr/>
          <a:lstStyle/>
          <a:p>
            <a:fld id="{936B3FD2-17C4-F744-8AD5-E8AA7FAC96FA}" type="slidenum">
              <a:rPr lang="en-CN" smtClean="0"/>
              <a:t>18</a:t>
            </a:fld>
            <a:endParaRPr lang="en-CN"/>
          </a:p>
        </p:txBody>
      </p:sp>
      <p:pic>
        <p:nvPicPr>
          <p:cNvPr id="4" name="Graphic 3" descr="Database outline">
            <a:extLst>
              <a:ext uri="{FF2B5EF4-FFF2-40B4-BE49-F238E27FC236}">
                <a16:creationId xmlns:a16="http://schemas.microsoft.com/office/drawing/2014/main" id="{E189CB5D-770A-9906-BD0B-88833A0FC3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5682" y="5112790"/>
            <a:ext cx="1005840" cy="1005840"/>
          </a:xfrm>
          <a:prstGeom prst="rect">
            <a:avLst/>
          </a:prstGeom>
        </p:spPr>
      </p:pic>
      <p:cxnSp>
        <p:nvCxnSpPr>
          <p:cNvPr id="9" name="Straight Connector 8">
            <a:extLst>
              <a:ext uri="{FF2B5EF4-FFF2-40B4-BE49-F238E27FC236}">
                <a16:creationId xmlns:a16="http://schemas.microsoft.com/office/drawing/2014/main" id="{870CA264-5582-7E38-68E9-5004C51652C5}"/>
              </a:ext>
            </a:extLst>
          </p:cNvPr>
          <p:cNvCxnSpPr>
            <a:cxnSpLocks/>
          </p:cNvCxnSpPr>
          <p:nvPr/>
        </p:nvCxnSpPr>
        <p:spPr>
          <a:xfrm>
            <a:off x="489544" y="4959509"/>
            <a:ext cx="11212912" cy="0"/>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23BB9E-B4FC-05ED-2660-223B37FCA645}"/>
              </a:ext>
            </a:extLst>
          </p:cNvPr>
          <p:cNvSpPr txBox="1"/>
          <p:nvPr/>
        </p:nvSpPr>
        <p:spPr>
          <a:xfrm>
            <a:off x="496566" y="2581339"/>
            <a:ext cx="3150030" cy="492443"/>
          </a:xfrm>
          <a:prstGeom prst="rect">
            <a:avLst/>
          </a:prstGeom>
          <a:solidFill>
            <a:schemeClr val="bg2"/>
          </a:solidFill>
          <a:ln w="25400">
            <a:solidFill>
              <a:schemeClr val="accent3"/>
            </a:solidFill>
          </a:ln>
        </p:spPr>
        <p:txBody>
          <a:bodyPr wrap="none" rtlCol="0">
            <a:spAutoFit/>
          </a:bodyPr>
          <a:lstStyle/>
          <a:p>
            <a:r>
              <a:rPr lang="en-US" sz="2600" dirty="0"/>
              <a:t>“Single-server model”</a:t>
            </a:r>
          </a:p>
        </p:txBody>
      </p:sp>
      <p:sp>
        <p:nvSpPr>
          <p:cNvPr id="12" name="TextBox 11">
            <a:extLst>
              <a:ext uri="{FF2B5EF4-FFF2-40B4-BE49-F238E27FC236}">
                <a16:creationId xmlns:a16="http://schemas.microsoft.com/office/drawing/2014/main" id="{F6DAFA82-D2B8-C91F-4B79-99D516437EB9}"/>
              </a:ext>
            </a:extLst>
          </p:cNvPr>
          <p:cNvSpPr txBox="1"/>
          <p:nvPr/>
        </p:nvSpPr>
        <p:spPr>
          <a:xfrm>
            <a:off x="489544" y="5240258"/>
            <a:ext cx="2616357" cy="492443"/>
          </a:xfrm>
          <a:prstGeom prst="rect">
            <a:avLst/>
          </a:prstGeom>
          <a:solidFill>
            <a:schemeClr val="bg2"/>
          </a:solidFill>
          <a:ln w="25400">
            <a:solidFill>
              <a:schemeClr val="accent3"/>
            </a:solidFill>
          </a:ln>
        </p:spPr>
        <p:txBody>
          <a:bodyPr wrap="none" rtlCol="0">
            <a:spAutoFit/>
          </a:bodyPr>
          <a:lstStyle/>
          <a:p>
            <a:r>
              <a:rPr lang="en-US" sz="2600" dirty="0"/>
              <a:t>The shuffle model</a:t>
            </a:r>
          </a:p>
        </p:txBody>
      </p:sp>
      <p:pic>
        <p:nvPicPr>
          <p:cNvPr id="2" name="Graphic 1" descr="Database outline">
            <a:extLst>
              <a:ext uri="{FF2B5EF4-FFF2-40B4-BE49-F238E27FC236}">
                <a16:creationId xmlns:a16="http://schemas.microsoft.com/office/drawing/2014/main" id="{90781A89-366D-7A03-E815-4978A0DEE2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33" y="2395584"/>
            <a:ext cx="1005840" cy="1005840"/>
          </a:xfrm>
          <a:prstGeom prst="rect">
            <a:avLst/>
          </a:prstGeom>
        </p:spPr>
      </p:pic>
      <p:pic>
        <p:nvPicPr>
          <p:cNvPr id="3" name="Graphic 2" descr="Database outline">
            <a:extLst>
              <a:ext uri="{FF2B5EF4-FFF2-40B4-BE49-F238E27FC236}">
                <a16:creationId xmlns:a16="http://schemas.microsoft.com/office/drawing/2014/main" id="{C45D2D37-9123-F1FA-C5EE-5A9EE603B6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0077" y="3683556"/>
            <a:ext cx="1005840" cy="1005840"/>
          </a:xfrm>
          <a:prstGeom prst="rect">
            <a:avLst/>
          </a:prstGeom>
        </p:spPr>
      </p:pic>
      <p:cxnSp>
        <p:nvCxnSpPr>
          <p:cNvPr id="8" name="Straight Connector 7">
            <a:extLst>
              <a:ext uri="{FF2B5EF4-FFF2-40B4-BE49-F238E27FC236}">
                <a16:creationId xmlns:a16="http://schemas.microsoft.com/office/drawing/2014/main" id="{62B22B89-A8B9-05E5-554E-1537923E1B8A}"/>
              </a:ext>
            </a:extLst>
          </p:cNvPr>
          <p:cNvCxnSpPr>
            <a:cxnSpLocks/>
          </p:cNvCxnSpPr>
          <p:nvPr/>
        </p:nvCxnSpPr>
        <p:spPr>
          <a:xfrm>
            <a:off x="489544" y="3511709"/>
            <a:ext cx="11212912" cy="0"/>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BE6DE0-37BC-942C-0083-F41719F5C671}"/>
              </a:ext>
            </a:extLst>
          </p:cNvPr>
          <p:cNvSpPr txBox="1"/>
          <p:nvPr/>
        </p:nvSpPr>
        <p:spPr>
          <a:xfrm>
            <a:off x="489544" y="3963908"/>
            <a:ext cx="2920158" cy="492443"/>
          </a:xfrm>
          <a:prstGeom prst="rect">
            <a:avLst/>
          </a:prstGeom>
          <a:solidFill>
            <a:schemeClr val="bg2"/>
          </a:solidFill>
          <a:ln w="25400">
            <a:solidFill>
              <a:schemeClr val="accent3"/>
            </a:solidFill>
          </a:ln>
        </p:spPr>
        <p:txBody>
          <a:bodyPr wrap="none" rtlCol="0">
            <a:spAutoFit/>
          </a:bodyPr>
          <a:lstStyle/>
          <a:p>
            <a:r>
              <a:rPr lang="en-US" sz="2600" dirty="0"/>
              <a:t>“Two-server model”</a:t>
            </a:r>
          </a:p>
        </p:txBody>
      </p:sp>
      <p:pic>
        <p:nvPicPr>
          <p:cNvPr id="13" name="Graphic 12" descr="Database outline">
            <a:extLst>
              <a:ext uri="{FF2B5EF4-FFF2-40B4-BE49-F238E27FC236}">
                <a16:creationId xmlns:a16="http://schemas.microsoft.com/office/drawing/2014/main" id="{89D036FE-B052-78CA-ABD6-350FA2EE8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5682" y="3682172"/>
            <a:ext cx="1005840" cy="1005840"/>
          </a:xfrm>
          <a:prstGeom prst="rect">
            <a:avLst/>
          </a:prstGeom>
        </p:spPr>
      </p:pic>
      <p:cxnSp>
        <p:nvCxnSpPr>
          <p:cNvPr id="14" name="Straight Connector 13">
            <a:extLst>
              <a:ext uri="{FF2B5EF4-FFF2-40B4-BE49-F238E27FC236}">
                <a16:creationId xmlns:a16="http://schemas.microsoft.com/office/drawing/2014/main" id="{5E2326D9-494F-7952-25B7-11EC0A509556}"/>
              </a:ext>
            </a:extLst>
          </p:cNvPr>
          <p:cNvCxnSpPr>
            <a:cxnSpLocks/>
          </p:cNvCxnSpPr>
          <p:nvPr/>
        </p:nvCxnSpPr>
        <p:spPr>
          <a:xfrm>
            <a:off x="6662767" y="2207651"/>
            <a:ext cx="0" cy="4350779"/>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4E3F3A-63DC-59E1-C230-C48265EE2C65}"/>
              </a:ext>
            </a:extLst>
          </p:cNvPr>
          <p:cNvCxnSpPr>
            <a:cxnSpLocks/>
          </p:cNvCxnSpPr>
          <p:nvPr/>
        </p:nvCxnSpPr>
        <p:spPr>
          <a:xfrm>
            <a:off x="9108662" y="2207861"/>
            <a:ext cx="0" cy="4350779"/>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B1A508-9A08-DA6D-AA47-BC372BCA4800}"/>
              </a:ext>
            </a:extLst>
          </p:cNvPr>
          <p:cNvSpPr txBox="1"/>
          <p:nvPr/>
        </p:nvSpPr>
        <p:spPr>
          <a:xfrm>
            <a:off x="7084631" y="1633023"/>
            <a:ext cx="1282130" cy="430887"/>
          </a:xfrm>
          <a:prstGeom prst="rect">
            <a:avLst/>
          </a:prstGeom>
          <a:solidFill>
            <a:schemeClr val="accent4"/>
          </a:solidFill>
        </p:spPr>
        <p:txBody>
          <a:bodyPr wrap="square" rtlCol="0">
            <a:spAutoFit/>
          </a:bodyPr>
          <a:lstStyle/>
          <a:p>
            <a:r>
              <a:rPr lang="en-US" sz="2200" dirty="0">
                <a:latin typeface="Wandohope" panose="02030603000000000000" pitchFamily="18" charset="-128"/>
                <a:ea typeface="Wandohope" panose="02030603000000000000" pitchFamily="18" charset="-128"/>
              </a:rPr>
              <a:t>Security</a:t>
            </a:r>
          </a:p>
        </p:txBody>
      </p:sp>
      <p:sp>
        <p:nvSpPr>
          <p:cNvPr id="24" name="TextBox 23">
            <a:extLst>
              <a:ext uri="{FF2B5EF4-FFF2-40B4-BE49-F238E27FC236}">
                <a16:creationId xmlns:a16="http://schemas.microsoft.com/office/drawing/2014/main" id="{3DFCD49D-8145-D896-7F04-27BC13A1EFA7}"/>
              </a:ext>
            </a:extLst>
          </p:cNvPr>
          <p:cNvSpPr txBox="1"/>
          <p:nvPr/>
        </p:nvSpPr>
        <p:spPr>
          <a:xfrm>
            <a:off x="9516530" y="1615548"/>
            <a:ext cx="1493522" cy="430887"/>
          </a:xfrm>
          <a:prstGeom prst="rect">
            <a:avLst/>
          </a:prstGeom>
          <a:solidFill>
            <a:schemeClr val="accent4"/>
          </a:solidFill>
        </p:spPr>
        <p:txBody>
          <a:bodyPr wrap="square" rtlCol="0">
            <a:spAutoFit/>
          </a:bodyPr>
          <a:lstStyle/>
          <a:p>
            <a:r>
              <a:rPr lang="en-US" sz="2200" dirty="0">
                <a:latin typeface="Wandohope" panose="02030603000000000000" pitchFamily="18" charset="-128"/>
                <a:ea typeface="Wandohope" panose="02030603000000000000" pitchFamily="18" charset="-128"/>
              </a:rPr>
              <a:t>Efficiency </a:t>
            </a:r>
          </a:p>
        </p:txBody>
      </p:sp>
      <p:pic>
        <p:nvPicPr>
          <p:cNvPr id="26" name="Picture 4" descr="My FLOPS 2022 keynote talk: “Adventures in Building Reliable Distributed  Systems with Liquid Haskell” - decomposition ∘ al">
            <a:extLst>
              <a:ext uri="{FF2B5EF4-FFF2-40B4-BE49-F238E27FC236}">
                <a16:creationId xmlns:a16="http://schemas.microsoft.com/office/drawing/2014/main" id="{72436C64-88D0-D523-5239-B68D2B6B0F2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73" t="22289" r="11007" b="13594"/>
          <a:stretch/>
        </p:blipFill>
        <p:spPr bwMode="auto">
          <a:xfrm>
            <a:off x="4548677" y="5118515"/>
            <a:ext cx="2053522" cy="124968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6A61724-CD34-9DC0-F45D-733DD55C709B}"/>
              </a:ext>
            </a:extLst>
          </p:cNvPr>
          <p:cNvSpPr txBox="1"/>
          <p:nvPr/>
        </p:nvSpPr>
        <p:spPr>
          <a:xfrm>
            <a:off x="4293307" y="1635243"/>
            <a:ext cx="1671313" cy="430887"/>
          </a:xfrm>
          <a:prstGeom prst="rect">
            <a:avLst/>
          </a:prstGeom>
          <a:solidFill>
            <a:schemeClr val="accent4"/>
          </a:solidFill>
        </p:spPr>
        <p:txBody>
          <a:bodyPr wrap="square" rtlCol="0">
            <a:spAutoFit/>
          </a:bodyPr>
          <a:lstStyle/>
          <a:p>
            <a:r>
              <a:rPr lang="en-US" sz="2200" dirty="0">
                <a:latin typeface="Wandohope" panose="02030603000000000000" pitchFamily="18" charset="-128"/>
                <a:ea typeface="Wandohope" panose="02030603000000000000" pitchFamily="18" charset="-128"/>
              </a:rPr>
              <a:t>Trust model</a:t>
            </a:r>
          </a:p>
        </p:txBody>
      </p:sp>
      <p:sp>
        <p:nvSpPr>
          <p:cNvPr id="28" name="TextBox 27">
            <a:extLst>
              <a:ext uri="{FF2B5EF4-FFF2-40B4-BE49-F238E27FC236}">
                <a16:creationId xmlns:a16="http://schemas.microsoft.com/office/drawing/2014/main" id="{C83C19CF-B148-E2BD-6777-75135D85A35C}"/>
              </a:ext>
            </a:extLst>
          </p:cNvPr>
          <p:cNvSpPr txBox="1"/>
          <p:nvPr/>
        </p:nvSpPr>
        <p:spPr>
          <a:xfrm>
            <a:off x="6759236" y="2594068"/>
            <a:ext cx="2349426" cy="646331"/>
          </a:xfrm>
          <a:prstGeom prst="rect">
            <a:avLst/>
          </a:prstGeom>
          <a:noFill/>
        </p:spPr>
        <p:txBody>
          <a:bodyPr wrap="none" rtlCol="0">
            <a:spAutoFit/>
          </a:bodyPr>
          <a:lstStyle/>
          <a:p>
            <a:r>
              <a:rPr lang="en-US" dirty="0"/>
              <a:t>IT is impossible</a:t>
            </a:r>
          </a:p>
          <a:p>
            <a:r>
              <a:rPr lang="en-US" dirty="0"/>
              <a:t>unless trivial download</a:t>
            </a:r>
          </a:p>
        </p:txBody>
      </p:sp>
      <p:sp>
        <p:nvSpPr>
          <p:cNvPr id="29" name="TextBox 28">
            <a:extLst>
              <a:ext uri="{FF2B5EF4-FFF2-40B4-BE49-F238E27FC236}">
                <a16:creationId xmlns:a16="http://schemas.microsoft.com/office/drawing/2014/main" id="{0C002809-A0E1-CD85-0633-A219CF265107}"/>
              </a:ext>
            </a:extLst>
          </p:cNvPr>
          <p:cNvSpPr txBox="1"/>
          <p:nvPr/>
        </p:nvSpPr>
        <p:spPr>
          <a:xfrm>
            <a:off x="6759236" y="3869571"/>
            <a:ext cx="1932645" cy="646331"/>
          </a:xfrm>
          <a:prstGeom prst="rect">
            <a:avLst/>
          </a:prstGeom>
          <a:noFill/>
        </p:spPr>
        <p:txBody>
          <a:bodyPr wrap="none" rtlCol="0">
            <a:spAutoFit/>
          </a:bodyPr>
          <a:lstStyle/>
          <a:p>
            <a:r>
              <a:rPr lang="en-US" dirty="0"/>
              <a:t>Non-trivial IT </a:t>
            </a:r>
          </a:p>
          <a:p>
            <a:r>
              <a:rPr lang="en-US" dirty="0"/>
              <a:t>constructions exist</a:t>
            </a:r>
          </a:p>
        </p:txBody>
      </p:sp>
      <p:sp>
        <p:nvSpPr>
          <p:cNvPr id="30" name="TextBox 29">
            <a:extLst>
              <a:ext uri="{FF2B5EF4-FFF2-40B4-BE49-F238E27FC236}">
                <a16:creationId xmlns:a16="http://schemas.microsoft.com/office/drawing/2014/main" id="{ADD83695-0833-9EF1-B41B-946864A8E563}"/>
              </a:ext>
            </a:extLst>
          </p:cNvPr>
          <p:cNvSpPr txBox="1"/>
          <p:nvPr/>
        </p:nvSpPr>
        <p:spPr>
          <a:xfrm>
            <a:off x="6819014" y="5486479"/>
            <a:ext cx="1932645" cy="646331"/>
          </a:xfrm>
          <a:prstGeom prst="rect">
            <a:avLst/>
          </a:prstGeom>
          <a:noFill/>
        </p:spPr>
        <p:txBody>
          <a:bodyPr wrap="none" rtlCol="0">
            <a:spAutoFit/>
          </a:bodyPr>
          <a:lstStyle/>
          <a:p>
            <a:r>
              <a:rPr lang="en-US" dirty="0"/>
              <a:t>Non-trivial IT </a:t>
            </a:r>
          </a:p>
          <a:p>
            <a:r>
              <a:rPr lang="en-US" dirty="0"/>
              <a:t>constructions exist</a:t>
            </a:r>
          </a:p>
        </p:txBody>
      </p:sp>
      <p:sp>
        <p:nvSpPr>
          <p:cNvPr id="35" name="Rounded Rectangular Callout 34">
            <a:extLst>
              <a:ext uri="{FF2B5EF4-FFF2-40B4-BE49-F238E27FC236}">
                <a16:creationId xmlns:a16="http://schemas.microsoft.com/office/drawing/2014/main" id="{E9599661-A96D-C5CB-8C28-8E64C0A2438B}"/>
              </a:ext>
            </a:extLst>
          </p:cNvPr>
          <p:cNvSpPr/>
          <p:nvPr/>
        </p:nvSpPr>
        <p:spPr>
          <a:xfrm>
            <a:off x="6662767" y="4873764"/>
            <a:ext cx="2385326" cy="552246"/>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Part I </a:t>
            </a:r>
            <a:r>
              <a:rPr lang="en-US" altLang="zh-CN" dirty="0"/>
              <a:t>[IKLM24]</a:t>
            </a:r>
            <a:endParaRPr lang="en-US" dirty="0"/>
          </a:p>
        </p:txBody>
      </p:sp>
      <p:sp>
        <p:nvSpPr>
          <p:cNvPr id="43" name="TextBox 42">
            <a:extLst>
              <a:ext uri="{FF2B5EF4-FFF2-40B4-BE49-F238E27FC236}">
                <a16:creationId xmlns:a16="http://schemas.microsoft.com/office/drawing/2014/main" id="{A733C070-98F7-98A9-8DED-5ECDD4DFB924}"/>
              </a:ext>
            </a:extLst>
          </p:cNvPr>
          <p:cNvSpPr txBox="1"/>
          <p:nvPr/>
        </p:nvSpPr>
        <p:spPr>
          <a:xfrm>
            <a:off x="-1000664" y="3073782"/>
            <a:ext cx="830677" cy="369332"/>
          </a:xfrm>
          <a:prstGeom prst="rect">
            <a:avLst/>
          </a:prstGeom>
          <a:noFill/>
        </p:spPr>
        <p:txBody>
          <a:bodyPr wrap="none" rtlCol="0">
            <a:spAutoFit/>
          </a:bodyPr>
          <a:lstStyle/>
          <a:p>
            <a:r>
              <a:rPr lang="en-US" dirty="0"/>
              <a:t>13 min</a:t>
            </a:r>
          </a:p>
        </p:txBody>
      </p:sp>
    </p:spTree>
    <p:custDataLst>
      <p:tags r:id="rId1"/>
    </p:custDataLst>
    <p:extLst>
      <p:ext uri="{BB962C8B-B14F-4D97-AF65-F5344CB8AC3E}">
        <p14:creationId xmlns:p14="http://schemas.microsoft.com/office/powerpoint/2010/main" val="35572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D9CBA-5075-8A2E-403C-0D7DA3C2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AD11E-7426-2EB3-5D2C-D5DE49DCE340}"/>
              </a:ext>
            </a:extLst>
          </p:cNvPr>
          <p:cNvSpPr>
            <a:spLocks noGrp="1"/>
          </p:cNvSpPr>
          <p:nvPr>
            <p:ph type="title"/>
          </p:nvPr>
        </p:nvSpPr>
        <p:spPr/>
        <p:txBody>
          <a:bodyPr/>
          <a:lstStyle/>
          <a:p>
            <a:r>
              <a:rPr lang="en-US" dirty="0"/>
              <a:t>IT PIR in the shuffle model </a:t>
            </a:r>
            <a:r>
              <a:rPr lang="en-US" sz="3200" b="0" dirty="0"/>
              <a:t>[IKLM24] </a:t>
            </a:r>
          </a:p>
        </p:txBody>
      </p:sp>
      <p:sp>
        <p:nvSpPr>
          <p:cNvPr id="3" name="Content Placeholder 2">
            <a:extLst>
              <a:ext uri="{FF2B5EF4-FFF2-40B4-BE49-F238E27FC236}">
                <a16:creationId xmlns:a16="http://schemas.microsoft.com/office/drawing/2014/main" id="{583C8459-F527-20C3-58A8-679A2991C1D9}"/>
              </a:ext>
            </a:extLst>
          </p:cNvPr>
          <p:cNvSpPr>
            <a:spLocks noGrp="1"/>
          </p:cNvSpPr>
          <p:nvPr>
            <p:ph idx="1"/>
          </p:nvPr>
        </p:nvSpPr>
        <p:spPr/>
        <p:txBody>
          <a:bodyPr/>
          <a:lstStyle/>
          <a:p>
            <a:r>
              <a:rPr lang="en-US" dirty="0">
                <a:highlight>
                  <a:srgbClr val="C1FAB0"/>
                </a:highlight>
              </a:rPr>
              <a:t>Single-server</a:t>
            </a:r>
            <a:r>
              <a:rPr lang="en-US" dirty="0"/>
              <a:t> </a:t>
            </a:r>
            <a:r>
              <a:rPr lang="en-US" dirty="0">
                <a:highlight>
                  <a:srgbClr val="C1FAB0"/>
                </a:highlight>
              </a:rPr>
              <a:t>IT secure</a:t>
            </a:r>
            <a:r>
              <a:rPr lang="en-US" dirty="0"/>
              <a:t> PIR with </a:t>
            </a:r>
            <a:r>
              <a:rPr lang="en-US" dirty="0">
                <a:highlight>
                  <a:srgbClr val="C1FAB0"/>
                </a:highlight>
              </a:rPr>
              <a:t>sublinear communication</a:t>
            </a:r>
            <a:r>
              <a:rPr lang="en-US" dirty="0"/>
              <a:t> is theoretically feasible in the shuffle model.</a:t>
            </a:r>
            <a:endParaRPr lang="en-US" dirty="0">
              <a:solidFill>
                <a:schemeClr val="accent1">
                  <a:lumMod val="75000"/>
                </a:schemeClr>
              </a:solidFill>
            </a:endParaRPr>
          </a:p>
          <a:p>
            <a:pPr marL="0" indent="0">
              <a:buNone/>
            </a:pPr>
            <a:br>
              <a:rPr lang="en-US" sz="2600" dirty="0">
                <a:solidFill>
                  <a:schemeClr val="bg1">
                    <a:lumMod val="50000"/>
                  </a:schemeClr>
                </a:solidFill>
              </a:rPr>
            </a:br>
            <a:endParaRPr lang="en-US" dirty="0">
              <a:highlight>
                <a:srgbClr val="C1FAB0"/>
              </a:highlight>
            </a:endParaRPr>
          </a:p>
        </p:txBody>
      </p:sp>
      <mc:AlternateContent xmlns:mc="http://schemas.openxmlformats.org/markup-compatibility/2006" xmlns:a14="http://schemas.microsoft.com/office/drawing/2010/main">
        <mc:Choice Requires="a14">
          <p:sp>
            <p:nvSpPr>
              <p:cNvPr id="13" name="Alternate Process 12">
                <a:extLst>
                  <a:ext uri="{FF2B5EF4-FFF2-40B4-BE49-F238E27FC236}">
                    <a16:creationId xmlns:a16="http://schemas.microsoft.com/office/drawing/2014/main" id="{4CBDC5FA-2427-8E16-BD6C-AB5E860E91C8}"/>
                  </a:ext>
                </a:extLst>
              </p:cNvPr>
              <p:cNvSpPr/>
              <p:nvPr/>
            </p:nvSpPr>
            <p:spPr>
              <a:xfrm>
                <a:off x="1364974" y="3304298"/>
                <a:ext cx="9988826" cy="2145754"/>
              </a:xfrm>
              <a:prstGeom prst="flowChartAlternateProcess">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2400" b="1" dirty="0">
                    <a:solidFill>
                      <a:schemeClr val="tx1"/>
                    </a:solidFill>
                  </a:rPr>
                  <a:t>Theorem</a:t>
                </a:r>
                <a:r>
                  <a:rPr lang="en-CN" sz="2400" dirty="0">
                    <a:solidFill>
                      <a:schemeClr val="tx1"/>
                    </a:solidFill>
                  </a:rPr>
                  <a:t> (Informal).</a:t>
                </a:r>
              </a:p>
              <a:p>
                <a:r>
                  <a:rPr lang="en-CN" sz="2400" dirty="0">
                    <a:solidFill>
                      <a:schemeClr val="tx1"/>
                    </a:solidFill>
                  </a:rPr>
                  <a:t>For every </a:t>
                </a:r>
                <a14:m>
                  <m:oMath xmlns:m="http://schemas.openxmlformats.org/officeDocument/2006/math">
                    <m:r>
                      <a:rPr lang="en-US" sz="2400" b="0" i="1" smtClean="0">
                        <a:solidFill>
                          <a:schemeClr val="tx1"/>
                        </a:solidFill>
                        <a:latin typeface="Cambria Math" panose="02040503050406030204" pitchFamily="18" charset="0"/>
                      </a:rPr>
                      <m:t>𝛾</m:t>
                    </m:r>
                    <m:r>
                      <a:rPr lang="en-US" sz="2400" b="0" i="1" smtClean="0">
                        <a:solidFill>
                          <a:schemeClr val="tx1"/>
                        </a:solidFill>
                        <a:latin typeface="Cambria Math" panose="02040503050406030204" pitchFamily="18" charset="0"/>
                      </a:rPr>
                      <m:t>&gt;0</m:t>
                    </m:r>
                  </m:oMath>
                </a14:m>
                <a:r>
                  <a:rPr lang="en-CN" sz="2400" dirty="0">
                    <a:solidFill>
                      <a:schemeClr val="tx1"/>
                    </a:solidFill>
                  </a:rPr>
                  <a:t>, there is a single-server PIR in the shuffle model such that, on database size </a:t>
                </a:r>
                <a14:m>
                  <m:oMath xmlns:m="http://schemas.openxmlformats.org/officeDocument/2006/math">
                    <m:r>
                      <a:rPr lang="en-US" sz="2400" b="0" i="1" smtClean="0">
                        <a:solidFill>
                          <a:schemeClr val="tx1"/>
                        </a:solidFill>
                        <a:latin typeface="Cambria Math" panose="02040503050406030204" pitchFamily="18" charset="0"/>
                      </a:rPr>
                      <m:t>𝑛</m:t>
                    </m:r>
                  </m:oMath>
                </a14:m>
                <a:r>
                  <a:rPr lang="en-CN" sz="2400" dirty="0">
                    <a:solidFill>
                      <a:schemeClr val="tx1"/>
                    </a:solidFill>
                  </a:rPr>
                  <a:t>, has </a:t>
                </a:r>
                <a14:m>
                  <m:oMath xmlns:m="http://schemas.openxmlformats.org/officeDocument/2006/math">
                    <m:r>
                      <a:rPr lang="en-US" sz="2400" b="0" i="1" smtClean="0">
                        <a:solidFill>
                          <a:schemeClr val="tx1"/>
                        </a:solidFill>
                        <a:latin typeface="Cambria Math" panose="02040503050406030204" pitchFamily="18" charset="0"/>
                      </a:rPr>
                      <m:t>𝑂</m:t>
                    </m:r>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𝛾</m:t>
                        </m:r>
                      </m:sup>
                    </m:sSup>
                    <m:r>
                      <a:rPr lang="en-US" sz="2400" b="0" i="1" smtClean="0">
                        <a:solidFill>
                          <a:schemeClr val="tx1"/>
                        </a:solidFill>
                        <a:latin typeface="Cambria Math" panose="02040503050406030204" pitchFamily="18" charset="0"/>
                      </a:rPr>
                      <m:t>)</m:t>
                    </m:r>
                  </m:oMath>
                </a14:m>
                <a:r>
                  <a:rPr lang="en-CN" sz="2400" dirty="0">
                    <a:solidFill>
                      <a:schemeClr val="tx1"/>
                    </a:solidFill>
                  </a:rPr>
                  <a:t> </a:t>
                </a:r>
                <a:r>
                  <a:rPr lang="en-CN" sz="2400">
                    <a:solidFill>
                      <a:schemeClr val="tx1"/>
                    </a:solidFill>
                  </a:rPr>
                  <a:t>per-query communication</a:t>
                </a:r>
                <a:r>
                  <a:rPr lang="en-US" sz="2400" dirty="0">
                    <a:solidFill>
                      <a:schemeClr val="tx1"/>
                    </a:solidFill>
                  </a:rPr>
                  <a:t> and computation</a:t>
                </a:r>
                <a:r>
                  <a:rPr lang="en-CN" sz="2400">
                    <a:solidFill>
                      <a:schemeClr val="tx1"/>
                    </a:solidFill>
                  </a:rPr>
                  <a:t> </a:t>
                </a:r>
                <a:r>
                  <a:rPr lang="en-US" sz="2400" dirty="0">
                    <a:solidFill>
                      <a:schemeClr val="tx1"/>
                    </a:solidFill>
                  </a:rPr>
                  <a:t>with</a:t>
                </a:r>
                <a:r>
                  <a:rPr lang="en-CN" sz="240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1/</m:t>
                    </m:r>
                    <m:r>
                      <m:rPr>
                        <m:sty m:val="p"/>
                      </m:rPr>
                      <a:rPr lang="en-US" sz="2400" b="0" i="1" smtClean="0">
                        <a:solidFill>
                          <a:schemeClr val="tx1"/>
                        </a:solidFill>
                        <a:latin typeface="Cambria Math" panose="02040503050406030204" pitchFamily="18" charset="0"/>
                      </a:rPr>
                      <m:t>poly</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m:t>
                    </m:r>
                  </m:oMath>
                </a14:m>
                <a:r>
                  <a:rPr lang="en-CN" sz="2400" dirty="0">
                    <a:solidFill>
                      <a:schemeClr val="tx1"/>
                    </a:solidFill>
                  </a:rPr>
                  <a:t> </a:t>
                </a:r>
                <a:r>
                  <a:rPr lang="en-CN" sz="2400">
                    <a:solidFill>
                      <a:schemeClr val="tx1"/>
                    </a:solidFill>
                  </a:rPr>
                  <a:t>statistical security</a:t>
                </a:r>
                <a:r>
                  <a:rPr lang="en-US" sz="2400" dirty="0">
                    <a:solidFill>
                      <a:schemeClr val="tx1"/>
                    </a:solidFill>
                  </a:rPr>
                  <a:t> (assuming one-time preprocessing)</a:t>
                </a:r>
                <a:r>
                  <a:rPr lang="en-CN" sz="2400">
                    <a:solidFill>
                      <a:schemeClr val="tx1"/>
                    </a:solidFill>
                  </a:rPr>
                  <a:t>, </a:t>
                </a:r>
                <a:r>
                  <a:rPr lang="en-US" sz="2400" dirty="0">
                    <a:solidFill>
                      <a:schemeClr val="tx1"/>
                    </a:solidFill>
                  </a:rPr>
                  <a:t>as long as</a:t>
                </a:r>
                <a:r>
                  <a:rPr lang="en-CN" sz="2400">
                    <a:solidFill>
                      <a:schemeClr val="tx1"/>
                    </a:solidFill>
                  </a:rPr>
                  <a:t> </a:t>
                </a:r>
                <a14:m>
                  <m:oMath xmlns:m="http://schemas.openxmlformats.org/officeDocument/2006/math">
                    <m:r>
                      <m:rPr>
                        <m:sty m:val="p"/>
                      </m:rPr>
                      <a:rPr lang="en-US" sz="2400" i="1">
                        <a:solidFill>
                          <a:schemeClr val="tx1"/>
                        </a:solidFill>
                        <a:latin typeface="Cambria Math" panose="02040503050406030204" pitchFamily="18" charset="0"/>
                      </a:rPr>
                      <m:t>poly</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m:t>
                    </m:r>
                  </m:oMath>
                </a14:m>
                <a:r>
                  <a:rPr lang="en-CN" sz="2400" dirty="0">
                    <a:solidFill>
                      <a:schemeClr val="tx1"/>
                    </a:solidFill>
                  </a:rPr>
                  <a:t> clients simultaneously accessing </a:t>
                </a:r>
                <a:r>
                  <a:rPr lang="en-CN" sz="2400">
                    <a:solidFill>
                      <a:schemeClr val="tx1"/>
                    </a:solidFill>
                  </a:rPr>
                  <a:t>the database.</a:t>
                </a:r>
                <a:endParaRPr lang="en-CN" sz="2400" dirty="0">
                  <a:solidFill>
                    <a:schemeClr val="tx1"/>
                  </a:solidFill>
                </a:endParaRPr>
              </a:p>
            </p:txBody>
          </p:sp>
        </mc:Choice>
        <mc:Fallback xmlns="">
          <p:sp>
            <p:nvSpPr>
              <p:cNvPr id="13" name="Alternate Process 12">
                <a:extLst>
                  <a:ext uri="{FF2B5EF4-FFF2-40B4-BE49-F238E27FC236}">
                    <a16:creationId xmlns:a16="http://schemas.microsoft.com/office/drawing/2014/main" id="{4CBDC5FA-2427-8E16-BD6C-AB5E860E91C8}"/>
                  </a:ext>
                </a:extLst>
              </p:cNvPr>
              <p:cNvSpPr>
                <a:spLocks noRot="1" noChangeAspect="1" noMove="1" noResize="1" noEditPoints="1" noAdjustHandles="1" noChangeArrowheads="1" noChangeShapeType="1" noTextEdit="1"/>
              </p:cNvSpPr>
              <p:nvPr/>
            </p:nvSpPr>
            <p:spPr>
              <a:xfrm>
                <a:off x="1364974" y="3304298"/>
                <a:ext cx="9988826" cy="2145754"/>
              </a:xfrm>
              <a:prstGeom prst="flowChartAlternateProcess">
                <a:avLst/>
              </a:prstGeom>
              <a:blipFill>
                <a:blip r:embed="rId3"/>
                <a:stretch>
                  <a:fillRect r="-380" b="-578"/>
                </a:stretch>
              </a:blipFill>
              <a:ln w="38100">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07D672-F9E2-E677-BFAF-B682236BAB55}"/>
                  </a:ext>
                </a:extLst>
              </p:cNvPr>
              <p:cNvSpPr txBox="1"/>
              <p:nvPr/>
            </p:nvSpPr>
            <p:spPr>
              <a:xfrm>
                <a:off x="1364974" y="5584989"/>
                <a:ext cx="5369934" cy="400110"/>
              </a:xfrm>
              <a:prstGeom prst="rect">
                <a:avLst/>
              </a:prstGeom>
              <a:solidFill>
                <a:schemeClr val="bg2"/>
              </a:solidFill>
            </p:spPr>
            <p:txBody>
              <a:bodyPr wrap="square" rtlCol="0">
                <a:spAutoFit/>
              </a:bodyPr>
              <a:lstStyle/>
              <a:p>
                <a:pPr algn="ctr"/>
                <a:r>
                  <a:rPr lang="en-CN" sz="2000" dirty="0"/>
                  <a:t>Throughout this talk, we omit </a:t>
                </a:r>
                <a14:m>
                  <m:oMath xmlns:m="http://schemas.openxmlformats.org/officeDocument/2006/math">
                    <m:r>
                      <m:rPr>
                        <m:sty m:val="p"/>
                      </m:rPr>
                      <a:rPr lang="en-US" sz="2000" b="0" i="1" smtClean="0">
                        <a:latin typeface="Cambria Math" panose="02040503050406030204" pitchFamily="18" charset="0"/>
                      </a:rPr>
                      <m:t>polylog</m:t>
                    </m:r>
                    <m:r>
                      <a:rPr lang="en-US" sz="2000" b="0" i="1" smtClean="0">
                        <a:latin typeface="Cambria Math" panose="02040503050406030204" pitchFamily="18" charset="0"/>
                      </a:rPr>
                      <m:t> </m:t>
                    </m:r>
                    <m:r>
                      <a:rPr lang="en-US" sz="2000" b="0" i="1" smtClean="0">
                        <a:latin typeface="Cambria Math" panose="02040503050406030204" pitchFamily="18" charset="0"/>
                      </a:rPr>
                      <m:t>𝑛</m:t>
                    </m:r>
                  </m:oMath>
                </a14:m>
                <a:r>
                  <a:rPr lang="en-CN" sz="2000" dirty="0"/>
                  <a:t> factors.</a:t>
                </a:r>
              </a:p>
            </p:txBody>
          </p:sp>
        </mc:Choice>
        <mc:Fallback xmlns="">
          <p:sp>
            <p:nvSpPr>
              <p:cNvPr id="14" name="TextBox 13">
                <a:extLst>
                  <a:ext uri="{FF2B5EF4-FFF2-40B4-BE49-F238E27FC236}">
                    <a16:creationId xmlns:a16="http://schemas.microsoft.com/office/drawing/2014/main" id="{E007D672-F9E2-E677-BFAF-B682236BAB55}"/>
                  </a:ext>
                </a:extLst>
              </p:cNvPr>
              <p:cNvSpPr txBox="1">
                <a:spLocks noRot="1" noChangeAspect="1" noMove="1" noResize="1" noEditPoints="1" noAdjustHandles="1" noChangeArrowheads="1" noChangeShapeType="1" noTextEdit="1"/>
              </p:cNvSpPr>
              <p:nvPr/>
            </p:nvSpPr>
            <p:spPr>
              <a:xfrm>
                <a:off x="1364974" y="5584989"/>
                <a:ext cx="5369934" cy="400110"/>
              </a:xfrm>
              <a:prstGeom prst="rect">
                <a:avLst/>
              </a:prstGeom>
              <a:blipFill>
                <a:blip r:embed="rId4"/>
                <a:stretch>
                  <a:fillRect t="-6061" b="-24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E13D4C0-9C94-F6DD-4FA8-115ECAD54121}"/>
              </a:ext>
            </a:extLst>
          </p:cNvPr>
          <p:cNvSpPr>
            <a:spLocks noGrp="1"/>
          </p:cNvSpPr>
          <p:nvPr>
            <p:ph type="sldNum" sz="quarter" idx="12"/>
          </p:nvPr>
        </p:nvSpPr>
        <p:spPr/>
        <p:txBody>
          <a:bodyPr/>
          <a:lstStyle/>
          <a:p>
            <a:fld id="{936B3FD2-17C4-F744-8AD5-E8AA7FAC96FA}" type="slidenum">
              <a:rPr lang="en-CN" smtClean="0"/>
              <a:t>19</a:t>
            </a:fld>
            <a:endParaRPr lang="en-CN"/>
          </a:p>
        </p:txBody>
      </p:sp>
    </p:spTree>
    <p:extLst>
      <p:ext uri="{BB962C8B-B14F-4D97-AF65-F5344CB8AC3E}">
        <p14:creationId xmlns:p14="http://schemas.microsoft.com/office/powerpoint/2010/main" val="217597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BBF4EB-1ED5-5D9C-73A3-5A4B0312B782}"/>
              </a:ext>
            </a:extLst>
          </p:cNvPr>
          <p:cNvSpPr>
            <a:spLocks noGrp="1"/>
          </p:cNvSpPr>
          <p:nvPr>
            <p:ph type="sldNum" sz="quarter" idx="12"/>
          </p:nvPr>
        </p:nvSpPr>
        <p:spPr/>
        <p:txBody>
          <a:bodyPr/>
          <a:lstStyle/>
          <a:p>
            <a:fld id="{4E083425-87DA-4844-9B74-701DD474E726}" type="slidenum">
              <a:rPr lang="en-CN" smtClean="0"/>
              <a:t>2</a:t>
            </a:fld>
            <a:endParaRPr lang="en-CN"/>
          </a:p>
        </p:txBody>
      </p:sp>
      <p:pic>
        <p:nvPicPr>
          <p:cNvPr id="22" name="Picture 21" descr="A table with numbers and question marks&#10;&#10;Description automatically generated">
            <a:extLst>
              <a:ext uri="{FF2B5EF4-FFF2-40B4-BE49-F238E27FC236}">
                <a16:creationId xmlns:a16="http://schemas.microsoft.com/office/drawing/2014/main" id="{BAABDAAF-C648-F31F-7DD9-F9309C4C4E06}"/>
              </a:ext>
            </a:extLst>
          </p:cNvPr>
          <p:cNvPicPr>
            <a:picLocks noChangeAspect="1"/>
          </p:cNvPicPr>
          <p:nvPr/>
        </p:nvPicPr>
        <p:blipFill>
          <a:blip r:embed="rId3"/>
          <a:stretch>
            <a:fillRect/>
          </a:stretch>
        </p:blipFill>
        <p:spPr>
          <a:xfrm>
            <a:off x="2257132" y="3654991"/>
            <a:ext cx="7962417" cy="2193920"/>
          </a:xfrm>
          <a:prstGeom prst="rect">
            <a:avLst/>
          </a:prstGeom>
        </p:spPr>
      </p:pic>
      <p:pic>
        <p:nvPicPr>
          <p:cNvPr id="24" name="Picture 23">
            <a:extLst>
              <a:ext uri="{FF2B5EF4-FFF2-40B4-BE49-F238E27FC236}">
                <a16:creationId xmlns:a16="http://schemas.microsoft.com/office/drawing/2014/main" id="{41860EB9-15C7-4754-B1FB-C631F20E51B8}"/>
              </a:ext>
            </a:extLst>
          </p:cNvPr>
          <p:cNvPicPr>
            <a:picLocks noChangeAspect="1"/>
          </p:cNvPicPr>
          <p:nvPr/>
        </p:nvPicPr>
        <p:blipFill>
          <a:blip r:embed="rId4"/>
          <a:stretch>
            <a:fillRect/>
          </a:stretch>
        </p:blipFill>
        <p:spPr>
          <a:xfrm>
            <a:off x="3848100" y="2715752"/>
            <a:ext cx="4762500" cy="431800"/>
          </a:xfrm>
          <a:prstGeom prst="rect">
            <a:avLst/>
          </a:prstGeom>
        </p:spPr>
      </p:pic>
      <p:pic>
        <p:nvPicPr>
          <p:cNvPr id="26" name="Picture 25" descr="A close up of a logo&#10;&#10;Description automatically generated">
            <a:extLst>
              <a:ext uri="{FF2B5EF4-FFF2-40B4-BE49-F238E27FC236}">
                <a16:creationId xmlns:a16="http://schemas.microsoft.com/office/drawing/2014/main" id="{34DD1311-35BF-49B0-16DB-AF4783BB273B}"/>
              </a:ext>
            </a:extLst>
          </p:cNvPr>
          <p:cNvPicPr>
            <a:picLocks noChangeAspect="1"/>
          </p:cNvPicPr>
          <p:nvPr/>
        </p:nvPicPr>
        <p:blipFill>
          <a:blip r:embed="rId5"/>
          <a:stretch>
            <a:fillRect/>
          </a:stretch>
        </p:blipFill>
        <p:spPr>
          <a:xfrm>
            <a:off x="3190337" y="963028"/>
            <a:ext cx="5811326" cy="1245285"/>
          </a:xfrm>
          <a:prstGeom prst="rect">
            <a:avLst/>
          </a:prstGeom>
        </p:spPr>
      </p:pic>
      <p:cxnSp>
        <p:nvCxnSpPr>
          <p:cNvPr id="3" name="Straight Arrow Connector 2">
            <a:extLst>
              <a:ext uri="{FF2B5EF4-FFF2-40B4-BE49-F238E27FC236}">
                <a16:creationId xmlns:a16="http://schemas.microsoft.com/office/drawing/2014/main" id="{0D54C7B7-7902-E6EF-A822-1EC020FB6227}"/>
              </a:ext>
            </a:extLst>
          </p:cNvPr>
          <p:cNvCxnSpPr>
            <a:cxnSpLocks/>
            <a:stCxn id="5" idx="2"/>
          </p:cNvCxnSpPr>
          <p:nvPr/>
        </p:nvCxnSpPr>
        <p:spPr>
          <a:xfrm>
            <a:off x="2357214" y="3117683"/>
            <a:ext cx="325026" cy="5151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724486-1000-A17D-23A1-3BDB4977F763}"/>
              </a:ext>
            </a:extLst>
          </p:cNvPr>
          <p:cNvSpPr txBox="1"/>
          <p:nvPr/>
        </p:nvSpPr>
        <p:spPr>
          <a:xfrm>
            <a:off x="924065" y="2348242"/>
            <a:ext cx="2866297" cy="769441"/>
          </a:xfrm>
          <a:prstGeom prst="rect">
            <a:avLst/>
          </a:prstGeom>
          <a:noFill/>
        </p:spPr>
        <p:txBody>
          <a:bodyPr wrap="none" rtlCol="0">
            <a:spAutoFit/>
          </a:bodyPr>
          <a:lstStyle/>
          <a:p>
            <a:r>
              <a:rPr lang="en-US" sz="2200" dirty="0">
                <a:solidFill>
                  <a:schemeClr val="accent1"/>
                </a:solidFill>
              </a:rPr>
              <a:t>Top 10 queries </a:t>
            </a:r>
          </a:p>
          <a:p>
            <a:r>
              <a:rPr lang="en-US" sz="2200" dirty="0">
                <a:solidFill>
                  <a:schemeClr val="accent1"/>
                </a:solidFill>
              </a:rPr>
              <a:t>on Google starting with</a:t>
            </a:r>
          </a:p>
        </p:txBody>
      </p:sp>
    </p:spTree>
    <p:extLst>
      <p:ext uri="{BB962C8B-B14F-4D97-AF65-F5344CB8AC3E}">
        <p14:creationId xmlns:p14="http://schemas.microsoft.com/office/powerpoint/2010/main" val="1241855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03914-1EC1-85A7-81BD-BAF218148E88}"/>
            </a:ext>
          </a:extLst>
        </p:cNvPr>
        <p:cNvGrpSpPr/>
        <p:nvPr/>
      </p:nvGrpSpPr>
      <p:grpSpPr>
        <a:xfrm>
          <a:off x="0" y="0"/>
          <a:ext cx="0" cy="0"/>
          <a:chOff x="0" y="0"/>
          <a:chExt cx="0" cy="0"/>
        </a:xfrm>
      </p:grpSpPr>
      <p:pic>
        <p:nvPicPr>
          <p:cNvPr id="17"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FCC2F551-3BE5-52D6-05B5-9DB4DB43C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935" y="5063218"/>
            <a:ext cx="1249688" cy="12496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7F555A3-E98F-5092-E8A0-8C06DC67B337}"/>
              </a:ext>
            </a:extLst>
          </p:cNvPr>
          <p:cNvSpPr>
            <a:spLocks noGrp="1"/>
          </p:cNvSpPr>
          <p:nvPr>
            <p:ph type="title"/>
          </p:nvPr>
        </p:nvSpPr>
        <p:spPr>
          <a:xfrm>
            <a:off x="839788" y="365125"/>
            <a:ext cx="10515600" cy="1325563"/>
          </a:xfrm>
        </p:spPr>
        <p:txBody>
          <a:bodyPr>
            <a:normAutofit/>
          </a:bodyPr>
          <a:lstStyle/>
          <a:p>
            <a:r>
              <a:rPr lang="en-US" sz="3600" b="1" dirty="0">
                <a:latin typeface="+mn-lt"/>
              </a:rPr>
              <a:t>What do we gain from the shuffle model</a:t>
            </a:r>
            <a:endParaRPr lang="en-CN" sz="3600" dirty="0"/>
          </a:p>
        </p:txBody>
      </p:sp>
      <p:sp>
        <p:nvSpPr>
          <p:cNvPr id="25" name="TextBox 24">
            <a:extLst>
              <a:ext uri="{FF2B5EF4-FFF2-40B4-BE49-F238E27FC236}">
                <a16:creationId xmlns:a16="http://schemas.microsoft.com/office/drawing/2014/main" id="{2CF7F4F8-F8B5-740A-6641-355CA2F8AD31}"/>
              </a:ext>
            </a:extLst>
          </p:cNvPr>
          <p:cNvSpPr txBox="1"/>
          <p:nvPr/>
        </p:nvSpPr>
        <p:spPr>
          <a:xfrm>
            <a:off x="5045916" y="10990421"/>
            <a:ext cx="1821140" cy="492443"/>
          </a:xfrm>
          <a:prstGeom prst="rect">
            <a:avLst/>
          </a:prstGeom>
          <a:noFill/>
        </p:spPr>
        <p:txBody>
          <a:bodyPr wrap="none" rtlCol="0">
            <a:spAutoFit/>
          </a:bodyPr>
          <a:lstStyle/>
          <a:p>
            <a:r>
              <a:rPr lang="en-CN" sz="2600" dirty="0"/>
              <a:t>An observer</a:t>
            </a:r>
          </a:p>
        </p:txBody>
      </p:sp>
      <p:sp>
        <p:nvSpPr>
          <p:cNvPr id="5" name="Slide Number Placeholder 4">
            <a:extLst>
              <a:ext uri="{FF2B5EF4-FFF2-40B4-BE49-F238E27FC236}">
                <a16:creationId xmlns:a16="http://schemas.microsoft.com/office/drawing/2014/main" id="{D7CB7B0E-C6D1-AF28-DB5B-62ABC5D5EA25}"/>
              </a:ext>
            </a:extLst>
          </p:cNvPr>
          <p:cNvSpPr>
            <a:spLocks noGrp="1"/>
          </p:cNvSpPr>
          <p:nvPr>
            <p:ph type="sldNum" sz="quarter" idx="12"/>
          </p:nvPr>
        </p:nvSpPr>
        <p:spPr/>
        <p:txBody>
          <a:bodyPr/>
          <a:lstStyle/>
          <a:p>
            <a:fld id="{936B3FD2-17C4-F744-8AD5-E8AA7FAC96FA}" type="slidenum">
              <a:rPr lang="en-CN" smtClean="0"/>
              <a:t>20</a:t>
            </a:fld>
            <a:endParaRPr lang="en-CN"/>
          </a:p>
        </p:txBody>
      </p:sp>
      <p:pic>
        <p:nvPicPr>
          <p:cNvPr id="4" name="Graphic 3" descr="Database outline">
            <a:extLst>
              <a:ext uri="{FF2B5EF4-FFF2-40B4-BE49-F238E27FC236}">
                <a16:creationId xmlns:a16="http://schemas.microsoft.com/office/drawing/2014/main" id="{F5CA9608-277C-F907-3154-45E1C24AB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5682" y="5112790"/>
            <a:ext cx="1005840" cy="1005840"/>
          </a:xfrm>
          <a:prstGeom prst="rect">
            <a:avLst/>
          </a:prstGeom>
        </p:spPr>
      </p:pic>
      <p:cxnSp>
        <p:nvCxnSpPr>
          <p:cNvPr id="9" name="Straight Connector 8">
            <a:extLst>
              <a:ext uri="{FF2B5EF4-FFF2-40B4-BE49-F238E27FC236}">
                <a16:creationId xmlns:a16="http://schemas.microsoft.com/office/drawing/2014/main" id="{4040F418-67A8-1B05-8BD8-1C5A4CB4BF3E}"/>
              </a:ext>
            </a:extLst>
          </p:cNvPr>
          <p:cNvCxnSpPr>
            <a:cxnSpLocks/>
          </p:cNvCxnSpPr>
          <p:nvPr/>
        </p:nvCxnSpPr>
        <p:spPr>
          <a:xfrm>
            <a:off x="489544" y="4959509"/>
            <a:ext cx="11212912" cy="0"/>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963EDF-C346-249B-FD3A-CB3E58BB0143}"/>
              </a:ext>
            </a:extLst>
          </p:cNvPr>
          <p:cNvSpPr txBox="1"/>
          <p:nvPr/>
        </p:nvSpPr>
        <p:spPr>
          <a:xfrm>
            <a:off x="496566" y="2581339"/>
            <a:ext cx="3150030" cy="492443"/>
          </a:xfrm>
          <a:prstGeom prst="rect">
            <a:avLst/>
          </a:prstGeom>
          <a:solidFill>
            <a:schemeClr val="bg2"/>
          </a:solidFill>
          <a:ln w="25400">
            <a:solidFill>
              <a:schemeClr val="accent3"/>
            </a:solidFill>
          </a:ln>
        </p:spPr>
        <p:txBody>
          <a:bodyPr wrap="none" rtlCol="0">
            <a:spAutoFit/>
          </a:bodyPr>
          <a:lstStyle/>
          <a:p>
            <a:r>
              <a:rPr lang="en-US" sz="2600" dirty="0"/>
              <a:t>“Single-server model”</a:t>
            </a:r>
          </a:p>
        </p:txBody>
      </p:sp>
      <p:sp>
        <p:nvSpPr>
          <p:cNvPr id="12" name="TextBox 11">
            <a:extLst>
              <a:ext uri="{FF2B5EF4-FFF2-40B4-BE49-F238E27FC236}">
                <a16:creationId xmlns:a16="http://schemas.microsoft.com/office/drawing/2014/main" id="{C5F44CA8-F649-A5BB-FDF1-B92C8839C75E}"/>
              </a:ext>
            </a:extLst>
          </p:cNvPr>
          <p:cNvSpPr txBox="1"/>
          <p:nvPr/>
        </p:nvSpPr>
        <p:spPr>
          <a:xfrm>
            <a:off x="489544" y="5240258"/>
            <a:ext cx="2616357" cy="492443"/>
          </a:xfrm>
          <a:prstGeom prst="rect">
            <a:avLst/>
          </a:prstGeom>
          <a:solidFill>
            <a:schemeClr val="bg2"/>
          </a:solidFill>
          <a:ln w="25400">
            <a:solidFill>
              <a:schemeClr val="accent3"/>
            </a:solidFill>
          </a:ln>
        </p:spPr>
        <p:txBody>
          <a:bodyPr wrap="none" rtlCol="0">
            <a:spAutoFit/>
          </a:bodyPr>
          <a:lstStyle/>
          <a:p>
            <a:r>
              <a:rPr lang="en-US" sz="2600" dirty="0"/>
              <a:t>The shuffle model</a:t>
            </a:r>
          </a:p>
        </p:txBody>
      </p:sp>
      <p:pic>
        <p:nvPicPr>
          <p:cNvPr id="2" name="Graphic 1" descr="Database outline">
            <a:extLst>
              <a:ext uri="{FF2B5EF4-FFF2-40B4-BE49-F238E27FC236}">
                <a16:creationId xmlns:a16="http://schemas.microsoft.com/office/drawing/2014/main" id="{96D21FE1-4FF3-B1A6-1654-88252541F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733" y="2395584"/>
            <a:ext cx="1005840" cy="1005840"/>
          </a:xfrm>
          <a:prstGeom prst="rect">
            <a:avLst/>
          </a:prstGeom>
        </p:spPr>
      </p:pic>
      <p:pic>
        <p:nvPicPr>
          <p:cNvPr id="3" name="Graphic 2" descr="Database outline">
            <a:extLst>
              <a:ext uri="{FF2B5EF4-FFF2-40B4-BE49-F238E27FC236}">
                <a16:creationId xmlns:a16="http://schemas.microsoft.com/office/drawing/2014/main" id="{ED37267F-0366-4368-7CD8-5D988B293B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0077" y="3683556"/>
            <a:ext cx="1005840" cy="1005840"/>
          </a:xfrm>
          <a:prstGeom prst="rect">
            <a:avLst/>
          </a:prstGeom>
        </p:spPr>
      </p:pic>
      <p:cxnSp>
        <p:nvCxnSpPr>
          <p:cNvPr id="8" name="Straight Connector 7">
            <a:extLst>
              <a:ext uri="{FF2B5EF4-FFF2-40B4-BE49-F238E27FC236}">
                <a16:creationId xmlns:a16="http://schemas.microsoft.com/office/drawing/2014/main" id="{7D1793F1-186D-D1C8-5C54-AD8891E72C09}"/>
              </a:ext>
            </a:extLst>
          </p:cNvPr>
          <p:cNvCxnSpPr>
            <a:cxnSpLocks/>
          </p:cNvCxnSpPr>
          <p:nvPr/>
        </p:nvCxnSpPr>
        <p:spPr>
          <a:xfrm>
            <a:off x="489544" y="3511709"/>
            <a:ext cx="11212912" cy="0"/>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5D82A59-E9D1-7897-8FCD-8AB222915360}"/>
              </a:ext>
            </a:extLst>
          </p:cNvPr>
          <p:cNvSpPr txBox="1"/>
          <p:nvPr/>
        </p:nvSpPr>
        <p:spPr>
          <a:xfrm>
            <a:off x="489544" y="3963908"/>
            <a:ext cx="2920158" cy="492443"/>
          </a:xfrm>
          <a:prstGeom prst="rect">
            <a:avLst/>
          </a:prstGeom>
          <a:solidFill>
            <a:schemeClr val="bg2"/>
          </a:solidFill>
          <a:ln w="25400">
            <a:solidFill>
              <a:schemeClr val="accent3"/>
            </a:solidFill>
          </a:ln>
        </p:spPr>
        <p:txBody>
          <a:bodyPr wrap="none" rtlCol="0">
            <a:spAutoFit/>
          </a:bodyPr>
          <a:lstStyle/>
          <a:p>
            <a:r>
              <a:rPr lang="en-US" sz="2600" dirty="0"/>
              <a:t>“Two-server model”</a:t>
            </a:r>
          </a:p>
        </p:txBody>
      </p:sp>
      <p:pic>
        <p:nvPicPr>
          <p:cNvPr id="13" name="Graphic 12" descr="Database outline">
            <a:extLst>
              <a:ext uri="{FF2B5EF4-FFF2-40B4-BE49-F238E27FC236}">
                <a16:creationId xmlns:a16="http://schemas.microsoft.com/office/drawing/2014/main" id="{225B2EA0-67A0-B45C-2263-ACEC9513A2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5682" y="3682172"/>
            <a:ext cx="1005840" cy="1005840"/>
          </a:xfrm>
          <a:prstGeom prst="rect">
            <a:avLst/>
          </a:prstGeom>
        </p:spPr>
      </p:pic>
      <p:cxnSp>
        <p:nvCxnSpPr>
          <p:cNvPr id="14" name="Straight Connector 13">
            <a:extLst>
              <a:ext uri="{FF2B5EF4-FFF2-40B4-BE49-F238E27FC236}">
                <a16:creationId xmlns:a16="http://schemas.microsoft.com/office/drawing/2014/main" id="{8DA92F86-2682-3550-60B4-52E5390E0EEF}"/>
              </a:ext>
            </a:extLst>
          </p:cNvPr>
          <p:cNvCxnSpPr>
            <a:cxnSpLocks/>
          </p:cNvCxnSpPr>
          <p:nvPr/>
        </p:nvCxnSpPr>
        <p:spPr>
          <a:xfrm>
            <a:off x="6662767" y="2207651"/>
            <a:ext cx="0" cy="4350779"/>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4350B4-6E0F-4A46-20B7-90CFE2F0B0ED}"/>
              </a:ext>
            </a:extLst>
          </p:cNvPr>
          <p:cNvCxnSpPr>
            <a:cxnSpLocks/>
          </p:cNvCxnSpPr>
          <p:nvPr/>
        </p:nvCxnSpPr>
        <p:spPr>
          <a:xfrm>
            <a:off x="9108662" y="2207861"/>
            <a:ext cx="0" cy="4350779"/>
          </a:xfrm>
          <a:prstGeom prst="line">
            <a:avLst/>
          </a:prstGeom>
          <a:ln w="38100">
            <a:solidFill>
              <a:schemeClr val="bg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7EFD27-1949-D48F-0E19-C884BF3648D3}"/>
              </a:ext>
            </a:extLst>
          </p:cNvPr>
          <p:cNvSpPr txBox="1"/>
          <p:nvPr/>
        </p:nvSpPr>
        <p:spPr>
          <a:xfrm>
            <a:off x="7170896" y="1633023"/>
            <a:ext cx="1282130" cy="430887"/>
          </a:xfrm>
          <a:prstGeom prst="rect">
            <a:avLst/>
          </a:prstGeom>
          <a:solidFill>
            <a:schemeClr val="accent4"/>
          </a:solidFill>
        </p:spPr>
        <p:txBody>
          <a:bodyPr wrap="square" rtlCol="0">
            <a:spAutoFit/>
          </a:bodyPr>
          <a:lstStyle/>
          <a:p>
            <a:pPr algn="ctr"/>
            <a:r>
              <a:rPr lang="en-US" sz="2200" dirty="0">
                <a:latin typeface="Wandohope" panose="02030603000000000000" pitchFamily="18" charset="-128"/>
                <a:ea typeface="Wandohope" panose="02030603000000000000" pitchFamily="18" charset="-128"/>
              </a:rPr>
              <a:t>Security</a:t>
            </a:r>
          </a:p>
        </p:txBody>
      </p:sp>
      <p:sp>
        <p:nvSpPr>
          <p:cNvPr id="24" name="TextBox 23">
            <a:extLst>
              <a:ext uri="{FF2B5EF4-FFF2-40B4-BE49-F238E27FC236}">
                <a16:creationId xmlns:a16="http://schemas.microsoft.com/office/drawing/2014/main" id="{8F80FDE5-EB43-A771-7349-1DAE587A8E5E}"/>
              </a:ext>
            </a:extLst>
          </p:cNvPr>
          <p:cNvSpPr txBox="1"/>
          <p:nvPr/>
        </p:nvSpPr>
        <p:spPr>
          <a:xfrm>
            <a:off x="9689060" y="1615548"/>
            <a:ext cx="1493522" cy="430887"/>
          </a:xfrm>
          <a:prstGeom prst="rect">
            <a:avLst/>
          </a:prstGeom>
          <a:solidFill>
            <a:schemeClr val="accent4"/>
          </a:solidFill>
        </p:spPr>
        <p:txBody>
          <a:bodyPr wrap="square" rtlCol="0">
            <a:spAutoFit/>
          </a:bodyPr>
          <a:lstStyle/>
          <a:p>
            <a:pPr algn="ctr"/>
            <a:r>
              <a:rPr lang="en-US" sz="2200" dirty="0">
                <a:latin typeface="Wandohope" panose="02030603000000000000" pitchFamily="18" charset="-128"/>
                <a:ea typeface="Wandohope" panose="02030603000000000000" pitchFamily="18" charset="-128"/>
              </a:rPr>
              <a:t>Efficiency </a:t>
            </a:r>
          </a:p>
        </p:txBody>
      </p:sp>
      <p:pic>
        <p:nvPicPr>
          <p:cNvPr id="26" name="Picture 4" descr="My FLOPS 2022 keynote talk: “Adventures in Building Reliable Distributed  Systems with Liquid Haskell” - decomposition ∘ al">
            <a:extLst>
              <a:ext uri="{FF2B5EF4-FFF2-40B4-BE49-F238E27FC236}">
                <a16:creationId xmlns:a16="http://schemas.microsoft.com/office/drawing/2014/main" id="{0C0473F9-2809-CE1C-CC8D-C2E8276AC2C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973" t="22289" r="11007" b="13594"/>
          <a:stretch/>
        </p:blipFill>
        <p:spPr bwMode="auto">
          <a:xfrm>
            <a:off x="4548677" y="5118515"/>
            <a:ext cx="2053522" cy="124968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51B92D6-48AF-330B-5CD4-9EA4092E545D}"/>
              </a:ext>
            </a:extLst>
          </p:cNvPr>
          <p:cNvSpPr txBox="1"/>
          <p:nvPr/>
        </p:nvSpPr>
        <p:spPr>
          <a:xfrm>
            <a:off x="4293307" y="1635243"/>
            <a:ext cx="1671313" cy="430887"/>
          </a:xfrm>
          <a:prstGeom prst="rect">
            <a:avLst/>
          </a:prstGeom>
          <a:solidFill>
            <a:schemeClr val="accent4"/>
          </a:solidFill>
        </p:spPr>
        <p:txBody>
          <a:bodyPr wrap="square" rtlCol="0">
            <a:spAutoFit/>
          </a:bodyPr>
          <a:lstStyle/>
          <a:p>
            <a:pPr algn="ctr"/>
            <a:r>
              <a:rPr lang="en-US" sz="2200" dirty="0">
                <a:latin typeface="Wandohope" panose="02030603000000000000" pitchFamily="18" charset="-128"/>
                <a:ea typeface="Wandohope" panose="02030603000000000000" pitchFamily="18" charset="-128"/>
              </a:rPr>
              <a:t>Trust model</a:t>
            </a:r>
          </a:p>
        </p:txBody>
      </p:sp>
      <p:sp>
        <p:nvSpPr>
          <p:cNvPr id="28" name="TextBox 27">
            <a:extLst>
              <a:ext uri="{FF2B5EF4-FFF2-40B4-BE49-F238E27FC236}">
                <a16:creationId xmlns:a16="http://schemas.microsoft.com/office/drawing/2014/main" id="{90406A7C-3169-9605-B264-4812D2BACFAE}"/>
              </a:ext>
            </a:extLst>
          </p:cNvPr>
          <p:cNvSpPr txBox="1"/>
          <p:nvPr/>
        </p:nvSpPr>
        <p:spPr>
          <a:xfrm>
            <a:off x="6759236" y="2594068"/>
            <a:ext cx="2349426" cy="646331"/>
          </a:xfrm>
          <a:prstGeom prst="rect">
            <a:avLst/>
          </a:prstGeom>
          <a:noFill/>
        </p:spPr>
        <p:txBody>
          <a:bodyPr wrap="none" rtlCol="0">
            <a:spAutoFit/>
          </a:bodyPr>
          <a:lstStyle/>
          <a:p>
            <a:r>
              <a:rPr lang="en-US" dirty="0"/>
              <a:t>IT is impossible</a:t>
            </a:r>
          </a:p>
          <a:p>
            <a:r>
              <a:rPr lang="en-US" dirty="0"/>
              <a:t>unless trivial download</a:t>
            </a:r>
          </a:p>
        </p:txBody>
      </p:sp>
      <p:sp>
        <p:nvSpPr>
          <p:cNvPr id="29" name="TextBox 28">
            <a:extLst>
              <a:ext uri="{FF2B5EF4-FFF2-40B4-BE49-F238E27FC236}">
                <a16:creationId xmlns:a16="http://schemas.microsoft.com/office/drawing/2014/main" id="{EF3C0E9F-CC71-40A8-BE9F-1CFBDCAA0B88}"/>
              </a:ext>
            </a:extLst>
          </p:cNvPr>
          <p:cNvSpPr txBox="1"/>
          <p:nvPr/>
        </p:nvSpPr>
        <p:spPr>
          <a:xfrm>
            <a:off x="6759236" y="3869571"/>
            <a:ext cx="1932645" cy="646331"/>
          </a:xfrm>
          <a:prstGeom prst="rect">
            <a:avLst/>
          </a:prstGeom>
          <a:noFill/>
        </p:spPr>
        <p:txBody>
          <a:bodyPr wrap="none" rtlCol="0">
            <a:spAutoFit/>
          </a:bodyPr>
          <a:lstStyle/>
          <a:p>
            <a:r>
              <a:rPr lang="en-US" dirty="0"/>
              <a:t>Non-trivial IT </a:t>
            </a:r>
          </a:p>
          <a:p>
            <a:r>
              <a:rPr lang="en-US" dirty="0"/>
              <a:t>constructions exist</a:t>
            </a:r>
          </a:p>
        </p:txBody>
      </p:sp>
      <p:sp>
        <p:nvSpPr>
          <p:cNvPr id="30" name="TextBox 29">
            <a:extLst>
              <a:ext uri="{FF2B5EF4-FFF2-40B4-BE49-F238E27FC236}">
                <a16:creationId xmlns:a16="http://schemas.microsoft.com/office/drawing/2014/main" id="{BD1F8EA8-B9EB-E2DE-9769-391D7F2CDF38}"/>
              </a:ext>
            </a:extLst>
          </p:cNvPr>
          <p:cNvSpPr txBox="1"/>
          <p:nvPr/>
        </p:nvSpPr>
        <p:spPr>
          <a:xfrm>
            <a:off x="6819014" y="5486479"/>
            <a:ext cx="1932645" cy="646331"/>
          </a:xfrm>
          <a:prstGeom prst="rect">
            <a:avLst/>
          </a:prstGeom>
          <a:noFill/>
        </p:spPr>
        <p:txBody>
          <a:bodyPr wrap="none" rtlCol="0">
            <a:spAutoFit/>
          </a:bodyPr>
          <a:lstStyle/>
          <a:p>
            <a:r>
              <a:rPr lang="en-US" dirty="0"/>
              <a:t>Non-trivial IT </a:t>
            </a:r>
          </a:p>
          <a:p>
            <a:r>
              <a:rPr lang="en-US" dirty="0"/>
              <a:t>constructions exist</a:t>
            </a:r>
          </a:p>
        </p:txBody>
      </p:sp>
      <p:sp>
        <p:nvSpPr>
          <p:cNvPr id="35" name="Rounded Rectangular Callout 34">
            <a:extLst>
              <a:ext uri="{FF2B5EF4-FFF2-40B4-BE49-F238E27FC236}">
                <a16:creationId xmlns:a16="http://schemas.microsoft.com/office/drawing/2014/main" id="{88021CBE-ADC7-A22C-6305-ED50ABC5C3A1}"/>
              </a:ext>
            </a:extLst>
          </p:cNvPr>
          <p:cNvSpPr/>
          <p:nvPr/>
        </p:nvSpPr>
        <p:spPr>
          <a:xfrm>
            <a:off x="6662767" y="4873764"/>
            <a:ext cx="2385326" cy="552246"/>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Part I </a:t>
            </a:r>
            <a:r>
              <a:rPr lang="en-US" altLang="zh-CN" dirty="0"/>
              <a:t>[IKLM24]</a:t>
            </a:r>
            <a:endParaRPr lang="en-US" dirty="0"/>
          </a:p>
        </p:txBody>
      </p:sp>
      <p:sp>
        <p:nvSpPr>
          <p:cNvPr id="36" name="Rounded Rectangular Callout 35">
            <a:extLst>
              <a:ext uri="{FF2B5EF4-FFF2-40B4-BE49-F238E27FC236}">
                <a16:creationId xmlns:a16="http://schemas.microsoft.com/office/drawing/2014/main" id="{153BF7E2-255E-9340-666E-A644A71D3AAB}"/>
              </a:ext>
            </a:extLst>
          </p:cNvPr>
          <p:cNvSpPr/>
          <p:nvPr/>
        </p:nvSpPr>
        <p:spPr>
          <a:xfrm>
            <a:off x="9525444" y="4873764"/>
            <a:ext cx="2385326" cy="552246"/>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Part II [GIKLMR24]</a:t>
            </a:r>
          </a:p>
        </p:txBody>
      </p:sp>
      <p:sp>
        <p:nvSpPr>
          <p:cNvPr id="40" name="TextBox 39">
            <a:extLst>
              <a:ext uri="{FF2B5EF4-FFF2-40B4-BE49-F238E27FC236}">
                <a16:creationId xmlns:a16="http://schemas.microsoft.com/office/drawing/2014/main" id="{2AC79780-9AB7-4E2B-3E5E-7CBC256D768E}"/>
              </a:ext>
            </a:extLst>
          </p:cNvPr>
          <p:cNvSpPr txBox="1"/>
          <p:nvPr/>
        </p:nvSpPr>
        <p:spPr>
          <a:xfrm>
            <a:off x="9301344" y="3891792"/>
            <a:ext cx="2712463" cy="646331"/>
          </a:xfrm>
          <a:prstGeom prst="rect">
            <a:avLst/>
          </a:prstGeom>
          <a:noFill/>
        </p:spPr>
        <p:txBody>
          <a:bodyPr wrap="square" rtlCol="0">
            <a:spAutoFit/>
          </a:bodyPr>
          <a:lstStyle/>
          <a:p>
            <a:r>
              <a:rPr lang="en-US" dirty="0"/>
              <a:t>w/ prep.      1000 req/sec</a:t>
            </a:r>
          </a:p>
          <a:p>
            <a:r>
              <a:rPr lang="en-US" dirty="0">
                <a:solidFill>
                  <a:schemeClr val="bg1">
                    <a:lumMod val="65000"/>
                  </a:schemeClr>
                </a:solidFill>
              </a:rPr>
              <a:t>w/o prep.    11.8 req/sec</a:t>
            </a:r>
          </a:p>
        </p:txBody>
      </p:sp>
      <p:sp>
        <p:nvSpPr>
          <p:cNvPr id="41" name="TextBox 40">
            <a:extLst>
              <a:ext uri="{FF2B5EF4-FFF2-40B4-BE49-F238E27FC236}">
                <a16:creationId xmlns:a16="http://schemas.microsoft.com/office/drawing/2014/main" id="{C182574C-613E-5F40-D8ED-7AA5757ED3B1}"/>
              </a:ext>
            </a:extLst>
          </p:cNvPr>
          <p:cNvSpPr txBox="1"/>
          <p:nvPr/>
        </p:nvSpPr>
        <p:spPr>
          <a:xfrm>
            <a:off x="9301345" y="2594067"/>
            <a:ext cx="2712462" cy="646331"/>
          </a:xfrm>
          <a:prstGeom prst="rect">
            <a:avLst/>
          </a:prstGeom>
          <a:noFill/>
        </p:spPr>
        <p:txBody>
          <a:bodyPr wrap="square" rtlCol="0">
            <a:spAutoFit/>
          </a:bodyPr>
          <a:lstStyle/>
          <a:p>
            <a:r>
              <a:rPr lang="en-US" dirty="0"/>
              <a:t>w/ prep.     10.3 req/sec</a:t>
            </a:r>
          </a:p>
          <a:p>
            <a:r>
              <a:rPr lang="en-US" dirty="0">
                <a:solidFill>
                  <a:schemeClr val="bg1">
                    <a:lumMod val="65000"/>
                  </a:schemeClr>
                </a:solidFill>
              </a:rPr>
              <a:t>w/o prep.   1.3 req/sec</a:t>
            </a:r>
          </a:p>
        </p:txBody>
      </p:sp>
      <p:sp>
        <p:nvSpPr>
          <p:cNvPr id="42" name="TextBox 41">
            <a:extLst>
              <a:ext uri="{FF2B5EF4-FFF2-40B4-BE49-F238E27FC236}">
                <a16:creationId xmlns:a16="http://schemas.microsoft.com/office/drawing/2014/main" id="{DA8394B4-8586-1C72-1AFA-1824760A9E79}"/>
              </a:ext>
            </a:extLst>
          </p:cNvPr>
          <p:cNvSpPr txBox="1"/>
          <p:nvPr/>
        </p:nvSpPr>
        <p:spPr>
          <a:xfrm>
            <a:off x="9303519" y="5490048"/>
            <a:ext cx="2410403" cy="646331"/>
          </a:xfrm>
          <a:prstGeom prst="rect">
            <a:avLst/>
          </a:prstGeom>
          <a:noFill/>
        </p:spPr>
        <p:txBody>
          <a:bodyPr wrap="none" rtlCol="0">
            <a:spAutoFit/>
          </a:bodyPr>
          <a:lstStyle/>
          <a:p>
            <a:r>
              <a:rPr lang="en-US" dirty="0"/>
              <a:t>w/ prep.      117 req/sec</a:t>
            </a:r>
          </a:p>
          <a:p>
            <a:r>
              <a:rPr lang="en-US" dirty="0">
                <a:solidFill>
                  <a:schemeClr val="bg1">
                    <a:lumMod val="65000"/>
                  </a:schemeClr>
                </a:solidFill>
              </a:rPr>
              <a:t>w/o prep.    3.3 req/sec</a:t>
            </a:r>
          </a:p>
        </p:txBody>
      </p:sp>
      <p:sp>
        <p:nvSpPr>
          <p:cNvPr id="15" name="TextBox 14">
            <a:extLst>
              <a:ext uri="{FF2B5EF4-FFF2-40B4-BE49-F238E27FC236}">
                <a16:creationId xmlns:a16="http://schemas.microsoft.com/office/drawing/2014/main" id="{3087C585-E823-F425-4F26-232127FAE69B}"/>
              </a:ext>
            </a:extLst>
          </p:cNvPr>
          <p:cNvSpPr txBox="1"/>
          <p:nvPr/>
        </p:nvSpPr>
        <p:spPr>
          <a:xfrm>
            <a:off x="9666478" y="2123493"/>
            <a:ext cx="1478162" cy="369332"/>
          </a:xfrm>
          <a:prstGeom prst="rect">
            <a:avLst/>
          </a:prstGeom>
          <a:noFill/>
        </p:spPr>
        <p:txBody>
          <a:bodyPr wrap="none" rtlCol="0">
            <a:spAutoFit/>
          </a:bodyPr>
          <a:lstStyle/>
          <a:p>
            <a:r>
              <a:rPr lang="en-US" dirty="0"/>
              <a:t>1GB database</a:t>
            </a:r>
          </a:p>
        </p:txBody>
      </p:sp>
    </p:spTree>
    <p:custDataLst>
      <p:tags r:id="rId1"/>
    </p:custDataLst>
    <p:extLst>
      <p:ext uri="{BB962C8B-B14F-4D97-AF65-F5344CB8AC3E}">
        <p14:creationId xmlns:p14="http://schemas.microsoft.com/office/powerpoint/2010/main" val="1709384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2F24-5339-14F3-39D8-A0FBE6A6EEB7}"/>
            </a:ext>
          </a:extLst>
        </p:cNvPr>
        <p:cNvGrpSpPr/>
        <p:nvPr/>
      </p:nvGrpSpPr>
      <p:grpSpPr>
        <a:xfrm>
          <a:off x="0" y="0"/>
          <a:ext cx="0" cy="0"/>
          <a:chOff x="0" y="0"/>
          <a:chExt cx="0" cy="0"/>
        </a:xfrm>
      </p:grpSpPr>
      <p:pic>
        <p:nvPicPr>
          <p:cNvPr id="20" name="Picture 19" descr="A graph with numbers and a line&#10;&#10;Description automatically generated with medium confidence">
            <a:extLst>
              <a:ext uri="{FF2B5EF4-FFF2-40B4-BE49-F238E27FC236}">
                <a16:creationId xmlns:a16="http://schemas.microsoft.com/office/drawing/2014/main" id="{8E2137A3-0C2C-9876-4FD6-A31AA73BE219}"/>
              </a:ext>
            </a:extLst>
          </p:cNvPr>
          <p:cNvPicPr>
            <a:picLocks noChangeAspect="1"/>
          </p:cNvPicPr>
          <p:nvPr/>
        </p:nvPicPr>
        <p:blipFill>
          <a:blip r:embed="rId3"/>
          <a:srcRect r="30486"/>
          <a:stretch/>
        </p:blipFill>
        <p:spPr>
          <a:xfrm>
            <a:off x="2344743" y="2159492"/>
            <a:ext cx="7078413" cy="4196858"/>
          </a:xfrm>
          <a:prstGeom prst="rect">
            <a:avLst/>
          </a:prstGeom>
        </p:spPr>
      </p:pic>
      <p:sp>
        <p:nvSpPr>
          <p:cNvPr id="2" name="Title 1">
            <a:extLst>
              <a:ext uri="{FF2B5EF4-FFF2-40B4-BE49-F238E27FC236}">
                <a16:creationId xmlns:a16="http://schemas.microsoft.com/office/drawing/2014/main" id="{42B78172-1373-5427-A5D5-F10461123812}"/>
              </a:ext>
            </a:extLst>
          </p:cNvPr>
          <p:cNvSpPr>
            <a:spLocks noGrp="1"/>
          </p:cNvSpPr>
          <p:nvPr>
            <p:ph type="title"/>
          </p:nvPr>
        </p:nvSpPr>
        <p:spPr/>
        <p:txBody>
          <a:bodyPr/>
          <a:lstStyle/>
          <a:p>
            <a:r>
              <a:rPr lang="en-US" dirty="0"/>
              <a:t>Computational PIR in the shuffle model </a:t>
            </a:r>
            <a:r>
              <a:rPr lang="en-US" sz="3000" b="0" dirty="0"/>
              <a:t>[GIKLMR24]</a:t>
            </a:r>
          </a:p>
        </p:txBody>
      </p:sp>
      <p:sp>
        <p:nvSpPr>
          <p:cNvPr id="19" name="TextBox 18">
            <a:extLst>
              <a:ext uri="{FF2B5EF4-FFF2-40B4-BE49-F238E27FC236}">
                <a16:creationId xmlns:a16="http://schemas.microsoft.com/office/drawing/2014/main" id="{3AC79C37-317A-8FDD-6D54-D4893504D5B6}"/>
              </a:ext>
            </a:extLst>
          </p:cNvPr>
          <p:cNvSpPr txBox="1"/>
          <p:nvPr/>
        </p:nvSpPr>
        <p:spPr>
          <a:xfrm>
            <a:off x="838199" y="1444466"/>
            <a:ext cx="7078413" cy="369332"/>
          </a:xfrm>
          <a:prstGeom prst="rect">
            <a:avLst/>
          </a:prstGeom>
          <a:noFill/>
          <a:ln w="19050">
            <a:solidFill>
              <a:schemeClr val="accent1"/>
            </a:solidFill>
          </a:ln>
        </p:spPr>
        <p:txBody>
          <a:bodyPr wrap="none" rtlCol="0">
            <a:spAutoFit/>
          </a:bodyPr>
          <a:lstStyle/>
          <a:p>
            <a:r>
              <a:rPr lang="en-US" altLang="zh-CN" dirty="0"/>
              <a:t>8GB database: 2</a:t>
            </a:r>
            <a:r>
              <a:rPr lang="en-US" altLang="zh-CN" baseline="30000" dirty="0"/>
              <a:t>18</a:t>
            </a:r>
            <a:r>
              <a:rPr lang="en-US" altLang="zh-CN" dirty="0"/>
              <a:t> entries of 32KB (size of a pdf document of a few pages)</a:t>
            </a:r>
            <a:endParaRPr lang="en-US" dirty="0"/>
          </a:p>
        </p:txBody>
      </p:sp>
      <p:sp>
        <p:nvSpPr>
          <p:cNvPr id="3" name="Slide Number Placeholder 2">
            <a:extLst>
              <a:ext uri="{FF2B5EF4-FFF2-40B4-BE49-F238E27FC236}">
                <a16:creationId xmlns:a16="http://schemas.microsoft.com/office/drawing/2014/main" id="{14E61BA7-786E-08E9-1982-988F58AA7DA5}"/>
              </a:ext>
            </a:extLst>
          </p:cNvPr>
          <p:cNvSpPr>
            <a:spLocks noGrp="1"/>
          </p:cNvSpPr>
          <p:nvPr>
            <p:ph type="sldNum" sz="quarter" idx="12"/>
          </p:nvPr>
        </p:nvSpPr>
        <p:spPr/>
        <p:txBody>
          <a:bodyPr/>
          <a:lstStyle/>
          <a:p>
            <a:fld id="{D9BD9CFA-D953-6D43-BEF7-E1D617A91F13}" type="slidenum">
              <a:rPr lang="en-US" smtClean="0"/>
              <a:t>21</a:t>
            </a:fld>
            <a:endParaRPr lang="en-US"/>
          </a:p>
        </p:txBody>
      </p:sp>
      <p:sp>
        <p:nvSpPr>
          <p:cNvPr id="10" name="TextBox 9">
            <a:extLst>
              <a:ext uri="{FF2B5EF4-FFF2-40B4-BE49-F238E27FC236}">
                <a16:creationId xmlns:a16="http://schemas.microsoft.com/office/drawing/2014/main" id="{FC447925-0ED0-86A7-260A-CF69F72DB872}"/>
              </a:ext>
            </a:extLst>
          </p:cNvPr>
          <p:cNvSpPr txBox="1"/>
          <p:nvPr/>
        </p:nvSpPr>
        <p:spPr>
          <a:xfrm>
            <a:off x="1825164" y="5947337"/>
            <a:ext cx="1993174" cy="369332"/>
          </a:xfrm>
          <a:prstGeom prst="rect">
            <a:avLst/>
          </a:prstGeom>
          <a:noFill/>
          <a:ln w="19050">
            <a:noFill/>
          </a:ln>
        </p:spPr>
        <p:txBody>
          <a:bodyPr wrap="none" rtlCol="0">
            <a:spAutoFit/>
          </a:bodyPr>
          <a:lstStyle/>
          <a:p>
            <a:r>
              <a:rPr lang="en-US" dirty="0">
                <a:solidFill>
                  <a:schemeClr val="bg1">
                    <a:lumMod val="50000"/>
                  </a:schemeClr>
                </a:solidFill>
              </a:rPr>
              <a:t>Non-private setting</a:t>
            </a:r>
          </a:p>
        </p:txBody>
      </p:sp>
      <p:sp>
        <p:nvSpPr>
          <p:cNvPr id="13" name="Oval Callout 12">
            <a:extLst>
              <a:ext uri="{FF2B5EF4-FFF2-40B4-BE49-F238E27FC236}">
                <a16:creationId xmlns:a16="http://schemas.microsoft.com/office/drawing/2014/main" id="{4CAC8696-063F-14FB-9C18-E2413933E268}"/>
              </a:ext>
            </a:extLst>
          </p:cNvPr>
          <p:cNvSpPr/>
          <p:nvPr/>
        </p:nvSpPr>
        <p:spPr>
          <a:xfrm>
            <a:off x="3150224" y="5652529"/>
            <a:ext cx="301394" cy="218563"/>
          </a:xfrm>
          <a:prstGeom prst="wedgeEllipseCallout">
            <a:avLst>
              <a:gd name="adj1" fmla="val -20833"/>
              <a:gd name="adj2" fmla="val 102032"/>
            </a:avLst>
          </a:prstGeom>
          <a:pattFill prst="wdUpDiag">
            <a:fgClr>
              <a:schemeClr val="bg1">
                <a:lumMod val="50000"/>
              </a:schemeClr>
            </a:fgClr>
            <a:bgClr>
              <a:schemeClr val="bg1"/>
            </a:bgClr>
          </a:patt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a:extLst>
              <a:ext uri="{FF2B5EF4-FFF2-40B4-BE49-F238E27FC236}">
                <a16:creationId xmlns:a16="http://schemas.microsoft.com/office/drawing/2014/main" id="{5D4A1D7A-6BB0-80A1-67C6-7316825BA9C6}"/>
              </a:ext>
            </a:extLst>
          </p:cNvPr>
          <p:cNvSpPr/>
          <p:nvPr/>
        </p:nvSpPr>
        <p:spPr>
          <a:xfrm>
            <a:off x="3818338" y="5130692"/>
            <a:ext cx="1254761" cy="400110"/>
          </a:xfrm>
          <a:prstGeom prst="wedgeEllipseCallout">
            <a:avLst>
              <a:gd name="adj1" fmla="val -7310"/>
              <a:gd name="adj2" fmla="val 71924"/>
            </a:avLst>
          </a:prstGeom>
          <a:pattFill prst="wdUpDiag">
            <a:fgClr>
              <a:srgbClr val="FDCD1F"/>
            </a:fgClr>
            <a:bgClr>
              <a:schemeClr val="bg1"/>
            </a:bgClr>
          </a:patt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A0BD551-1570-ADF9-0F5B-33C289FE3F8E}"/>
              </a:ext>
            </a:extLst>
          </p:cNvPr>
          <p:cNvSpPr txBox="1"/>
          <p:nvPr/>
        </p:nvSpPr>
        <p:spPr>
          <a:xfrm>
            <a:off x="3929888" y="5511441"/>
            <a:ext cx="1173719" cy="369332"/>
          </a:xfrm>
          <a:prstGeom prst="rect">
            <a:avLst/>
          </a:prstGeom>
          <a:noFill/>
        </p:spPr>
        <p:txBody>
          <a:bodyPr wrap="none" rtlCol="0">
            <a:spAutoFit/>
          </a:bodyPr>
          <a:lstStyle/>
          <a:p>
            <a:r>
              <a:rPr lang="en-US" b="1" dirty="0" err="1">
                <a:solidFill>
                  <a:schemeClr val="accent4">
                    <a:lumMod val="75000"/>
                  </a:schemeClr>
                </a:solidFill>
              </a:rPr>
              <a:t>ShufflePIR</a:t>
            </a:r>
            <a:endParaRPr lang="en-US" b="1" dirty="0">
              <a:solidFill>
                <a:schemeClr val="accent4">
                  <a:lumMod val="75000"/>
                </a:schemeClr>
              </a:solidFill>
            </a:endParaRPr>
          </a:p>
        </p:txBody>
      </p:sp>
    </p:spTree>
    <p:extLst>
      <p:ext uri="{BB962C8B-B14F-4D97-AF65-F5344CB8AC3E}">
        <p14:creationId xmlns:p14="http://schemas.microsoft.com/office/powerpoint/2010/main" val="325090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mt="63000"/>
          </a:blip>
          <a:tile tx="0" ty="0" sx="100000" sy="100000" flip="none" algn="tl"/>
        </a:blipFill>
        <a:effectLst/>
      </p:bgPr>
    </p:bg>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D5CC702-353A-730E-A1BE-9A1D06BF21EE}"/>
              </a:ext>
            </a:extLst>
          </p:cNvPr>
          <p:cNvSpPr/>
          <p:nvPr/>
        </p:nvSpPr>
        <p:spPr>
          <a:xfrm>
            <a:off x="148856" y="182561"/>
            <a:ext cx="11844670" cy="6538913"/>
          </a:xfrm>
          <a:prstGeom prst="roundRect">
            <a:avLst>
              <a:gd name="adj" fmla="val 79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F8DE1D4-F050-726D-9E81-B6283CA25013}"/>
              </a:ext>
            </a:extLst>
          </p:cNvPr>
          <p:cNvSpPr>
            <a:spLocks noGrp="1"/>
          </p:cNvSpPr>
          <p:nvPr>
            <p:ph idx="1"/>
          </p:nvPr>
        </p:nvSpPr>
        <p:spPr/>
        <p:txBody>
          <a:bodyPr/>
          <a:lstStyle/>
          <a:p>
            <a:r>
              <a:rPr lang="en-US" dirty="0"/>
              <a:t>A key tool: </a:t>
            </a:r>
            <a:r>
              <a:rPr lang="en-CN"/>
              <a:t>“</a:t>
            </a:r>
            <a:r>
              <a:rPr lang="en-CN" dirty="0"/>
              <a:t>Split and mix”</a:t>
            </a:r>
          </a:p>
          <a:p>
            <a:r>
              <a:rPr lang="en-US" dirty="0"/>
              <a:t>Construction idea: Inner-outer paradigm</a:t>
            </a:r>
          </a:p>
          <a:p>
            <a:r>
              <a:rPr lang="en-CN"/>
              <a:t>An </a:t>
            </a:r>
            <a:r>
              <a:rPr lang="en-CN" dirty="0"/>
              <a:t>interesting orthogonal problem</a:t>
            </a:r>
            <a:r>
              <a:rPr lang="en-CN"/>
              <a:t>: </a:t>
            </a:r>
            <a:r>
              <a:rPr lang="en-US" dirty="0"/>
              <a:t>H</a:t>
            </a:r>
            <a:r>
              <a:rPr lang="en-CN"/>
              <a:t>iding </a:t>
            </a:r>
            <a:r>
              <a:rPr lang="en-CN" dirty="0"/>
              <a:t>record size </a:t>
            </a:r>
            <a:r>
              <a:rPr lang="en-CN"/>
              <a:t>without padding</a:t>
            </a:r>
            <a:endParaRPr lang="en-CN" dirty="0"/>
          </a:p>
        </p:txBody>
      </p:sp>
      <p:sp>
        <p:nvSpPr>
          <p:cNvPr id="4" name="Title 1">
            <a:extLst>
              <a:ext uri="{FF2B5EF4-FFF2-40B4-BE49-F238E27FC236}">
                <a16:creationId xmlns:a16="http://schemas.microsoft.com/office/drawing/2014/main" id="{65AD81F8-2D48-753C-2287-299135CAA568}"/>
              </a:ext>
            </a:extLst>
          </p:cNvPr>
          <p:cNvSpPr>
            <a:spLocks noGrp="1"/>
          </p:cNvSpPr>
          <p:nvPr>
            <p:ph type="title"/>
          </p:nvPr>
        </p:nvSpPr>
        <p:spPr>
          <a:xfrm>
            <a:off x="839788" y="365125"/>
            <a:ext cx="10515600" cy="1325563"/>
          </a:xfrm>
        </p:spPr>
        <p:txBody>
          <a:bodyPr>
            <a:normAutofit/>
          </a:bodyPr>
          <a:lstStyle/>
          <a:p>
            <a:r>
              <a:rPr lang="en-US" sz="3600" b="1" dirty="0">
                <a:latin typeface="+mn-lt"/>
              </a:rPr>
              <a:t>Part I: Our information-theoretic </a:t>
            </a:r>
            <a:r>
              <a:rPr lang="en-US" dirty="0"/>
              <a:t>c</a:t>
            </a:r>
            <a:r>
              <a:rPr lang="en-US" sz="3600" b="1" dirty="0">
                <a:latin typeface="+mn-lt"/>
              </a:rPr>
              <a:t>onstruction</a:t>
            </a:r>
            <a:endParaRPr lang="en-CN" sz="3600" dirty="0"/>
          </a:p>
        </p:txBody>
      </p:sp>
      <p:sp>
        <p:nvSpPr>
          <p:cNvPr id="2" name="Right Arrow 1">
            <a:extLst>
              <a:ext uri="{FF2B5EF4-FFF2-40B4-BE49-F238E27FC236}">
                <a16:creationId xmlns:a16="http://schemas.microsoft.com/office/drawing/2014/main" id="{1F9BFA8E-E84C-5609-8741-1A057ECF7A8D}"/>
              </a:ext>
            </a:extLst>
          </p:cNvPr>
          <p:cNvSpPr/>
          <p:nvPr/>
        </p:nvSpPr>
        <p:spPr>
          <a:xfrm>
            <a:off x="229772" y="1794629"/>
            <a:ext cx="608428" cy="52050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Slide Number Placeholder 4">
            <a:extLst>
              <a:ext uri="{FF2B5EF4-FFF2-40B4-BE49-F238E27FC236}">
                <a16:creationId xmlns:a16="http://schemas.microsoft.com/office/drawing/2014/main" id="{69A39D37-2C59-2B4F-8187-4AA777A6FF7C}"/>
              </a:ext>
            </a:extLst>
          </p:cNvPr>
          <p:cNvSpPr>
            <a:spLocks noGrp="1"/>
          </p:cNvSpPr>
          <p:nvPr>
            <p:ph type="sldNum" sz="quarter" idx="12"/>
          </p:nvPr>
        </p:nvSpPr>
        <p:spPr/>
        <p:txBody>
          <a:bodyPr/>
          <a:lstStyle/>
          <a:p>
            <a:fld id="{936B3FD2-17C4-F744-8AD5-E8AA7FAC96FA}" type="slidenum">
              <a:rPr lang="en-CN" smtClean="0"/>
              <a:t>22</a:t>
            </a:fld>
            <a:endParaRPr lang="en-CN"/>
          </a:p>
        </p:txBody>
      </p:sp>
      <p:sp>
        <p:nvSpPr>
          <p:cNvPr id="9" name="TextBox 8">
            <a:extLst>
              <a:ext uri="{FF2B5EF4-FFF2-40B4-BE49-F238E27FC236}">
                <a16:creationId xmlns:a16="http://schemas.microsoft.com/office/drawing/2014/main" id="{0F5F5F22-E64B-EDCD-E59D-8D743215A894}"/>
              </a:ext>
            </a:extLst>
          </p:cNvPr>
          <p:cNvSpPr txBox="1"/>
          <p:nvPr/>
        </p:nvSpPr>
        <p:spPr>
          <a:xfrm>
            <a:off x="836612" y="1281114"/>
            <a:ext cx="4793172" cy="400110"/>
          </a:xfrm>
          <a:prstGeom prst="rect">
            <a:avLst/>
          </a:prstGeom>
          <a:noFill/>
        </p:spPr>
        <p:txBody>
          <a:bodyPr wrap="none" rtlCol="0">
            <a:spAutoFit/>
          </a:bodyPr>
          <a:lstStyle/>
          <a:p>
            <a:r>
              <a:rPr lang="en-US" sz="2000" dirty="0">
                <a:solidFill>
                  <a:schemeClr val="bg1">
                    <a:lumMod val="50000"/>
                  </a:schemeClr>
                </a:solidFill>
              </a:rPr>
              <a:t>with Yuval </a:t>
            </a:r>
            <a:r>
              <a:rPr lang="en-US" sz="2000" dirty="0" err="1">
                <a:solidFill>
                  <a:schemeClr val="bg1">
                    <a:lumMod val="50000"/>
                  </a:schemeClr>
                </a:solidFill>
              </a:rPr>
              <a:t>Ishai</a:t>
            </a:r>
            <a:r>
              <a:rPr lang="en-US" sz="2000" dirty="0">
                <a:solidFill>
                  <a:schemeClr val="bg1">
                    <a:lumMod val="50000"/>
                  </a:schemeClr>
                </a:solidFill>
              </a:rPr>
              <a:t>, </a:t>
            </a:r>
            <a:r>
              <a:rPr lang="en-US" sz="2000" dirty="0" err="1">
                <a:solidFill>
                  <a:schemeClr val="bg1">
                    <a:lumMod val="50000"/>
                  </a:schemeClr>
                </a:solidFill>
              </a:rPr>
              <a:t>Mahimna</a:t>
            </a:r>
            <a:r>
              <a:rPr lang="en-US" sz="2000" dirty="0">
                <a:solidFill>
                  <a:schemeClr val="bg1">
                    <a:lumMod val="50000"/>
                  </a:schemeClr>
                </a:solidFill>
              </a:rPr>
              <a:t> Kelkar, Daniel Lee</a:t>
            </a:r>
          </a:p>
        </p:txBody>
      </p:sp>
    </p:spTree>
    <p:extLst>
      <p:ext uri="{BB962C8B-B14F-4D97-AF65-F5344CB8AC3E}">
        <p14:creationId xmlns:p14="http://schemas.microsoft.com/office/powerpoint/2010/main" val="2921898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D78E-9EA8-FDD6-57DB-7DE77FE08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F124C-2C65-BD7C-B114-AE979F88B853}"/>
              </a:ext>
            </a:extLst>
          </p:cNvPr>
          <p:cNvSpPr>
            <a:spLocks noGrp="1"/>
          </p:cNvSpPr>
          <p:nvPr>
            <p:ph type="title"/>
          </p:nvPr>
        </p:nvSpPr>
        <p:spPr/>
        <p:txBody>
          <a:bodyPr>
            <a:normAutofit/>
          </a:bodyPr>
          <a:lstStyle/>
          <a:p>
            <a:r>
              <a:rPr lang="en-US" sz="3600" b="1" dirty="0"/>
              <a:t>The split-and-mix paradigm </a:t>
            </a:r>
            <a:r>
              <a:rPr lang="en-US" sz="3200" b="0" dirty="0"/>
              <a:t>[IKOS06]</a:t>
            </a:r>
          </a:p>
        </p:txBody>
      </p:sp>
      <p:pic>
        <p:nvPicPr>
          <p:cNvPr id="30" name="Graphic 29" descr="User with solid fill">
            <a:extLst>
              <a:ext uri="{FF2B5EF4-FFF2-40B4-BE49-F238E27FC236}">
                <a16:creationId xmlns:a16="http://schemas.microsoft.com/office/drawing/2014/main" id="{14EDF5EF-D1E7-A200-77D5-097ACC2D20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0725" y="2054750"/>
            <a:ext cx="702624" cy="702624"/>
          </a:xfrm>
          <a:prstGeom prst="rect">
            <a:avLst/>
          </a:prstGeom>
        </p:spPr>
      </p:pic>
      <p:pic>
        <p:nvPicPr>
          <p:cNvPr id="31" name="Graphic 30" descr="User with solid fill">
            <a:extLst>
              <a:ext uri="{FF2B5EF4-FFF2-40B4-BE49-F238E27FC236}">
                <a16:creationId xmlns:a16="http://schemas.microsoft.com/office/drawing/2014/main" id="{FCFFF63A-B815-BF8E-023D-156C049074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358" y="2056957"/>
            <a:ext cx="702624" cy="702624"/>
          </a:xfrm>
          <a:prstGeom prst="rect">
            <a:avLst/>
          </a:prstGeom>
        </p:spPr>
      </p:pic>
      <p:pic>
        <p:nvPicPr>
          <p:cNvPr id="32" name="Graphic 31" descr="User with solid fill">
            <a:extLst>
              <a:ext uri="{FF2B5EF4-FFF2-40B4-BE49-F238E27FC236}">
                <a16:creationId xmlns:a16="http://schemas.microsoft.com/office/drawing/2014/main" id="{C37A32EF-3831-BD73-67E6-FF741E6457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3092" y="2066626"/>
            <a:ext cx="702624" cy="702624"/>
          </a:xfrm>
          <a:prstGeom prst="rect">
            <a:avLst/>
          </a:prstGeom>
        </p:spPr>
      </p:pic>
      <p:pic>
        <p:nvPicPr>
          <p:cNvPr id="33" name="Graphic 32" descr="User with solid fill">
            <a:extLst>
              <a:ext uri="{FF2B5EF4-FFF2-40B4-BE49-F238E27FC236}">
                <a16:creationId xmlns:a16="http://schemas.microsoft.com/office/drawing/2014/main" id="{A20C772B-4F5C-3ACC-A023-45D9B70CA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7065" y="2066626"/>
            <a:ext cx="702624" cy="702624"/>
          </a:xfrm>
          <a:prstGeom prst="rect">
            <a:avLst/>
          </a:prstGeom>
        </p:spPr>
      </p:pic>
      <p:pic>
        <p:nvPicPr>
          <p:cNvPr id="34" name="Graphic 33" descr="User with solid fill">
            <a:extLst>
              <a:ext uri="{FF2B5EF4-FFF2-40B4-BE49-F238E27FC236}">
                <a16:creationId xmlns:a16="http://schemas.microsoft.com/office/drawing/2014/main" id="{8E844FF6-ACF4-A21C-4558-1C7C53487F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2739" y="2066626"/>
            <a:ext cx="702624" cy="702624"/>
          </a:xfrm>
          <a:prstGeom prst="rect">
            <a:avLst/>
          </a:prstGeom>
        </p:spPr>
      </p:pic>
      <p:sp>
        <p:nvSpPr>
          <p:cNvPr id="35" name="TextBox 34">
            <a:extLst>
              <a:ext uri="{FF2B5EF4-FFF2-40B4-BE49-F238E27FC236}">
                <a16:creationId xmlns:a16="http://schemas.microsoft.com/office/drawing/2014/main" id="{D7ABAF07-99F3-F946-54C7-9B87300C3013}"/>
              </a:ext>
            </a:extLst>
          </p:cNvPr>
          <p:cNvSpPr txBox="1"/>
          <p:nvPr/>
        </p:nvSpPr>
        <p:spPr>
          <a:xfrm>
            <a:off x="3469542" y="2627188"/>
            <a:ext cx="466794" cy="553998"/>
          </a:xfrm>
          <a:prstGeom prst="rect">
            <a:avLst/>
          </a:prstGeom>
          <a:noFill/>
        </p:spPr>
        <p:txBody>
          <a:bodyPr wrap="none" rtlCol="0">
            <a:spAutoFit/>
          </a:bodyPr>
          <a:lstStyle/>
          <a:p>
            <a:r>
              <a:rPr lang="en-US" sz="3000" dirty="0"/>
              <a:t>2 </a:t>
            </a:r>
          </a:p>
        </p:txBody>
      </p:sp>
      <p:sp>
        <p:nvSpPr>
          <p:cNvPr id="36" name="TextBox 35">
            <a:extLst>
              <a:ext uri="{FF2B5EF4-FFF2-40B4-BE49-F238E27FC236}">
                <a16:creationId xmlns:a16="http://schemas.microsoft.com/office/drawing/2014/main" id="{AB81B56F-4E65-5F9D-DC06-4B264C0BBAED}"/>
              </a:ext>
            </a:extLst>
          </p:cNvPr>
          <p:cNvSpPr txBox="1"/>
          <p:nvPr/>
        </p:nvSpPr>
        <p:spPr>
          <a:xfrm>
            <a:off x="4448692" y="2627188"/>
            <a:ext cx="380232" cy="553998"/>
          </a:xfrm>
          <a:prstGeom prst="rect">
            <a:avLst/>
          </a:prstGeom>
          <a:noFill/>
        </p:spPr>
        <p:txBody>
          <a:bodyPr wrap="none" rtlCol="0">
            <a:spAutoFit/>
          </a:bodyPr>
          <a:lstStyle/>
          <a:p>
            <a:r>
              <a:rPr lang="en-US" sz="3000" dirty="0"/>
              <a:t>1</a:t>
            </a:r>
          </a:p>
        </p:txBody>
      </p:sp>
      <p:sp>
        <p:nvSpPr>
          <p:cNvPr id="37" name="TextBox 36">
            <a:extLst>
              <a:ext uri="{FF2B5EF4-FFF2-40B4-BE49-F238E27FC236}">
                <a16:creationId xmlns:a16="http://schemas.microsoft.com/office/drawing/2014/main" id="{497EBCC3-806B-4962-F029-B2B4F061CCEB}"/>
              </a:ext>
            </a:extLst>
          </p:cNvPr>
          <p:cNvSpPr txBox="1"/>
          <p:nvPr/>
        </p:nvSpPr>
        <p:spPr>
          <a:xfrm>
            <a:off x="5441934" y="2627188"/>
            <a:ext cx="380232" cy="553998"/>
          </a:xfrm>
          <a:prstGeom prst="rect">
            <a:avLst/>
          </a:prstGeom>
          <a:noFill/>
        </p:spPr>
        <p:txBody>
          <a:bodyPr wrap="none" rtlCol="0">
            <a:spAutoFit/>
          </a:bodyPr>
          <a:lstStyle/>
          <a:p>
            <a:r>
              <a:rPr lang="en-US" sz="3000" dirty="0"/>
              <a:t>0</a:t>
            </a:r>
          </a:p>
        </p:txBody>
      </p:sp>
      <p:sp>
        <p:nvSpPr>
          <p:cNvPr id="38" name="TextBox 37">
            <a:extLst>
              <a:ext uri="{FF2B5EF4-FFF2-40B4-BE49-F238E27FC236}">
                <a16:creationId xmlns:a16="http://schemas.microsoft.com/office/drawing/2014/main" id="{4829EE7A-20A4-415D-0980-997EA5A12E85}"/>
              </a:ext>
            </a:extLst>
          </p:cNvPr>
          <p:cNvSpPr txBox="1"/>
          <p:nvPr/>
        </p:nvSpPr>
        <p:spPr>
          <a:xfrm>
            <a:off x="6450663" y="2627188"/>
            <a:ext cx="380232" cy="553998"/>
          </a:xfrm>
          <a:prstGeom prst="rect">
            <a:avLst/>
          </a:prstGeom>
          <a:noFill/>
        </p:spPr>
        <p:txBody>
          <a:bodyPr wrap="none" rtlCol="0">
            <a:spAutoFit/>
          </a:bodyPr>
          <a:lstStyle/>
          <a:p>
            <a:r>
              <a:rPr lang="en-US" sz="3000" dirty="0"/>
              <a:t>3</a:t>
            </a:r>
          </a:p>
        </p:txBody>
      </p:sp>
      <p:sp>
        <p:nvSpPr>
          <p:cNvPr id="39" name="TextBox 38">
            <a:extLst>
              <a:ext uri="{FF2B5EF4-FFF2-40B4-BE49-F238E27FC236}">
                <a16:creationId xmlns:a16="http://schemas.microsoft.com/office/drawing/2014/main" id="{4667D2F4-219E-2D60-3732-ED3F658D3111}"/>
              </a:ext>
            </a:extLst>
          </p:cNvPr>
          <p:cNvSpPr txBox="1"/>
          <p:nvPr/>
        </p:nvSpPr>
        <p:spPr>
          <a:xfrm>
            <a:off x="7363973" y="2613176"/>
            <a:ext cx="380232" cy="553998"/>
          </a:xfrm>
          <a:prstGeom prst="rect">
            <a:avLst/>
          </a:prstGeom>
          <a:noFill/>
        </p:spPr>
        <p:txBody>
          <a:bodyPr wrap="none" rtlCol="0">
            <a:spAutoFit/>
          </a:bodyPr>
          <a:lstStyle/>
          <a:p>
            <a:r>
              <a:rPr lang="en-US" sz="3000" dirty="0"/>
              <a:t>4</a:t>
            </a:r>
          </a:p>
        </p:txBody>
      </p:sp>
      <p:cxnSp>
        <p:nvCxnSpPr>
          <p:cNvPr id="42" name="Straight Arrow Connector 41">
            <a:extLst>
              <a:ext uri="{FF2B5EF4-FFF2-40B4-BE49-F238E27FC236}">
                <a16:creationId xmlns:a16="http://schemas.microsoft.com/office/drawing/2014/main" id="{C12FF813-D0E8-63EF-7932-1E4526E44598}"/>
              </a:ext>
            </a:extLst>
          </p:cNvPr>
          <p:cNvCxnSpPr>
            <a:cxnSpLocks/>
          </p:cNvCxnSpPr>
          <p:nvPr/>
        </p:nvCxnSpPr>
        <p:spPr>
          <a:xfrm>
            <a:off x="3654245" y="3116426"/>
            <a:ext cx="0" cy="6253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0D75986-F509-F764-837E-25AF0EDBB962}"/>
              </a:ext>
            </a:extLst>
          </p:cNvPr>
          <p:cNvCxnSpPr>
            <a:cxnSpLocks/>
          </p:cNvCxnSpPr>
          <p:nvPr/>
        </p:nvCxnSpPr>
        <p:spPr>
          <a:xfrm>
            <a:off x="4638808" y="3118104"/>
            <a:ext cx="0" cy="621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9D63EA7-3AEA-EB7F-CA05-9407AA2D3003}"/>
              </a:ext>
            </a:extLst>
          </p:cNvPr>
          <p:cNvCxnSpPr>
            <a:cxnSpLocks/>
          </p:cNvCxnSpPr>
          <p:nvPr/>
        </p:nvCxnSpPr>
        <p:spPr>
          <a:xfrm>
            <a:off x="5623843" y="3118104"/>
            <a:ext cx="0" cy="621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7249126-4B3C-D6A2-67ED-86AE6F5CA388}"/>
              </a:ext>
            </a:extLst>
          </p:cNvPr>
          <p:cNvCxnSpPr>
            <a:cxnSpLocks/>
          </p:cNvCxnSpPr>
          <p:nvPr/>
        </p:nvCxnSpPr>
        <p:spPr>
          <a:xfrm>
            <a:off x="6640779" y="3116426"/>
            <a:ext cx="0" cy="621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05F1435-3975-0FFC-3D78-32CA68A3EDA4}"/>
              </a:ext>
            </a:extLst>
          </p:cNvPr>
          <p:cNvCxnSpPr>
            <a:cxnSpLocks/>
          </p:cNvCxnSpPr>
          <p:nvPr/>
        </p:nvCxnSpPr>
        <p:spPr>
          <a:xfrm>
            <a:off x="7554089" y="3116426"/>
            <a:ext cx="0" cy="621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E7BAA674-389D-91F3-12A0-2F5E2DB694B8}"/>
              </a:ext>
            </a:extLst>
          </p:cNvPr>
          <p:cNvSpPr txBox="1"/>
          <p:nvPr/>
        </p:nvSpPr>
        <p:spPr>
          <a:xfrm>
            <a:off x="2590717" y="3818325"/>
            <a:ext cx="6082665" cy="461665"/>
          </a:xfrm>
          <a:prstGeom prst="rect">
            <a:avLst/>
          </a:prstGeom>
          <a:solidFill>
            <a:schemeClr val="accent6">
              <a:lumMod val="20000"/>
              <a:lumOff val="80000"/>
            </a:schemeClr>
          </a:solidFill>
          <a:ln>
            <a:noFill/>
          </a:ln>
        </p:spPr>
        <p:txBody>
          <a:bodyPr wrap="square" rtlCol="0">
            <a:spAutoFit/>
          </a:bodyPr>
          <a:lstStyle/>
          <a:p>
            <a:r>
              <a:rPr lang="en-CN" sz="2400"/>
              <a:t>   </a:t>
            </a:r>
            <a:r>
              <a:rPr lang="en-US" sz="2400" dirty="0"/>
              <a:t>     1</a:t>
            </a:r>
            <a:r>
              <a:rPr lang="en-CN" sz="2400"/>
              <a:t>+</a:t>
            </a:r>
            <a:r>
              <a:rPr lang="en-US" sz="2400" dirty="0"/>
              <a:t>1</a:t>
            </a:r>
            <a:r>
              <a:rPr lang="en-CN" sz="2400"/>
              <a:t>+</a:t>
            </a:r>
            <a:r>
              <a:rPr lang="en-US" sz="2400" dirty="0"/>
              <a:t>0</a:t>
            </a:r>
            <a:r>
              <a:rPr lang="en-CN" sz="2400"/>
              <a:t>   </a:t>
            </a:r>
            <a:r>
              <a:rPr lang="en-US" sz="2400" dirty="0"/>
              <a:t>2</a:t>
            </a:r>
            <a:r>
              <a:rPr lang="en-CN" sz="2400"/>
              <a:t>+1</a:t>
            </a:r>
            <a:r>
              <a:rPr lang="en-US" sz="2400" dirty="0"/>
              <a:t>3</a:t>
            </a:r>
            <a:r>
              <a:rPr lang="en-CN" sz="2400"/>
              <a:t>+1  </a:t>
            </a:r>
            <a:r>
              <a:rPr lang="en-US" sz="2400" dirty="0"/>
              <a:t>9</a:t>
            </a:r>
            <a:r>
              <a:rPr lang="en-CN" sz="2400"/>
              <a:t>+</a:t>
            </a:r>
            <a:r>
              <a:rPr lang="en-US" sz="2400" dirty="0"/>
              <a:t>3</a:t>
            </a:r>
            <a:r>
              <a:rPr lang="en-CN" sz="2400"/>
              <a:t>+</a:t>
            </a:r>
            <a:r>
              <a:rPr lang="en-US" sz="2400" dirty="0"/>
              <a:t>3</a:t>
            </a:r>
            <a:r>
              <a:rPr lang="en-CN" sz="2400"/>
              <a:t>  </a:t>
            </a:r>
            <a:r>
              <a:rPr lang="en-US" sz="2400" dirty="0"/>
              <a:t>4+14</a:t>
            </a:r>
            <a:r>
              <a:rPr lang="en-CN" sz="2400"/>
              <a:t>+</a:t>
            </a:r>
            <a:r>
              <a:rPr lang="en-US" sz="2400" dirty="0"/>
              <a:t>0</a:t>
            </a:r>
            <a:r>
              <a:rPr lang="en-CN" sz="2400"/>
              <a:t>  </a:t>
            </a:r>
            <a:r>
              <a:rPr lang="en-US" sz="2400" dirty="0"/>
              <a:t>6</a:t>
            </a:r>
            <a:r>
              <a:rPr lang="en-CN" sz="2400"/>
              <a:t>+</a:t>
            </a:r>
            <a:r>
              <a:rPr lang="en-US" sz="2400" dirty="0"/>
              <a:t>3</a:t>
            </a:r>
            <a:r>
              <a:rPr lang="en-CN" sz="2400"/>
              <a:t>+</a:t>
            </a:r>
            <a:r>
              <a:rPr lang="en-US" sz="2400" dirty="0"/>
              <a:t>10</a:t>
            </a:r>
            <a:endParaRPr lang="en-CN" sz="2400" dirty="0"/>
          </a:p>
        </p:txBody>
      </p:sp>
      <mc:AlternateContent xmlns:mc="http://schemas.openxmlformats.org/markup-compatibility/2006" xmlns:a14="http://schemas.microsoft.com/office/drawing/2010/main">
        <mc:Choice Requires="a14">
          <p:sp>
            <p:nvSpPr>
              <p:cNvPr id="78" name="Rounded Rectangular Callout 77">
                <a:extLst>
                  <a:ext uri="{FF2B5EF4-FFF2-40B4-BE49-F238E27FC236}">
                    <a16:creationId xmlns:a16="http://schemas.microsoft.com/office/drawing/2014/main" id="{0131B434-1358-4BDC-5AB6-5EAD0A7C6118}"/>
                  </a:ext>
                </a:extLst>
              </p:cNvPr>
              <p:cNvSpPr/>
              <p:nvPr/>
            </p:nvSpPr>
            <p:spPr>
              <a:xfrm>
                <a:off x="7859688" y="1770794"/>
                <a:ext cx="3277703" cy="842381"/>
              </a:xfrm>
              <a:prstGeom prst="wedgeRoundRectCallout">
                <a:avLst>
                  <a:gd name="adj1" fmla="val -55093"/>
                  <a:gd name="adj2" fmla="val 19655"/>
                  <a:gd name="adj3" fmla="val 16667"/>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800">
                    <a:solidFill>
                      <a:schemeClr val="tx1"/>
                    </a:solidFill>
                  </a:rPr>
                  <a:t>Take </a:t>
                </a:r>
                <a:r>
                  <a:rPr lang="en-CN" sz="1800" dirty="0">
                    <a:solidFill>
                      <a:schemeClr val="tx1"/>
                    </a:solidFill>
                  </a:rPr>
                  <a:t>a large enough </a:t>
                </a:r>
                <a14:m>
                  <m:oMath xmlns:m="http://schemas.openxmlformats.org/officeDocument/2006/math">
                    <m:r>
                      <a:rPr lang="en-US" sz="1800" b="0" i="1" smtClean="0">
                        <a:solidFill>
                          <a:schemeClr val="tx1"/>
                        </a:solidFill>
                        <a:latin typeface="Cambria Math" panose="02040503050406030204" pitchFamily="18" charset="0"/>
                      </a:rPr>
                      <m:t>𝑝</m:t>
                    </m:r>
                  </m:oMath>
                </a14:m>
                <a:r>
                  <a:rPr lang="en-CN" sz="1800">
                    <a:solidFill>
                      <a:schemeClr val="tx1"/>
                    </a:solidFill>
                  </a:rPr>
                  <a:t>, </a:t>
                </a:r>
                <a:endParaRPr lang="en-US" sz="1800" dirty="0">
                  <a:solidFill>
                    <a:schemeClr val="tx1"/>
                  </a:solidFill>
                </a:endParaRPr>
              </a:p>
              <a:p>
                <a:pPr algn="ctr"/>
                <a:r>
                  <a:rPr lang="en-US" sz="1800" dirty="0">
                    <a:solidFill>
                      <a:schemeClr val="tx1"/>
                    </a:solidFill>
                  </a:rPr>
                  <a:t>split input </a:t>
                </a:r>
                <a:r>
                  <a:rPr lang="en-CN" sz="1800">
                    <a:solidFill>
                      <a:schemeClr val="tx1"/>
                    </a:solidFill>
                  </a:rPr>
                  <a:t>into </a:t>
                </a:r>
                <a14:m>
                  <m:oMath xmlns:m="http://schemas.openxmlformats.org/officeDocument/2006/math">
                    <m:r>
                      <a:rPr lang="en-US" sz="1800" b="0" i="1" smtClean="0">
                        <a:solidFill>
                          <a:schemeClr val="tx1"/>
                        </a:solidFill>
                        <a:latin typeface="Cambria Math" panose="02040503050406030204" pitchFamily="18" charset="0"/>
                      </a:rPr>
                      <m:t>𝑘</m:t>
                    </m:r>
                  </m:oMath>
                </a14:m>
                <a:r>
                  <a:rPr lang="en-CN" sz="1800" dirty="0">
                    <a:solidFill>
                      <a:schemeClr val="tx1"/>
                    </a:solidFill>
                  </a:rPr>
                  <a:t> shares in </a:t>
                </a:r>
                <a14:m>
                  <m:oMath xmlns:m="http://schemas.openxmlformats.org/officeDocument/2006/math">
                    <m:sSub>
                      <m:sSubPr>
                        <m:ctrlPr>
                          <a:rPr lang="en-US" sz="1800" b="0" i="1" smtClean="0">
                            <a:solidFill>
                              <a:schemeClr val="tx1"/>
                            </a:solidFill>
                            <a:latin typeface="Cambria Math" panose="02040503050406030204" pitchFamily="18" charset="0"/>
                            <a:ea typeface="Cambria Math" panose="02040503050406030204" pitchFamily="18" charset="0"/>
                          </a:rPr>
                        </m:ctrlPr>
                      </m:sSubPr>
                      <m:e>
                        <m:r>
                          <a:rPr lang="en-CN" sz="1800" i="1" smtClean="0">
                            <a:solidFill>
                              <a:schemeClr val="tx1"/>
                            </a:solidFill>
                            <a:latin typeface="Cambria Math" panose="02040503050406030204" pitchFamily="18" charset="0"/>
                            <a:ea typeface="Cambria Math" panose="02040503050406030204" pitchFamily="18" charset="0"/>
                          </a:rPr>
                          <m:t>ℤ</m:t>
                        </m:r>
                      </m:e>
                      <m:sub>
                        <m:r>
                          <a:rPr lang="en-US" sz="1800" b="0" i="1" smtClean="0">
                            <a:solidFill>
                              <a:schemeClr val="tx1"/>
                            </a:solidFill>
                            <a:latin typeface="Cambria Math" panose="02040503050406030204" pitchFamily="18" charset="0"/>
                            <a:ea typeface="Cambria Math" panose="02040503050406030204" pitchFamily="18" charset="0"/>
                          </a:rPr>
                          <m:t>𝑝</m:t>
                        </m:r>
                      </m:sub>
                    </m:sSub>
                  </m:oMath>
                </a14:m>
                <a:endParaRPr lang="en-CN" sz="1800" dirty="0">
                  <a:solidFill>
                    <a:schemeClr val="tx1"/>
                  </a:solidFill>
                </a:endParaRPr>
              </a:p>
            </p:txBody>
          </p:sp>
        </mc:Choice>
        <mc:Fallback xmlns="">
          <p:sp>
            <p:nvSpPr>
              <p:cNvPr id="78" name="Rounded Rectangular Callout 77">
                <a:extLst>
                  <a:ext uri="{FF2B5EF4-FFF2-40B4-BE49-F238E27FC236}">
                    <a16:creationId xmlns:a16="http://schemas.microsoft.com/office/drawing/2014/main" id="{0131B434-1358-4BDC-5AB6-5EAD0A7C6118}"/>
                  </a:ext>
                </a:extLst>
              </p:cNvPr>
              <p:cNvSpPr>
                <a:spLocks noRot="1" noChangeAspect="1" noMove="1" noResize="1" noEditPoints="1" noAdjustHandles="1" noChangeArrowheads="1" noChangeShapeType="1" noTextEdit="1"/>
              </p:cNvSpPr>
              <p:nvPr/>
            </p:nvSpPr>
            <p:spPr>
              <a:xfrm>
                <a:off x="7859688" y="1770794"/>
                <a:ext cx="3277703" cy="842381"/>
              </a:xfrm>
              <a:prstGeom prst="wedgeRoundRectCallout">
                <a:avLst>
                  <a:gd name="adj1" fmla="val -55093"/>
                  <a:gd name="adj2" fmla="val 19655"/>
                  <a:gd name="adj3" fmla="val 16667"/>
                </a:avLst>
              </a:prstGeom>
              <a:blipFill>
                <a:blip r:embed="rId1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F9FA1F7B-2416-A2B0-F0AE-61B80BA7079A}"/>
                  </a:ext>
                </a:extLst>
              </p:cNvPr>
              <p:cNvSpPr txBox="1"/>
              <p:nvPr/>
            </p:nvSpPr>
            <p:spPr>
              <a:xfrm>
                <a:off x="9040033" y="3818325"/>
                <a:ext cx="2313767" cy="400110"/>
              </a:xfrm>
              <a:prstGeom prst="rect">
                <a:avLst/>
              </a:prstGeom>
              <a:noFill/>
              <a:ln w="19050">
                <a:solidFill>
                  <a:schemeClr val="bg1">
                    <a:lumMod val="50000"/>
                  </a:schemeClr>
                </a:solidFill>
              </a:ln>
            </p:spPr>
            <p:txBody>
              <a:bodyPr wrap="square" rtlCol="0">
                <a:spAutoFit/>
              </a:bodyPr>
              <a:lstStyle/>
              <a:p>
                <a:r>
                  <a:rPr lang="en-US" sz="2000" dirty="0"/>
                  <a:t>E.g.,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=15,  </m:t>
                    </m:r>
                    <m:r>
                      <a:rPr lang="en-US" sz="2000" b="0" i="1" smtClean="0">
                        <a:latin typeface="Cambria Math" panose="02040503050406030204" pitchFamily="18" charset="0"/>
                      </a:rPr>
                      <m:t>𝑘</m:t>
                    </m:r>
                    <m:r>
                      <a:rPr lang="en-US" sz="2000" b="0" i="1" smtClean="0">
                        <a:latin typeface="Cambria Math" panose="02040503050406030204" pitchFamily="18" charset="0"/>
                      </a:rPr>
                      <m:t>=3</m:t>
                    </m:r>
                  </m:oMath>
                </a14:m>
                <a:endParaRPr lang="en-US" sz="2000" dirty="0"/>
              </a:p>
            </p:txBody>
          </p:sp>
        </mc:Choice>
        <mc:Fallback xmlns="">
          <p:sp>
            <p:nvSpPr>
              <p:cNvPr id="100" name="TextBox 99">
                <a:extLst>
                  <a:ext uri="{FF2B5EF4-FFF2-40B4-BE49-F238E27FC236}">
                    <a16:creationId xmlns:a16="http://schemas.microsoft.com/office/drawing/2014/main" id="{F9FA1F7B-2416-A2B0-F0AE-61B80BA7079A}"/>
                  </a:ext>
                </a:extLst>
              </p:cNvPr>
              <p:cNvSpPr txBox="1">
                <a:spLocks noRot="1" noChangeAspect="1" noMove="1" noResize="1" noEditPoints="1" noAdjustHandles="1" noChangeArrowheads="1" noChangeShapeType="1" noTextEdit="1"/>
              </p:cNvSpPr>
              <p:nvPr/>
            </p:nvSpPr>
            <p:spPr>
              <a:xfrm>
                <a:off x="9040033" y="3818325"/>
                <a:ext cx="2313767" cy="400110"/>
              </a:xfrm>
              <a:prstGeom prst="rect">
                <a:avLst/>
              </a:prstGeom>
              <a:blipFill>
                <a:blip r:embed="rId14"/>
                <a:stretch>
                  <a:fillRect l="-2703" t="-5882" b="-20588"/>
                </a:stretch>
              </a:blipFill>
              <a:ln w="19050">
                <a:solidFill>
                  <a:schemeClr val="bg1">
                    <a:lumMod val="50000"/>
                  </a:schemeClr>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834BFDF-C365-8735-C6A9-F1E1D8DB0969}"/>
              </a:ext>
            </a:extLst>
          </p:cNvPr>
          <p:cNvSpPr>
            <a:spLocks noGrp="1"/>
          </p:cNvSpPr>
          <p:nvPr>
            <p:ph type="sldNum" sz="quarter" idx="12"/>
          </p:nvPr>
        </p:nvSpPr>
        <p:spPr/>
        <p:txBody>
          <a:bodyPr/>
          <a:lstStyle/>
          <a:p>
            <a:fld id="{D9BD9CFA-D953-6D43-BEF7-E1D617A91F13}" type="slidenum">
              <a:rPr lang="en-US" smtClean="0"/>
              <a:t>23</a:t>
            </a:fld>
            <a:endParaRPr lang="en-US"/>
          </a:p>
        </p:txBody>
      </p:sp>
      <p:sp>
        <p:nvSpPr>
          <p:cNvPr id="5" name="Rounded Rectangle 4">
            <a:extLst>
              <a:ext uri="{FF2B5EF4-FFF2-40B4-BE49-F238E27FC236}">
                <a16:creationId xmlns:a16="http://schemas.microsoft.com/office/drawing/2014/main" id="{A8B5CDE4-401C-5680-D55E-6EA8BBD367F6}"/>
              </a:ext>
            </a:extLst>
          </p:cNvPr>
          <p:cNvSpPr/>
          <p:nvPr/>
        </p:nvSpPr>
        <p:spPr>
          <a:xfrm>
            <a:off x="358588" y="1770794"/>
            <a:ext cx="2528047" cy="99845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secure sum problem</a:t>
            </a:r>
          </a:p>
        </p:txBody>
      </p:sp>
    </p:spTree>
    <p:extLst>
      <p:ext uri="{BB962C8B-B14F-4D97-AF65-F5344CB8AC3E}">
        <p14:creationId xmlns:p14="http://schemas.microsoft.com/office/powerpoint/2010/main" val="164510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par>
                                <p:cTn id="14" presetID="22" presetClass="entr" presetSubtype="1"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500"/>
                                        <p:tgtEl>
                                          <p:spTgt spid="43"/>
                                        </p:tgtEl>
                                      </p:cBhvr>
                                    </p:animEffect>
                                  </p:childTnLst>
                                </p:cTn>
                              </p:par>
                              <p:par>
                                <p:cTn id="17" presetID="22" presetClass="entr" presetSubtype="1"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500"/>
                                        <p:tgtEl>
                                          <p:spTgt spid="44"/>
                                        </p:tgtEl>
                                      </p:cBhvr>
                                    </p:animEffect>
                                  </p:childTnLst>
                                </p:cTn>
                              </p:par>
                              <p:par>
                                <p:cTn id="20" presetID="22" presetClass="entr" presetSubtype="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500"/>
                                        <p:tgtEl>
                                          <p:spTgt spid="4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up)">
                                      <p:cBhvr>
                                        <p:cTn id="2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8" grpId="0" animBg="1"/>
      <p:bldP spid="10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7B56D-4A17-287C-A99D-2ADE66EFC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E3AF6-B87D-EE2F-6FC0-CA9565ADB87B}"/>
              </a:ext>
            </a:extLst>
          </p:cNvPr>
          <p:cNvSpPr>
            <a:spLocks noGrp="1"/>
          </p:cNvSpPr>
          <p:nvPr>
            <p:ph type="title"/>
          </p:nvPr>
        </p:nvSpPr>
        <p:spPr/>
        <p:txBody>
          <a:bodyPr>
            <a:normAutofit/>
          </a:bodyPr>
          <a:lstStyle/>
          <a:p>
            <a:r>
              <a:rPr lang="en-US" sz="3600" b="1" dirty="0"/>
              <a:t>The split-and-mix paradigm </a:t>
            </a:r>
            <a:r>
              <a:rPr lang="en-US" sz="3200" b="0" dirty="0"/>
              <a:t>[IKOS06]</a:t>
            </a:r>
          </a:p>
        </p:txBody>
      </p:sp>
      <p:pic>
        <p:nvPicPr>
          <p:cNvPr id="30" name="Graphic 29" descr="User with solid fill">
            <a:extLst>
              <a:ext uri="{FF2B5EF4-FFF2-40B4-BE49-F238E27FC236}">
                <a16:creationId xmlns:a16="http://schemas.microsoft.com/office/drawing/2014/main" id="{AD62C443-E24A-9709-C98B-2FC81AC6B2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0725" y="2054750"/>
            <a:ext cx="702624" cy="702624"/>
          </a:xfrm>
          <a:prstGeom prst="rect">
            <a:avLst/>
          </a:prstGeom>
        </p:spPr>
      </p:pic>
      <p:pic>
        <p:nvPicPr>
          <p:cNvPr id="31" name="Graphic 30" descr="User with solid fill">
            <a:extLst>
              <a:ext uri="{FF2B5EF4-FFF2-40B4-BE49-F238E27FC236}">
                <a16:creationId xmlns:a16="http://schemas.microsoft.com/office/drawing/2014/main" id="{F82CB6EA-1F62-7538-2EBA-B5464B6D6F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358" y="2056957"/>
            <a:ext cx="702624" cy="702624"/>
          </a:xfrm>
          <a:prstGeom prst="rect">
            <a:avLst/>
          </a:prstGeom>
        </p:spPr>
      </p:pic>
      <p:pic>
        <p:nvPicPr>
          <p:cNvPr id="32" name="Graphic 31" descr="User with solid fill">
            <a:extLst>
              <a:ext uri="{FF2B5EF4-FFF2-40B4-BE49-F238E27FC236}">
                <a16:creationId xmlns:a16="http://schemas.microsoft.com/office/drawing/2014/main" id="{B5CB62D7-8989-8144-A40A-41E9388DC5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3092" y="2066626"/>
            <a:ext cx="702624" cy="702624"/>
          </a:xfrm>
          <a:prstGeom prst="rect">
            <a:avLst/>
          </a:prstGeom>
        </p:spPr>
      </p:pic>
      <p:pic>
        <p:nvPicPr>
          <p:cNvPr id="33" name="Graphic 32" descr="User with solid fill">
            <a:extLst>
              <a:ext uri="{FF2B5EF4-FFF2-40B4-BE49-F238E27FC236}">
                <a16:creationId xmlns:a16="http://schemas.microsoft.com/office/drawing/2014/main" id="{490D10B5-1F47-6568-FB8B-DC7E4C7D84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7065" y="2066626"/>
            <a:ext cx="702624" cy="702624"/>
          </a:xfrm>
          <a:prstGeom prst="rect">
            <a:avLst/>
          </a:prstGeom>
        </p:spPr>
      </p:pic>
      <p:pic>
        <p:nvPicPr>
          <p:cNvPr id="34" name="Graphic 33" descr="User with solid fill">
            <a:extLst>
              <a:ext uri="{FF2B5EF4-FFF2-40B4-BE49-F238E27FC236}">
                <a16:creationId xmlns:a16="http://schemas.microsoft.com/office/drawing/2014/main" id="{65E4AF33-CB1A-D18A-7F3B-E0C1187E3E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2739" y="2066626"/>
            <a:ext cx="702624" cy="702624"/>
          </a:xfrm>
          <a:prstGeom prst="rect">
            <a:avLst/>
          </a:prstGeom>
        </p:spPr>
      </p:pic>
      <p:sp>
        <p:nvSpPr>
          <p:cNvPr id="35" name="TextBox 34">
            <a:extLst>
              <a:ext uri="{FF2B5EF4-FFF2-40B4-BE49-F238E27FC236}">
                <a16:creationId xmlns:a16="http://schemas.microsoft.com/office/drawing/2014/main" id="{4CE643FB-DAE3-E70F-3295-867AD508FC10}"/>
              </a:ext>
            </a:extLst>
          </p:cNvPr>
          <p:cNvSpPr txBox="1"/>
          <p:nvPr/>
        </p:nvSpPr>
        <p:spPr>
          <a:xfrm>
            <a:off x="3469542" y="2627188"/>
            <a:ext cx="466794" cy="553998"/>
          </a:xfrm>
          <a:prstGeom prst="rect">
            <a:avLst/>
          </a:prstGeom>
          <a:noFill/>
        </p:spPr>
        <p:txBody>
          <a:bodyPr wrap="none" rtlCol="0">
            <a:spAutoFit/>
          </a:bodyPr>
          <a:lstStyle/>
          <a:p>
            <a:r>
              <a:rPr lang="en-US" sz="3000" dirty="0"/>
              <a:t>2 </a:t>
            </a:r>
          </a:p>
        </p:txBody>
      </p:sp>
      <p:sp>
        <p:nvSpPr>
          <p:cNvPr id="36" name="TextBox 35">
            <a:extLst>
              <a:ext uri="{FF2B5EF4-FFF2-40B4-BE49-F238E27FC236}">
                <a16:creationId xmlns:a16="http://schemas.microsoft.com/office/drawing/2014/main" id="{EDB1023A-DB61-E647-A8F8-F03180CF5B07}"/>
              </a:ext>
            </a:extLst>
          </p:cNvPr>
          <p:cNvSpPr txBox="1"/>
          <p:nvPr/>
        </p:nvSpPr>
        <p:spPr>
          <a:xfrm>
            <a:off x="4448692" y="2627188"/>
            <a:ext cx="380232" cy="553998"/>
          </a:xfrm>
          <a:prstGeom prst="rect">
            <a:avLst/>
          </a:prstGeom>
          <a:noFill/>
        </p:spPr>
        <p:txBody>
          <a:bodyPr wrap="none" rtlCol="0">
            <a:spAutoFit/>
          </a:bodyPr>
          <a:lstStyle/>
          <a:p>
            <a:r>
              <a:rPr lang="en-US" sz="3000" dirty="0"/>
              <a:t>1</a:t>
            </a:r>
          </a:p>
        </p:txBody>
      </p:sp>
      <p:sp>
        <p:nvSpPr>
          <p:cNvPr id="37" name="TextBox 36">
            <a:extLst>
              <a:ext uri="{FF2B5EF4-FFF2-40B4-BE49-F238E27FC236}">
                <a16:creationId xmlns:a16="http://schemas.microsoft.com/office/drawing/2014/main" id="{FE72F1FF-CAEC-CE03-31D1-48A55C617F46}"/>
              </a:ext>
            </a:extLst>
          </p:cNvPr>
          <p:cNvSpPr txBox="1"/>
          <p:nvPr/>
        </p:nvSpPr>
        <p:spPr>
          <a:xfrm>
            <a:off x="5441934" y="2627188"/>
            <a:ext cx="380232" cy="553998"/>
          </a:xfrm>
          <a:prstGeom prst="rect">
            <a:avLst/>
          </a:prstGeom>
          <a:noFill/>
        </p:spPr>
        <p:txBody>
          <a:bodyPr wrap="none" rtlCol="0">
            <a:spAutoFit/>
          </a:bodyPr>
          <a:lstStyle/>
          <a:p>
            <a:r>
              <a:rPr lang="en-US" sz="3000" dirty="0"/>
              <a:t>0</a:t>
            </a:r>
          </a:p>
        </p:txBody>
      </p:sp>
      <p:sp>
        <p:nvSpPr>
          <p:cNvPr id="38" name="TextBox 37">
            <a:extLst>
              <a:ext uri="{FF2B5EF4-FFF2-40B4-BE49-F238E27FC236}">
                <a16:creationId xmlns:a16="http://schemas.microsoft.com/office/drawing/2014/main" id="{436619C8-AF38-0F74-0130-C761875F8010}"/>
              </a:ext>
            </a:extLst>
          </p:cNvPr>
          <p:cNvSpPr txBox="1"/>
          <p:nvPr/>
        </p:nvSpPr>
        <p:spPr>
          <a:xfrm>
            <a:off x="6450663" y="2627188"/>
            <a:ext cx="380232" cy="553998"/>
          </a:xfrm>
          <a:prstGeom prst="rect">
            <a:avLst/>
          </a:prstGeom>
          <a:noFill/>
        </p:spPr>
        <p:txBody>
          <a:bodyPr wrap="none" rtlCol="0">
            <a:spAutoFit/>
          </a:bodyPr>
          <a:lstStyle/>
          <a:p>
            <a:r>
              <a:rPr lang="en-US" sz="3000" dirty="0"/>
              <a:t>3</a:t>
            </a:r>
          </a:p>
        </p:txBody>
      </p:sp>
      <p:sp>
        <p:nvSpPr>
          <p:cNvPr id="39" name="TextBox 38">
            <a:extLst>
              <a:ext uri="{FF2B5EF4-FFF2-40B4-BE49-F238E27FC236}">
                <a16:creationId xmlns:a16="http://schemas.microsoft.com/office/drawing/2014/main" id="{3AAA9C90-3B6C-BCF0-75E5-EA68F7C1AC40}"/>
              </a:ext>
            </a:extLst>
          </p:cNvPr>
          <p:cNvSpPr txBox="1"/>
          <p:nvPr/>
        </p:nvSpPr>
        <p:spPr>
          <a:xfrm>
            <a:off x="7363973" y="2613176"/>
            <a:ext cx="380232" cy="553998"/>
          </a:xfrm>
          <a:prstGeom prst="rect">
            <a:avLst/>
          </a:prstGeom>
          <a:noFill/>
        </p:spPr>
        <p:txBody>
          <a:bodyPr wrap="none" rtlCol="0">
            <a:spAutoFit/>
          </a:bodyPr>
          <a:lstStyle/>
          <a:p>
            <a:r>
              <a:rPr lang="en-US" sz="3000" dirty="0"/>
              <a:t>4</a:t>
            </a:r>
          </a:p>
        </p:txBody>
      </p:sp>
      <p:sp>
        <p:nvSpPr>
          <p:cNvPr id="61" name="TextBox 60">
            <a:extLst>
              <a:ext uri="{FF2B5EF4-FFF2-40B4-BE49-F238E27FC236}">
                <a16:creationId xmlns:a16="http://schemas.microsoft.com/office/drawing/2014/main" id="{90815895-850F-416F-FC4D-91DF2A0195B6}"/>
              </a:ext>
            </a:extLst>
          </p:cNvPr>
          <p:cNvSpPr txBox="1"/>
          <p:nvPr/>
        </p:nvSpPr>
        <p:spPr>
          <a:xfrm>
            <a:off x="2590717" y="3818325"/>
            <a:ext cx="6082665" cy="461665"/>
          </a:xfrm>
          <a:prstGeom prst="rect">
            <a:avLst/>
          </a:prstGeom>
          <a:solidFill>
            <a:schemeClr val="accent6">
              <a:lumMod val="20000"/>
              <a:lumOff val="80000"/>
            </a:schemeClr>
          </a:solidFill>
          <a:ln>
            <a:noFill/>
          </a:ln>
        </p:spPr>
        <p:txBody>
          <a:bodyPr wrap="square" rtlCol="0">
            <a:spAutoFit/>
          </a:bodyPr>
          <a:lstStyle/>
          <a:p>
            <a:pPr algn="ctr"/>
            <a:r>
              <a:rPr lang="en-US" sz="2400" dirty="0"/>
              <a:t> 1</a:t>
            </a:r>
            <a:r>
              <a:rPr lang="en-US" sz="2400" dirty="0">
                <a:solidFill>
                  <a:schemeClr val="accent6">
                    <a:lumMod val="20000"/>
                    <a:lumOff val="80000"/>
                  </a:schemeClr>
                </a:solidFill>
              </a:rPr>
              <a:t>+</a:t>
            </a:r>
            <a:r>
              <a:rPr lang="en-US" sz="2400" dirty="0"/>
              <a:t>1</a:t>
            </a:r>
            <a:r>
              <a:rPr lang="en-CN" sz="2400">
                <a:solidFill>
                  <a:schemeClr val="accent6">
                    <a:lumMod val="20000"/>
                    <a:lumOff val="80000"/>
                  </a:schemeClr>
                </a:solidFill>
              </a:rPr>
              <a:t>+</a:t>
            </a:r>
            <a:r>
              <a:rPr lang="en-US" sz="2400" dirty="0"/>
              <a:t>0</a:t>
            </a:r>
            <a:r>
              <a:rPr lang="en-CN" sz="2400"/>
              <a:t>   </a:t>
            </a:r>
            <a:r>
              <a:rPr lang="en-US" sz="2400" dirty="0"/>
              <a:t>2</a:t>
            </a:r>
            <a:r>
              <a:rPr lang="en-CN" sz="2400">
                <a:solidFill>
                  <a:schemeClr val="accent6">
                    <a:lumMod val="20000"/>
                    <a:lumOff val="80000"/>
                  </a:schemeClr>
                </a:solidFill>
              </a:rPr>
              <a:t>+</a:t>
            </a:r>
            <a:r>
              <a:rPr lang="en-CN" sz="2400"/>
              <a:t>1</a:t>
            </a:r>
            <a:r>
              <a:rPr lang="en-US" sz="2400" dirty="0"/>
              <a:t>3</a:t>
            </a:r>
            <a:r>
              <a:rPr lang="en-CN" sz="2400">
                <a:solidFill>
                  <a:schemeClr val="accent6">
                    <a:lumMod val="20000"/>
                    <a:lumOff val="80000"/>
                  </a:schemeClr>
                </a:solidFill>
              </a:rPr>
              <a:t>+</a:t>
            </a:r>
            <a:r>
              <a:rPr lang="en-CN" sz="2400"/>
              <a:t>1  </a:t>
            </a:r>
            <a:r>
              <a:rPr lang="en-US" sz="2400" dirty="0"/>
              <a:t>9</a:t>
            </a:r>
            <a:r>
              <a:rPr lang="en-CN" sz="2400">
                <a:solidFill>
                  <a:schemeClr val="accent6">
                    <a:lumMod val="20000"/>
                    <a:lumOff val="80000"/>
                  </a:schemeClr>
                </a:solidFill>
              </a:rPr>
              <a:t>+</a:t>
            </a:r>
            <a:r>
              <a:rPr lang="en-US" sz="2400" dirty="0"/>
              <a:t>3</a:t>
            </a:r>
            <a:r>
              <a:rPr lang="en-CN" sz="2400">
                <a:solidFill>
                  <a:schemeClr val="accent6">
                    <a:lumMod val="20000"/>
                    <a:lumOff val="80000"/>
                  </a:schemeClr>
                </a:solidFill>
              </a:rPr>
              <a:t>+</a:t>
            </a:r>
            <a:r>
              <a:rPr lang="en-US" sz="2400" dirty="0"/>
              <a:t>3</a:t>
            </a:r>
            <a:r>
              <a:rPr lang="en-CN" sz="2400"/>
              <a:t>  </a:t>
            </a:r>
            <a:r>
              <a:rPr lang="en-US" sz="2400" dirty="0"/>
              <a:t>4</a:t>
            </a:r>
            <a:r>
              <a:rPr lang="en-US" sz="2400" dirty="0">
                <a:solidFill>
                  <a:schemeClr val="accent6">
                    <a:lumMod val="20000"/>
                    <a:lumOff val="80000"/>
                  </a:schemeClr>
                </a:solidFill>
              </a:rPr>
              <a:t>+</a:t>
            </a:r>
            <a:r>
              <a:rPr lang="en-US" sz="2400" dirty="0"/>
              <a:t>14</a:t>
            </a:r>
            <a:r>
              <a:rPr lang="en-CN" sz="2400">
                <a:solidFill>
                  <a:schemeClr val="accent6">
                    <a:lumMod val="20000"/>
                    <a:lumOff val="80000"/>
                  </a:schemeClr>
                </a:solidFill>
              </a:rPr>
              <a:t>+</a:t>
            </a:r>
            <a:r>
              <a:rPr lang="en-US" sz="2400" dirty="0"/>
              <a:t>0</a:t>
            </a:r>
            <a:r>
              <a:rPr lang="en-CN" sz="2400"/>
              <a:t>  </a:t>
            </a:r>
            <a:r>
              <a:rPr lang="en-US" sz="2400" dirty="0"/>
              <a:t>6</a:t>
            </a:r>
            <a:r>
              <a:rPr lang="en-CN" sz="2400">
                <a:solidFill>
                  <a:schemeClr val="accent6">
                    <a:lumMod val="20000"/>
                    <a:lumOff val="80000"/>
                  </a:schemeClr>
                </a:solidFill>
              </a:rPr>
              <a:t>+</a:t>
            </a:r>
            <a:r>
              <a:rPr lang="en-US" sz="2400" dirty="0"/>
              <a:t>3</a:t>
            </a:r>
            <a:r>
              <a:rPr lang="en-CN" sz="2400">
                <a:solidFill>
                  <a:schemeClr val="accent6">
                    <a:lumMod val="20000"/>
                    <a:lumOff val="80000"/>
                  </a:schemeClr>
                </a:solidFill>
              </a:rPr>
              <a:t>+</a:t>
            </a:r>
            <a:r>
              <a:rPr lang="en-US" sz="2400" dirty="0"/>
              <a:t>10</a:t>
            </a:r>
            <a:endParaRPr lang="en-CN" sz="2400" dirty="0"/>
          </a:p>
        </p:txBody>
      </p:sp>
      <p:sp>
        <p:nvSpPr>
          <p:cNvPr id="6" name="Slide Number Placeholder 5">
            <a:extLst>
              <a:ext uri="{FF2B5EF4-FFF2-40B4-BE49-F238E27FC236}">
                <a16:creationId xmlns:a16="http://schemas.microsoft.com/office/drawing/2014/main" id="{CDBF8D14-68F1-AC45-075A-C82D20E2EB3F}"/>
              </a:ext>
            </a:extLst>
          </p:cNvPr>
          <p:cNvSpPr>
            <a:spLocks noGrp="1"/>
          </p:cNvSpPr>
          <p:nvPr>
            <p:ph type="sldNum" sz="quarter" idx="12"/>
          </p:nvPr>
        </p:nvSpPr>
        <p:spPr/>
        <p:txBody>
          <a:bodyPr/>
          <a:lstStyle/>
          <a:p>
            <a:fld id="{D9BD9CFA-D953-6D43-BEF7-E1D617A91F13}" type="slidenum">
              <a:rPr lang="en-US" smtClean="0"/>
              <a:t>24</a:t>
            </a:fld>
            <a:endParaRPr lang="en-US"/>
          </a:p>
        </p:txBody>
      </p:sp>
      <p:sp>
        <p:nvSpPr>
          <p:cNvPr id="15" name="Rounded Rectangle 14">
            <a:extLst>
              <a:ext uri="{FF2B5EF4-FFF2-40B4-BE49-F238E27FC236}">
                <a16:creationId xmlns:a16="http://schemas.microsoft.com/office/drawing/2014/main" id="{50DE564E-C294-3B81-800A-67636D0DEA04}"/>
              </a:ext>
            </a:extLst>
          </p:cNvPr>
          <p:cNvSpPr/>
          <p:nvPr/>
        </p:nvSpPr>
        <p:spPr>
          <a:xfrm>
            <a:off x="358588" y="1770794"/>
            <a:ext cx="2528047" cy="99845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secure sum problem</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EAA0CA-787E-81C1-EDA6-33E576A3C989}"/>
                  </a:ext>
                </a:extLst>
              </p:cNvPr>
              <p:cNvSpPr txBox="1"/>
              <p:nvPr/>
            </p:nvSpPr>
            <p:spPr>
              <a:xfrm>
                <a:off x="9040033" y="3818325"/>
                <a:ext cx="2313767" cy="400110"/>
              </a:xfrm>
              <a:prstGeom prst="rect">
                <a:avLst/>
              </a:prstGeom>
              <a:noFill/>
              <a:ln w="19050">
                <a:solidFill>
                  <a:schemeClr val="bg1">
                    <a:lumMod val="50000"/>
                  </a:schemeClr>
                </a:solidFill>
              </a:ln>
            </p:spPr>
            <p:txBody>
              <a:bodyPr wrap="square" rtlCol="0">
                <a:spAutoFit/>
              </a:bodyPr>
              <a:lstStyle/>
              <a:p>
                <a:r>
                  <a:rPr lang="en-US" sz="2000" dirty="0"/>
                  <a:t>E.g.,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=15,  </m:t>
                    </m:r>
                    <m:r>
                      <a:rPr lang="en-US" sz="2000" b="0" i="1" smtClean="0">
                        <a:latin typeface="Cambria Math" panose="02040503050406030204" pitchFamily="18" charset="0"/>
                      </a:rPr>
                      <m:t>𝑘</m:t>
                    </m:r>
                    <m:r>
                      <a:rPr lang="en-US" sz="2000" b="0" i="1" smtClean="0">
                        <a:latin typeface="Cambria Math" panose="02040503050406030204" pitchFamily="18" charset="0"/>
                      </a:rPr>
                      <m:t>=3</m:t>
                    </m:r>
                  </m:oMath>
                </a14:m>
                <a:endParaRPr lang="en-US" sz="2000" dirty="0"/>
              </a:p>
            </p:txBody>
          </p:sp>
        </mc:Choice>
        <mc:Fallback xmlns="">
          <p:sp>
            <p:nvSpPr>
              <p:cNvPr id="16" name="TextBox 15">
                <a:extLst>
                  <a:ext uri="{FF2B5EF4-FFF2-40B4-BE49-F238E27FC236}">
                    <a16:creationId xmlns:a16="http://schemas.microsoft.com/office/drawing/2014/main" id="{0FEAA0CA-787E-81C1-EDA6-33E576A3C989}"/>
                  </a:ext>
                </a:extLst>
              </p:cNvPr>
              <p:cNvSpPr txBox="1">
                <a:spLocks noRot="1" noChangeAspect="1" noMove="1" noResize="1" noEditPoints="1" noAdjustHandles="1" noChangeArrowheads="1" noChangeShapeType="1" noTextEdit="1"/>
              </p:cNvSpPr>
              <p:nvPr/>
            </p:nvSpPr>
            <p:spPr>
              <a:xfrm>
                <a:off x="9040033" y="3818325"/>
                <a:ext cx="2313767" cy="400110"/>
              </a:xfrm>
              <a:prstGeom prst="rect">
                <a:avLst/>
              </a:prstGeom>
              <a:blipFill>
                <a:blip r:embed="rId17"/>
                <a:stretch>
                  <a:fillRect l="-2703" t="-5882" b="-20588"/>
                </a:stretch>
              </a:blipFill>
              <a:ln w="19050">
                <a:solidFill>
                  <a:schemeClr val="bg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774430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B9A36-34D5-9EB6-F183-FF8E99F17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53E6F-AC76-6643-9D7C-F448DF31BE77}"/>
              </a:ext>
            </a:extLst>
          </p:cNvPr>
          <p:cNvSpPr>
            <a:spLocks noGrp="1"/>
          </p:cNvSpPr>
          <p:nvPr>
            <p:ph type="title"/>
          </p:nvPr>
        </p:nvSpPr>
        <p:spPr/>
        <p:txBody>
          <a:bodyPr>
            <a:normAutofit/>
          </a:bodyPr>
          <a:lstStyle/>
          <a:p>
            <a:r>
              <a:rPr lang="en-US" sz="3600" b="1" dirty="0"/>
              <a:t>The split-and-mix paradigm </a:t>
            </a:r>
            <a:r>
              <a:rPr lang="en-US" sz="3200" b="0" dirty="0"/>
              <a:t>[IKOS06]</a:t>
            </a:r>
          </a:p>
        </p:txBody>
      </p:sp>
      <p:pic>
        <p:nvPicPr>
          <p:cNvPr id="30" name="Graphic 29" descr="User with solid fill">
            <a:extLst>
              <a:ext uri="{FF2B5EF4-FFF2-40B4-BE49-F238E27FC236}">
                <a16:creationId xmlns:a16="http://schemas.microsoft.com/office/drawing/2014/main" id="{96661424-C697-71B1-417E-3BBA1F38A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0725" y="2054750"/>
            <a:ext cx="702624" cy="702624"/>
          </a:xfrm>
          <a:prstGeom prst="rect">
            <a:avLst/>
          </a:prstGeom>
        </p:spPr>
      </p:pic>
      <p:pic>
        <p:nvPicPr>
          <p:cNvPr id="31" name="Graphic 30" descr="User with solid fill">
            <a:extLst>
              <a:ext uri="{FF2B5EF4-FFF2-40B4-BE49-F238E27FC236}">
                <a16:creationId xmlns:a16="http://schemas.microsoft.com/office/drawing/2014/main" id="{C63247FD-F817-7F82-63DA-149E57337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358" y="2056957"/>
            <a:ext cx="702624" cy="702624"/>
          </a:xfrm>
          <a:prstGeom prst="rect">
            <a:avLst/>
          </a:prstGeom>
        </p:spPr>
      </p:pic>
      <p:pic>
        <p:nvPicPr>
          <p:cNvPr id="32" name="Graphic 31" descr="User with solid fill">
            <a:extLst>
              <a:ext uri="{FF2B5EF4-FFF2-40B4-BE49-F238E27FC236}">
                <a16:creationId xmlns:a16="http://schemas.microsoft.com/office/drawing/2014/main" id="{0D47C07A-5336-43F9-3383-3AC2870E8F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3092" y="2066626"/>
            <a:ext cx="702624" cy="702624"/>
          </a:xfrm>
          <a:prstGeom prst="rect">
            <a:avLst/>
          </a:prstGeom>
        </p:spPr>
      </p:pic>
      <p:pic>
        <p:nvPicPr>
          <p:cNvPr id="33" name="Graphic 32" descr="User with solid fill">
            <a:extLst>
              <a:ext uri="{FF2B5EF4-FFF2-40B4-BE49-F238E27FC236}">
                <a16:creationId xmlns:a16="http://schemas.microsoft.com/office/drawing/2014/main" id="{C9A09202-748E-325B-5967-2103319B48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7065" y="2066626"/>
            <a:ext cx="702624" cy="702624"/>
          </a:xfrm>
          <a:prstGeom prst="rect">
            <a:avLst/>
          </a:prstGeom>
        </p:spPr>
      </p:pic>
      <p:pic>
        <p:nvPicPr>
          <p:cNvPr id="34" name="Graphic 33" descr="User with solid fill">
            <a:extLst>
              <a:ext uri="{FF2B5EF4-FFF2-40B4-BE49-F238E27FC236}">
                <a16:creationId xmlns:a16="http://schemas.microsoft.com/office/drawing/2014/main" id="{D0D0C5E2-C0FF-128F-735A-3243FD05B6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2739" y="2066626"/>
            <a:ext cx="702624" cy="702624"/>
          </a:xfrm>
          <a:prstGeom prst="rect">
            <a:avLst/>
          </a:prstGeom>
        </p:spPr>
      </p:pic>
      <p:sp>
        <p:nvSpPr>
          <p:cNvPr id="35" name="TextBox 34">
            <a:extLst>
              <a:ext uri="{FF2B5EF4-FFF2-40B4-BE49-F238E27FC236}">
                <a16:creationId xmlns:a16="http://schemas.microsoft.com/office/drawing/2014/main" id="{E601913E-575D-65BA-84A0-1349E4532708}"/>
              </a:ext>
            </a:extLst>
          </p:cNvPr>
          <p:cNvSpPr txBox="1"/>
          <p:nvPr/>
        </p:nvSpPr>
        <p:spPr>
          <a:xfrm>
            <a:off x="3469542" y="2627188"/>
            <a:ext cx="466794" cy="553998"/>
          </a:xfrm>
          <a:prstGeom prst="rect">
            <a:avLst/>
          </a:prstGeom>
          <a:noFill/>
        </p:spPr>
        <p:txBody>
          <a:bodyPr wrap="none" rtlCol="0">
            <a:spAutoFit/>
          </a:bodyPr>
          <a:lstStyle/>
          <a:p>
            <a:r>
              <a:rPr lang="en-US" sz="3000" dirty="0"/>
              <a:t>2 </a:t>
            </a:r>
          </a:p>
        </p:txBody>
      </p:sp>
      <p:sp>
        <p:nvSpPr>
          <p:cNvPr id="36" name="TextBox 35">
            <a:extLst>
              <a:ext uri="{FF2B5EF4-FFF2-40B4-BE49-F238E27FC236}">
                <a16:creationId xmlns:a16="http://schemas.microsoft.com/office/drawing/2014/main" id="{F42AEC9E-2EE2-6C43-C7BA-03474BA71AC4}"/>
              </a:ext>
            </a:extLst>
          </p:cNvPr>
          <p:cNvSpPr txBox="1"/>
          <p:nvPr/>
        </p:nvSpPr>
        <p:spPr>
          <a:xfrm>
            <a:off x="4448692" y="2627188"/>
            <a:ext cx="380232" cy="553998"/>
          </a:xfrm>
          <a:prstGeom prst="rect">
            <a:avLst/>
          </a:prstGeom>
          <a:noFill/>
        </p:spPr>
        <p:txBody>
          <a:bodyPr wrap="none" rtlCol="0">
            <a:spAutoFit/>
          </a:bodyPr>
          <a:lstStyle/>
          <a:p>
            <a:r>
              <a:rPr lang="en-US" sz="3000" dirty="0"/>
              <a:t>1</a:t>
            </a:r>
          </a:p>
        </p:txBody>
      </p:sp>
      <p:sp>
        <p:nvSpPr>
          <p:cNvPr id="37" name="TextBox 36">
            <a:extLst>
              <a:ext uri="{FF2B5EF4-FFF2-40B4-BE49-F238E27FC236}">
                <a16:creationId xmlns:a16="http://schemas.microsoft.com/office/drawing/2014/main" id="{53F9B79C-EE3A-B120-B87A-300493C8C292}"/>
              </a:ext>
            </a:extLst>
          </p:cNvPr>
          <p:cNvSpPr txBox="1"/>
          <p:nvPr/>
        </p:nvSpPr>
        <p:spPr>
          <a:xfrm>
            <a:off x="5441934" y="2627188"/>
            <a:ext cx="380232" cy="553998"/>
          </a:xfrm>
          <a:prstGeom prst="rect">
            <a:avLst/>
          </a:prstGeom>
          <a:noFill/>
        </p:spPr>
        <p:txBody>
          <a:bodyPr wrap="none" rtlCol="0">
            <a:spAutoFit/>
          </a:bodyPr>
          <a:lstStyle/>
          <a:p>
            <a:r>
              <a:rPr lang="en-US" sz="3000" dirty="0"/>
              <a:t>0</a:t>
            </a:r>
          </a:p>
        </p:txBody>
      </p:sp>
      <p:sp>
        <p:nvSpPr>
          <p:cNvPr id="38" name="TextBox 37">
            <a:extLst>
              <a:ext uri="{FF2B5EF4-FFF2-40B4-BE49-F238E27FC236}">
                <a16:creationId xmlns:a16="http://schemas.microsoft.com/office/drawing/2014/main" id="{73D27F77-0F8A-AD56-279C-D5B28B9E9313}"/>
              </a:ext>
            </a:extLst>
          </p:cNvPr>
          <p:cNvSpPr txBox="1"/>
          <p:nvPr/>
        </p:nvSpPr>
        <p:spPr>
          <a:xfrm>
            <a:off x="6450663" y="2627188"/>
            <a:ext cx="380232" cy="553998"/>
          </a:xfrm>
          <a:prstGeom prst="rect">
            <a:avLst/>
          </a:prstGeom>
          <a:noFill/>
        </p:spPr>
        <p:txBody>
          <a:bodyPr wrap="none" rtlCol="0">
            <a:spAutoFit/>
          </a:bodyPr>
          <a:lstStyle/>
          <a:p>
            <a:r>
              <a:rPr lang="en-US" sz="3000" dirty="0"/>
              <a:t>3</a:t>
            </a:r>
          </a:p>
        </p:txBody>
      </p:sp>
      <p:sp>
        <p:nvSpPr>
          <p:cNvPr id="39" name="TextBox 38">
            <a:extLst>
              <a:ext uri="{FF2B5EF4-FFF2-40B4-BE49-F238E27FC236}">
                <a16:creationId xmlns:a16="http://schemas.microsoft.com/office/drawing/2014/main" id="{2B388144-A6E4-227A-17F3-161A8D36C2EE}"/>
              </a:ext>
            </a:extLst>
          </p:cNvPr>
          <p:cNvSpPr txBox="1"/>
          <p:nvPr/>
        </p:nvSpPr>
        <p:spPr>
          <a:xfrm>
            <a:off x="7363973" y="2613176"/>
            <a:ext cx="380232" cy="553998"/>
          </a:xfrm>
          <a:prstGeom prst="rect">
            <a:avLst/>
          </a:prstGeom>
          <a:noFill/>
        </p:spPr>
        <p:txBody>
          <a:bodyPr wrap="none" rtlCol="0">
            <a:spAutoFit/>
          </a:bodyPr>
          <a:lstStyle/>
          <a:p>
            <a:r>
              <a:rPr lang="en-US" sz="3000" dirty="0"/>
              <a:t>4</a:t>
            </a:r>
          </a:p>
        </p:txBody>
      </p:sp>
      <p:sp>
        <p:nvSpPr>
          <p:cNvPr id="61" name="TextBox 60">
            <a:extLst>
              <a:ext uri="{FF2B5EF4-FFF2-40B4-BE49-F238E27FC236}">
                <a16:creationId xmlns:a16="http://schemas.microsoft.com/office/drawing/2014/main" id="{347B1FA4-C39D-3A94-3EA9-0B106C419DFE}"/>
              </a:ext>
            </a:extLst>
          </p:cNvPr>
          <p:cNvSpPr txBox="1"/>
          <p:nvPr/>
        </p:nvSpPr>
        <p:spPr>
          <a:xfrm>
            <a:off x="2590717" y="3818325"/>
            <a:ext cx="6082665" cy="461665"/>
          </a:xfrm>
          <a:prstGeom prst="rect">
            <a:avLst/>
          </a:prstGeom>
          <a:solidFill>
            <a:schemeClr val="accent6">
              <a:lumMod val="20000"/>
              <a:lumOff val="80000"/>
            </a:schemeClr>
          </a:solidFill>
          <a:ln>
            <a:noFill/>
          </a:ln>
        </p:spPr>
        <p:txBody>
          <a:bodyPr wrap="square" rtlCol="0">
            <a:spAutoFit/>
          </a:bodyPr>
          <a:lstStyle/>
          <a:p>
            <a:pPr algn="ctr"/>
            <a:r>
              <a:rPr lang="en-US" sz="2400" dirty="0"/>
              <a:t> 9</a:t>
            </a:r>
            <a:r>
              <a:rPr lang="en-US" sz="2400" dirty="0">
                <a:solidFill>
                  <a:schemeClr val="accent6">
                    <a:lumMod val="20000"/>
                    <a:lumOff val="80000"/>
                  </a:schemeClr>
                </a:solidFill>
              </a:rPr>
              <a:t>+</a:t>
            </a:r>
            <a:r>
              <a:rPr lang="en-US" sz="2400" dirty="0"/>
              <a:t>2</a:t>
            </a:r>
            <a:r>
              <a:rPr lang="en-CN" sz="2400">
                <a:solidFill>
                  <a:schemeClr val="accent6">
                    <a:lumMod val="20000"/>
                    <a:lumOff val="80000"/>
                  </a:schemeClr>
                </a:solidFill>
              </a:rPr>
              <a:t>+</a:t>
            </a:r>
            <a:r>
              <a:rPr lang="en-US" sz="2400" dirty="0"/>
              <a:t>13</a:t>
            </a:r>
            <a:r>
              <a:rPr lang="en-CN" sz="2400"/>
              <a:t>   </a:t>
            </a:r>
            <a:r>
              <a:rPr lang="en-US" sz="2400" dirty="0"/>
              <a:t>4</a:t>
            </a:r>
            <a:r>
              <a:rPr lang="en-CN" sz="2400">
                <a:solidFill>
                  <a:schemeClr val="accent6">
                    <a:lumMod val="20000"/>
                    <a:lumOff val="80000"/>
                  </a:schemeClr>
                </a:solidFill>
              </a:rPr>
              <a:t>+</a:t>
            </a:r>
            <a:r>
              <a:rPr lang="en-US" sz="2400" dirty="0"/>
              <a:t>0</a:t>
            </a:r>
            <a:r>
              <a:rPr lang="en-CN" sz="2400">
                <a:solidFill>
                  <a:schemeClr val="accent6">
                    <a:lumMod val="20000"/>
                    <a:lumOff val="80000"/>
                  </a:schemeClr>
                </a:solidFill>
              </a:rPr>
              <a:t>+</a:t>
            </a:r>
            <a:r>
              <a:rPr lang="en-CN" sz="2400"/>
              <a:t>1  </a:t>
            </a:r>
            <a:r>
              <a:rPr lang="en-US" sz="2400" dirty="0"/>
              <a:t>6</a:t>
            </a:r>
            <a:r>
              <a:rPr lang="en-CN" sz="2400">
                <a:solidFill>
                  <a:schemeClr val="accent6">
                    <a:lumMod val="20000"/>
                    <a:lumOff val="80000"/>
                  </a:schemeClr>
                </a:solidFill>
              </a:rPr>
              <a:t>+</a:t>
            </a:r>
            <a:r>
              <a:rPr lang="en-US" sz="2400" dirty="0"/>
              <a:t>0</a:t>
            </a:r>
            <a:r>
              <a:rPr lang="en-CN" sz="2400">
                <a:solidFill>
                  <a:schemeClr val="accent6">
                    <a:lumMod val="20000"/>
                    <a:lumOff val="80000"/>
                  </a:schemeClr>
                </a:solidFill>
              </a:rPr>
              <a:t>+</a:t>
            </a:r>
            <a:r>
              <a:rPr lang="en-US" sz="2400" dirty="0"/>
              <a:t>3</a:t>
            </a:r>
            <a:r>
              <a:rPr lang="en-CN" sz="2400"/>
              <a:t>  </a:t>
            </a:r>
            <a:r>
              <a:rPr lang="en-US" sz="2400" dirty="0"/>
              <a:t>1</a:t>
            </a:r>
            <a:r>
              <a:rPr lang="en-US" sz="2400" dirty="0">
                <a:solidFill>
                  <a:schemeClr val="accent6">
                    <a:lumMod val="20000"/>
                    <a:lumOff val="80000"/>
                  </a:schemeClr>
                </a:solidFill>
              </a:rPr>
              <a:t>+</a:t>
            </a:r>
            <a:r>
              <a:rPr lang="en-US" sz="2400" dirty="0"/>
              <a:t>10</a:t>
            </a:r>
            <a:r>
              <a:rPr lang="en-CN" sz="2400">
                <a:solidFill>
                  <a:schemeClr val="accent6">
                    <a:lumMod val="20000"/>
                    <a:lumOff val="80000"/>
                  </a:schemeClr>
                </a:solidFill>
              </a:rPr>
              <a:t>+</a:t>
            </a:r>
            <a:r>
              <a:rPr lang="en-US" sz="2400" dirty="0"/>
              <a:t>3</a:t>
            </a:r>
            <a:r>
              <a:rPr lang="en-CN" sz="2400"/>
              <a:t>  </a:t>
            </a:r>
            <a:r>
              <a:rPr lang="en-US" sz="2400" dirty="0"/>
              <a:t>1</a:t>
            </a:r>
            <a:r>
              <a:rPr lang="en-CN" sz="2400">
                <a:solidFill>
                  <a:schemeClr val="accent6">
                    <a:lumMod val="20000"/>
                    <a:lumOff val="80000"/>
                  </a:schemeClr>
                </a:solidFill>
              </a:rPr>
              <a:t>+</a:t>
            </a:r>
            <a:r>
              <a:rPr lang="en-US" sz="2400" dirty="0"/>
              <a:t>3</a:t>
            </a:r>
            <a:r>
              <a:rPr lang="en-CN" sz="2400">
                <a:solidFill>
                  <a:schemeClr val="accent6">
                    <a:lumMod val="20000"/>
                    <a:lumOff val="80000"/>
                  </a:schemeClr>
                </a:solidFill>
              </a:rPr>
              <a:t>+</a:t>
            </a:r>
            <a:r>
              <a:rPr lang="en-US" sz="2400" dirty="0"/>
              <a:t>14</a:t>
            </a:r>
            <a:endParaRPr lang="en-CN" sz="2400" dirty="0"/>
          </a:p>
        </p:txBody>
      </p:sp>
      <p:sp>
        <p:nvSpPr>
          <p:cNvPr id="6" name="Slide Number Placeholder 5">
            <a:extLst>
              <a:ext uri="{FF2B5EF4-FFF2-40B4-BE49-F238E27FC236}">
                <a16:creationId xmlns:a16="http://schemas.microsoft.com/office/drawing/2014/main" id="{D4141384-7146-127B-3F3D-668B3391A6EE}"/>
              </a:ext>
            </a:extLst>
          </p:cNvPr>
          <p:cNvSpPr>
            <a:spLocks noGrp="1"/>
          </p:cNvSpPr>
          <p:nvPr>
            <p:ph type="sldNum" sz="quarter" idx="12"/>
          </p:nvPr>
        </p:nvSpPr>
        <p:spPr/>
        <p:txBody>
          <a:bodyPr/>
          <a:lstStyle/>
          <a:p>
            <a:fld id="{D9BD9CFA-D953-6D43-BEF7-E1D617A91F13}" type="slidenum">
              <a:rPr lang="en-US" smtClean="0"/>
              <a:t>25</a:t>
            </a:fld>
            <a:endParaRPr lang="en-US"/>
          </a:p>
        </p:txBody>
      </p:sp>
      <p:sp>
        <p:nvSpPr>
          <p:cNvPr id="15" name="Rounded Rectangle 14">
            <a:extLst>
              <a:ext uri="{FF2B5EF4-FFF2-40B4-BE49-F238E27FC236}">
                <a16:creationId xmlns:a16="http://schemas.microsoft.com/office/drawing/2014/main" id="{D8507405-5408-F48B-9CBC-9593CCD2DA50}"/>
              </a:ext>
            </a:extLst>
          </p:cNvPr>
          <p:cNvSpPr/>
          <p:nvPr/>
        </p:nvSpPr>
        <p:spPr>
          <a:xfrm>
            <a:off x="358588" y="1770794"/>
            <a:ext cx="2528047" cy="99845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secure sum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142F61-91D7-1CE7-D5FE-E75F6BD866C2}"/>
                  </a:ext>
                </a:extLst>
              </p:cNvPr>
              <p:cNvSpPr txBox="1"/>
              <p:nvPr/>
            </p:nvSpPr>
            <p:spPr>
              <a:xfrm>
                <a:off x="9040033" y="3818325"/>
                <a:ext cx="2313767" cy="400110"/>
              </a:xfrm>
              <a:prstGeom prst="rect">
                <a:avLst/>
              </a:prstGeom>
              <a:noFill/>
              <a:ln w="19050">
                <a:solidFill>
                  <a:schemeClr val="bg1">
                    <a:lumMod val="50000"/>
                  </a:schemeClr>
                </a:solidFill>
              </a:ln>
            </p:spPr>
            <p:txBody>
              <a:bodyPr wrap="square" rtlCol="0">
                <a:spAutoFit/>
              </a:bodyPr>
              <a:lstStyle/>
              <a:p>
                <a:r>
                  <a:rPr lang="en-US" sz="2000" dirty="0"/>
                  <a:t>E.g.,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=15,  </m:t>
                    </m:r>
                    <m:r>
                      <a:rPr lang="en-US" sz="2000" b="0" i="1" smtClean="0">
                        <a:latin typeface="Cambria Math" panose="02040503050406030204" pitchFamily="18" charset="0"/>
                      </a:rPr>
                      <m:t>𝑘</m:t>
                    </m:r>
                    <m:r>
                      <a:rPr lang="en-US" sz="2000" b="0" i="1" smtClean="0">
                        <a:latin typeface="Cambria Math" panose="02040503050406030204" pitchFamily="18" charset="0"/>
                      </a:rPr>
                      <m:t>=3</m:t>
                    </m:r>
                  </m:oMath>
                </a14:m>
                <a:endParaRPr lang="en-US" sz="2000" dirty="0"/>
              </a:p>
            </p:txBody>
          </p:sp>
        </mc:Choice>
        <mc:Fallback xmlns="">
          <p:sp>
            <p:nvSpPr>
              <p:cNvPr id="3" name="TextBox 2">
                <a:extLst>
                  <a:ext uri="{FF2B5EF4-FFF2-40B4-BE49-F238E27FC236}">
                    <a16:creationId xmlns:a16="http://schemas.microsoft.com/office/drawing/2014/main" id="{0D142F61-91D7-1CE7-D5FE-E75F6BD866C2}"/>
                  </a:ext>
                </a:extLst>
              </p:cNvPr>
              <p:cNvSpPr txBox="1">
                <a:spLocks noRot="1" noChangeAspect="1" noMove="1" noResize="1" noEditPoints="1" noAdjustHandles="1" noChangeArrowheads="1" noChangeShapeType="1" noTextEdit="1"/>
              </p:cNvSpPr>
              <p:nvPr/>
            </p:nvSpPr>
            <p:spPr>
              <a:xfrm>
                <a:off x="9040033" y="3818325"/>
                <a:ext cx="2313767" cy="400110"/>
              </a:xfrm>
              <a:prstGeom prst="rect">
                <a:avLst/>
              </a:prstGeom>
              <a:blipFill>
                <a:blip r:embed="rId17"/>
                <a:stretch>
                  <a:fillRect l="-2703" t="-5882" b="-20588"/>
                </a:stretch>
              </a:blipFill>
              <a:ln w="19050">
                <a:solidFill>
                  <a:schemeClr val="bg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708060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87CF3-82C4-F4ED-1340-8153B10F5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F8AEB-3AD5-07FA-284A-51D75F3D6BAC}"/>
              </a:ext>
            </a:extLst>
          </p:cNvPr>
          <p:cNvSpPr>
            <a:spLocks noGrp="1"/>
          </p:cNvSpPr>
          <p:nvPr>
            <p:ph type="title"/>
          </p:nvPr>
        </p:nvSpPr>
        <p:spPr/>
        <p:txBody>
          <a:bodyPr>
            <a:normAutofit/>
          </a:bodyPr>
          <a:lstStyle/>
          <a:p>
            <a:r>
              <a:rPr lang="en-US" sz="3600" b="1" dirty="0"/>
              <a:t>The split-and-mix paradigm </a:t>
            </a:r>
            <a:r>
              <a:rPr lang="en-US" sz="3200" b="0" dirty="0"/>
              <a:t>[IKOS06]</a:t>
            </a:r>
          </a:p>
        </p:txBody>
      </p:sp>
      <p:pic>
        <p:nvPicPr>
          <p:cNvPr id="30" name="Graphic 29" descr="User with solid fill">
            <a:extLst>
              <a:ext uri="{FF2B5EF4-FFF2-40B4-BE49-F238E27FC236}">
                <a16:creationId xmlns:a16="http://schemas.microsoft.com/office/drawing/2014/main" id="{D3D25615-9A18-0411-2B89-343EA777C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0725" y="2054750"/>
            <a:ext cx="702624" cy="702624"/>
          </a:xfrm>
          <a:prstGeom prst="rect">
            <a:avLst/>
          </a:prstGeom>
        </p:spPr>
      </p:pic>
      <p:pic>
        <p:nvPicPr>
          <p:cNvPr id="31" name="Graphic 30" descr="User with solid fill">
            <a:extLst>
              <a:ext uri="{FF2B5EF4-FFF2-40B4-BE49-F238E27FC236}">
                <a16:creationId xmlns:a16="http://schemas.microsoft.com/office/drawing/2014/main" id="{7F40C6BD-A0D8-FDA7-6962-E56428FA01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8358" y="2056957"/>
            <a:ext cx="702624" cy="702624"/>
          </a:xfrm>
          <a:prstGeom prst="rect">
            <a:avLst/>
          </a:prstGeom>
        </p:spPr>
      </p:pic>
      <p:pic>
        <p:nvPicPr>
          <p:cNvPr id="32" name="Graphic 31" descr="User with solid fill">
            <a:extLst>
              <a:ext uri="{FF2B5EF4-FFF2-40B4-BE49-F238E27FC236}">
                <a16:creationId xmlns:a16="http://schemas.microsoft.com/office/drawing/2014/main" id="{51FF8406-82C3-58E3-18FC-D0940253C4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3092" y="2066626"/>
            <a:ext cx="702624" cy="702624"/>
          </a:xfrm>
          <a:prstGeom prst="rect">
            <a:avLst/>
          </a:prstGeom>
        </p:spPr>
      </p:pic>
      <p:pic>
        <p:nvPicPr>
          <p:cNvPr id="33" name="Graphic 32" descr="User with solid fill">
            <a:extLst>
              <a:ext uri="{FF2B5EF4-FFF2-40B4-BE49-F238E27FC236}">
                <a16:creationId xmlns:a16="http://schemas.microsoft.com/office/drawing/2014/main" id="{7D644648-9E27-65C5-B49F-32F1946E93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7065" y="2066626"/>
            <a:ext cx="702624" cy="702624"/>
          </a:xfrm>
          <a:prstGeom prst="rect">
            <a:avLst/>
          </a:prstGeom>
        </p:spPr>
      </p:pic>
      <p:pic>
        <p:nvPicPr>
          <p:cNvPr id="34" name="Graphic 33" descr="User with solid fill">
            <a:extLst>
              <a:ext uri="{FF2B5EF4-FFF2-40B4-BE49-F238E27FC236}">
                <a16:creationId xmlns:a16="http://schemas.microsoft.com/office/drawing/2014/main" id="{C28FABE3-9D8D-3DA0-483E-F4E9248CD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2739" y="2066626"/>
            <a:ext cx="702624" cy="702624"/>
          </a:xfrm>
          <a:prstGeom prst="rect">
            <a:avLst/>
          </a:prstGeom>
        </p:spPr>
      </p:pic>
      <p:sp>
        <p:nvSpPr>
          <p:cNvPr id="35" name="TextBox 34">
            <a:extLst>
              <a:ext uri="{FF2B5EF4-FFF2-40B4-BE49-F238E27FC236}">
                <a16:creationId xmlns:a16="http://schemas.microsoft.com/office/drawing/2014/main" id="{0B23B9AC-1BF0-85BB-B544-3A869787BC4D}"/>
              </a:ext>
            </a:extLst>
          </p:cNvPr>
          <p:cNvSpPr txBox="1"/>
          <p:nvPr/>
        </p:nvSpPr>
        <p:spPr>
          <a:xfrm>
            <a:off x="3469542" y="2627188"/>
            <a:ext cx="466794" cy="553998"/>
          </a:xfrm>
          <a:prstGeom prst="rect">
            <a:avLst/>
          </a:prstGeom>
          <a:noFill/>
        </p:spPr>
        <p:txBody>
          <a:bodyPr wrap="none" rtlCol="0">
            <a:spAutoFit/>
          </a:bodyPr>
          <a:lstStyle/>
          <a:p>
            <a:r>
              <a:rPr lang="en-US" sz="3000" dirty="0"/>
              <a:t>2 </a:t>
            </a:r>
          </a:p>
        </p:txBody>
      </p:sp>
      <p:sp>
        <p:nvSpPr>
          <p:cNvPr id="36" name="TextBox 35">
            <a:extLst>
              <a:ext uri="{FF2B5EF4-FFF2-40B4-BE49-F238E27FC236}">
                <a16:creationId xmlns:a16="http://schemas.microsoft.com/office/drawing/2014/main" id="{02DC7767-D229-7F7E-9B91-A57FD51D9825}"/>
              </a:ext>
            </a:extLst>
          </p:cNvPr>
          <p:cNvSpPr txBox="1"/>
          <p:nvPr/>
        </p:nvSpPr>
        <p:spPr>
          <a:xfrm>
            <a:off x="4448692" y="2627188"/>
            <a:ext cx="380232" cy="553998"/>
          </a:xfrm>
          <a:prstGeom prst="rect">
            <a:avLst/>
          </a:prstGeom>
          <a:noFill/>
        </p:spPr>
        <p:txBody>
          <a:bodyPr wrap="none" rtlCol="0">
            <a:spAutoFit/>
          </a:bodyPr>
          <a:lstStyle/>
          <a:p>
            <a:r>
              <a:rPr lang="en-US" sz="3000" dirty="0"/>
              <a:t>1</a:t>
            </a:r>
          </a:p>
        </p:txBody>
      </p:sp>
      <p:sp>
        <p:nvSpPr>
          <p:cNvPr id="37" name="TextBox 36">
            <a:extLst>
              <a:ext uri="{FF2B5EF4-FFF2-40B4-BE49-F238E27FC236}">
                <a16:creationId xmlns:a16="http://schemas.microsoft.com/office/drawing/2014/main" id="{EF0A3C50-9438-26FD-A494-223A1218C8C1}"/>
              </a:ext>
            </a:extLst>
          </p:cNvPr>
          <p:cNvSpPr txBox="1"/>
          <p:nvPr/>
        </p:nvSpPr>
        <p:spPr>
          <a:xfrm>
            <a:off x="5441934" y="2627188"/>
            <a:ext cx="380232" cy="553998"/>
          </a:xfrm>
          <a:prstGeom prst="rect">
            <a:avLst/>
          </a:prstGeom>
          <a:noFill/>
        </p:spPr>
        <p:txBody>
          <a:bodyPr wrap="none" rtlCol="0">
            <a:spAutoFit/>
          </a:bodyPr>
          <a:lstStyle/>
          <a:p>
            <a:r>
              <a:rPr lang="en-US" sz="3000" dirty="0"/>
              <a:t>0</a:t>
            </a:r>
          </a:p>
        </p:txBody>
      </p:sp>
      <p:sp>
        <p:nvSpPr>
          <p:cNvPr id="38" name="TextBox 37">
            <a:extLst>
              <a:ext uri="{FF2B5EF4-FFF2-40B4-BE49-F238E27FC236}">
                <a16:creationId xmlns:a16="http://schemas.microsoft.com/office/drawing/2014/main" id="{A7E9172C-BA21-6FCD-2FCA-3F9B47085843}"/>
              </a:ext>
            </a:extLst>
          </p:cNvPr>
          <p:cNvSpPr txBox="1"/>
          <p:nvPr/>
        </p:nvSpPr>
        <p:spPr>
          <a:xfrm>
            <a:off x="6450663" y="2627188"/>
            <a:ext cx="380232" cy="553998"/>
          </a:xfrm>
          <a:prstGeom prst="rect">
            <a:avLst/>
          </a:prstGeom>
          <a:noFill/>
        </p:spPr>
        <p:txBody>
          <a:bodyPr wrap="none" rtlCol="0">
            <a:spAutoFit/>
          </a:bodyPr>
          <a:lstStyle/>
          <a:p>
            <a:r>
              <a:rPr lang="en-US" sz="3000" dirty="0"/>
              <a:t>3</a:t>
            </a:r>
          </a:p>
        </p:txBody>
      </p:sp>
      <p:sp>
        <p:nvSpPr>
          <p:cNvPr id="39" name="TextBox 38">
            <a:extLst>
              <a:ext uri="{FF2B5EF4-FFF2-40B4-BE49-F238E27FC236}">
                <a16:creationId xmlns:a16="http://schemas.microsoft.com/office/drawing/2014/main" id="{BF6CF3E5-B5E2-0A1A-031F-1847A6BAC455}"/>
              </a:ext>
            </a:extLst>
          </p:cNvPr>
          <p:cNvSpPr txBox="1"/>
          <p:nvPr/>
        </p:nvSpPr>
        <p:spPr>
          <a:xfrm>
            <a:off x="7363973" y="2613176"/>
            <a:ext cx="380232" cy="553998"/>
          </a:xfrm>
          <a:prstGeom prst="rect">
            <a:avLst/>
          </a:prstGeom>
          <a:noFill/>
        </p:spPr>
        <p:txBody>
          <a:bodyPr wrap="none" rtlCol="0">
            <a:spAutoFit/>
          </a:bodyPr>
          <a:lstStyle/>
          <a:p>
            <a:r>
              <a:rPr lang="en-US" sz="3000" dirty="0"/>
              <a:t>4</a:t>
            </a:r>
          </a:p>
        </p:txBody>
      </p:sp>
      <p:sp>
        <p:nvSpPr>
          <p:cNvPr id="61" name="TextBox 60">
            <a:extLst>
              <a:ext uri="{FF2B5EF4-FFF2-40B4-BE49-F238E27FC236}">
                <a16:creationId xmlns:a16="http://schemas.microsoft.com/office/drawing/2014/main" id="{57306501-86A7-6689-33AE-3A618E403E38}"/>
              </a:ext>
            </a:extLst>
          </p:cNvPr>
          <p:cNvSpPr txBox="1"/>
          <p:nvPr/>
        </p:nvSpPr>
        <p:spPr>
          <a:xfrm>
            <a:off x="2590717" y="3818325"/>
            <a:ext cx="6082665" cy="461665"/>
          </a:xfrm>
          <a:prstGeom prst="rect">
            <a:avLst/>
          </a:prstGeom>
          <a:solidFill>
            <a:schemeClr val="accent6">
              <a:lumMod val="20000"/>
              <a:lumOff val="80000"/>
            </a:schemeClr>
          </a:solidFill>
          <a:ln>
            <a:noFill/>
          </a:ln>
        </p:spPr>
        <p:txBody>
          <a:bodyPr wrap="square" rtlCol="0">
            <a:spAutoFit/>
          </a:bodyPr>
          <a:lstStyle/>
          <a:p>
            <a:pPr algn="ctr"/>
            <a:r>
              <a:rPr lang="en-US" sz="2400" dirty="0"/>
              <a:t> 9</a:t>
            </a:r>
            <a:r>
              <a:rPr lang="en-US" sz="2400" dirty="0">
                <a:solidFill>
                  <a:schemeClr val="accent6">
                    <a:lumMod val="20000"/>
                    <a:lumOff val="80000"/>
                  </a:schemeClr>
                </a:solidFill>
              </a:rPr>
              <a:t>+</a:t>
            </a:r>
            <a:r>
              <a:rPr lang="en-US" sz="2400" dirty="0"/>
              <a:t>2</a:t>
            </a:r>
            <a:r>
              <a:rPr lang="en-CN" sz="2400">
                <a:solidFill>
                  <a:schemeClr val="accent6">
                    <a:lumMod val="20000"/>
                    <a:lumOff val="80000"/>
                  </a:schemeClr>
                </a:solidFill>
              </a:rPr>
              <a:t>+</a:t>
            </a:r>
            <a:r>
              <a:rPr lang="en-US" sz="2400" dirty="0"/>
              <a:t>13</a:t>
            </a:r>
            <a:r>
              <a:rPr lang="en-CN" sz="2400"/>
              <a:t>   </a:t>
            </a:r>
            <a:r>
              <a:rPr lang="en-US" sz="2400" dirty="0"/>
              <a:t>4</a:t>
            </a:r>
            <a:r>
              <a:rPr lang="en-CN" sz="2400">
                <a:solidFill>
                  <a:schemeClr val="accent6">
                    <a:lumMod val="20000"/>
                    <a:lumOff val="80000"/>
                  </a:schemeClr>
                </a:solidFill>
              </a:rPr>
              <a:t>+</a:t>
            </a:r>
            <a:r>
              <a:rPr lang="en-US" sz="2400" dirty="0"/>
              <a:t>0</a:t>
            </a:r>
            <a:r>
              <a:rPr lang="en-CN" sz="2400">
                <a:solidFill>
                  <a:schemeClr val="accent6">
                    <a:lumMod val="20000"/>
                    <a:lumOff val="80000"/>
                  </a:schemeClr>
                </a:solidFill>
              </a:rPr>
              <a:t>+</a:t>
            </a:r>
            <a:r>
              <a:rPr lang="en-CN" sz="2400"/>
              <a:t>1  </a:t>
            </a:r>
            <a:r>
              <a:rPr lang="en-US" sz="2400" dirty="0"/>
              <a:t>6</a:t>
            </a:r>
            <a:r>
              <a:rPr lang="en-CN" sz="2400">
                <a:solidFill>
                  <a:schemeClr val="accent6">
                    <a:lumMod val="20000"/>
                    <a:lumOff val="80000"/>
                  </a:schemeClr>
                </a:solidFill>
              </a:rPr>
              <a:t>+</a:t>
            </a:r>
            <a:r>
              <a:rPr lang="en-US" sz="2400" dirty="0"/>
              <a:t>0</a:t>
            </a:r>
            <a:r>
              <a:rPr lang="en-CN" sz="2400">
                <a:solidFill>
                  <a:schemeClr val="accent6">
                    <a:lumMod val="20000"/>
                    <a:lumOff val="80000"/>
                  </a:schemeClr>
                </a:solidFill>
              </a:rPr>
              <a:t>+</a:t>
            </a:r>
            <a:r>
              <a:rPr lang="en-US" sz="2400" dirty="0"/>
              <a:t>3</a:t>
            </a:r>
            <a:r>
              <a:rPr lang="en-CN" sz="2400"/>
              <a:t>  </a:t>
            </a:r>
            <a:r>
              <a:rPr lang="en-US" sz="2400" dirty="0"/>
              <a:t>1</a:t>
            </a:r>
            <a:r>
              <a:rPr lang="en-US" sz="2400" dirty="0">
                <a:solidFill>
                  <a:schemeClr val="accent6">
                    <a:lumMod val="20000"/>
                    <a:lumOff val="80000"/>
                  </a:schemeClr>
                </a:solidFill>
              </a:rPr>
              <a:t>+</a:t>
            </a:r>
            <a:r>
              <a:rPr lang="en-US" sz="2400" dirty="0"/>
              <a:t>10</a:t>
            </a:r>
            <a:r>
              <a:rPr lang="en-CN" sz="2400">
                <a:solidFill>
                  <a:schemeClr val="accent6">
                    <a:lumMod val="20000"/>
                    <a:lumOff val="80000"/>
                  </a:schemeClr>
                </a:solidFill>
              </a:rPr>
              <a:t>+</a:t>
            </a:r>
            <a:r>
              <a:rPr lang="en-US" sz="2400" dirty="0"/>
              <a:t>3</a:t>
            </a:r>
            <a:r>
              <a:rPr lang="en-CN" sz="2400"/>
              <a:t>  </a:t>
            </a:r>
            <a:r>
              <a:rPr lang="en-US" sz="2400" dirty="0"/>
              <a:t>1</a:t>
            </a:r>
            <a:r>
              <a:rPr lang="en-CN" sz="2400">
                <a:solidFill>
                  <a:schemeClr val="accent6">
                    <a:lumMod val="20000"/>
                    <a:lumOff val="80000"/>
                  </a:schemeClr>
                </a:solidFill>
              </a:rPr>
              <a:t>+</a:t>
            </a:r>
            <a:r>
              <a:rPr lang="en-US" sz="2400" dirty="0"/>
              <a:t>3</a:t>
            </a:r>
            <a:r>
              <a:rPr lang="en-CN" sz="2400">
                <a:solidFill>
                  <a:schemeClr val="accent6">
                    <a:lumMod val="20000"/>
                    <a:lumOff val="80000"/>
                  </a:schemeClr>
                </a:solidFill>
              </a:rPr>
              <a:t>+</a:t>
            </a:r>
            <a:r>
              <a:rPr lang="en-US" sz="2400" dirty="0"/>
              <a:t>14</a:t>
            </a:r>
            <a:endParaRPr lang="en-CN" sz="2400" dirty="0"/>
          </a:p>
        </p:txBody>
      </p:sp>
      <p:sp>
        <p:nvSpPr>
          <p:cNvPr id="6" name="Slide Number Placeholder 5">
            <a:extLst>
              <a:ext uri="{FF2B5EF4-FFF2-40B4-BE49-F238E27FC236}">
                <a16:creationId xmlns:a16="http://schemas.microsoft.com/office/drawing/2014/main" id="{BE42D2AF-2570-0824-C532-704C23965613}"/>
              </a:ext>
            </a:extLst>
          </p:cNvPr>
          <p:cNvSpPr>
            <a:spLocks noGrp="1"/>
          </p:cNvSpPr>
          <p:nvPr>
            <p:ph type="sldNum" sz="quarter" idx="12"/>
          </p:nvPr>
        </p:nvSpPr>
        <p:spPr/>
        <p:txBody>
          <a:bodyPr/>
          <a:lstStyle/>
          <a:p>
            <a:fld id="{D9BD9CFA-D953-6D43-BEF7-E1D617A91F13}" type="slidenum">
              <a:rPr lang="en-US" smtClean="0"/>
              <a:t>26</a:t>
            </a:fld>
            <a:endParaRPr lang="en-US"/>
          </a:p>
        </p:txBody>
      </p:sp>
      <p:sp>
        <p:nvSpPr>
          <p:cNvPr id="15" name="Rounded Rectangle 14">
            <a:extLst>
              <a:ext uri="{FF2B5EF4-FFF2-40B4-BE49-F238E27FC236}">
                <a16:creationId xmlns:a16="http://schemas.microsoft.com/office/drawing/2014/main" id="{531F5ACB-C1E5-BF8F-25C0-8E25FADED6D7}"/>
              </a:ext>
            </a:extLst>
          </p:cNvPr>
          <p:cNvSpPr/>
          <p:nvPr/>
        </p:nvSpPr>
        <p:spPr>
          <a:xfrm>
            <a:off x="358588" y="1770794"/>
            <a:ext cx="2528047" cy="99845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 secure sum problem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287E47-786A-E393-FB13-64BD7F127A00}"/>
                  </a:ext>
                </a:extLst>
              </p:cNvPr>
              <p:cNvSpPr txBox="1"/>
              <p:nvPr/>
            </p:nvSpPr>
            <p:spPr>
              <a:xfrm>
                <a:off x="2712753" y="5002133"/>
                <a:ext cx="5767570" cy="1354217"/>
              </a:xfrm>
              <a:prstGeom prst="rect">
                <a:avLst/>
              </a:prstGeom>
              <a:solidFill>
                <a:schemeClr val="bg2"/>
              </a:solidFill>
              <a:ln w="19050">
                <a:solidFill>
                  <a:schemeClr val="bg1">
                    <a:lumMod val="50000"/>
                  </a:schemeClr>
                </a:solidFill>
              </a:ln>
            </p:spPr>
            <p:txBody>
              <a:bodyPr wrap="square" rtlCol="0">
                <a:spAutoFit/>
              </a:bodyPr>
              <a:lstStyle/>
              <a:p>
                <a:r>
                  <a:rPr lang="en-US" sz="2200" dirty="0"/>
                  <a:t>Intuitively, for security we want</a:t>
                </a:r>
                <a:endParaRPr lang="en-US" sz="2000" dirty="0"/>
              </a:p>
              <a:p>
                <a:pPr marL="342900" indent="-342900">
                  <a:buFontTx/>
                  <a:buChar char="-"/>
                </a:pPr>
                <a14:m>
                  <m:oMath xmlns:m="http://schemas.openxmlformats.org/officeDocument/2006/math">
                    <m:r>
                      <a:rPr lang="en-US" sz="2000" b="0" i="1" smtClean="0">
                        <a:latin typeface="Cambria Math" panose="02040503050406030204" pitchFamily="18" charset="0"/>
                      </a:rPr>
                      <m:t>𝑝</m:t>
                    </m:r>
                  </m:oMath>
                </a14:m>
                <a:r>
                  <a:rPr lang="en-US" sz="2000" dirty="0"/>
                  <a:t> to be smaller</a:t>
                </a:r>
              </a:p>
              <a:p>
                <a:pPr marL="342900" indent="-342900">
                  <a:buFontTx/>
                  <a:buChar char="-"/>
                </a:pPr>
                <a14:m>
                  <m:oMath xmlns:m="http://schemas.openxmlformats.org/officeDocument/2006/math">
                    <m:r>
                      <a:rPr lang="en-US" sz="2000" b="0" i="1" smtClean="0">
                        <a:latin typeface="Cambria Math" panose="02040503050406030204" pitchFamily="18" charset="0"/>
                      </a:rPr>
                      <m:t>𝑘</m:t>
                    </m:r>
                  </m:oMath>
                </a14:m>
                <a:r>
                  <a:rPr lang="en-US" sz="2000" dirty="0"/>
                  <a:t> to be larger</a:t>
                </a:r>
              </a:p>
              <a:p>
                <a:pPr marL="342900" indent="-342900">
                  <a:buFontTx/>
                  <a:buChar char="-"/>
                </a:pPr>
                <a:r>
                  <a:rPr lang="en-US" sz="2000" dirty="0"/>
                  <a:t>#clients to be many</a:t>
                </a:r>
              </a:p>
            </p:txBody>
          </p:sp>
        </mc:Choice>
        <mc:Fallback xmlns="">
          <p:sp>
            <p:nvSpPr>
              <p:cNvPr id="3" name="TextBox 2">
                <a:extLst>
                  <a:ext uri="{FF2B5EF4-FFF2-40B4-BE49-F238E27FC236}">
                    <a16:creationId xmlns:a16="http://schemas.microsoft.com/office/drawing/2014/main" id="{AF287E47-786A-E393-FB13-64BD7F127A00}"/>
                  </a:ext>
                </a:extLst>
              </p:cNvPr>
              <p:cNvSpPr txBox="1">
                <a:spLocks noRot="1" noChangeAspect="1" noMove="1" noResize="1" noEditPoints="1" noAdjustHandles="1" noChangeArrowheads="1" noChangeShapeType="1" noTextEdit="1"/>
              </p:cNvSpPr>
              <p:nvPr/>
            </p:nvSpPr>
            <p:spPr>
              <a:xfrm>
                <a:off x="2712753" y="5002133"/>
                <a:ext cx="5767570" cy="1354217"/>
              </a:xfrm>
              <a:prstGeom prst="rect">
                <a:avLst/>
              </a:prstGeom>
              <a:blipFill>
                <a:blip r:embed="rId17"/>
                <a:stretch>
                  <a:fillRect l="-1316" t="-2752" b="-5505"/>
                </a:stretch>
              </a:blipFill>
              <a:ln w="1905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927A6B-E694-3862-CD4B-07007FF4B06F}"/>
                  </a:ext>
                </a:extLst>
              </p:cNvPr>
              <p:cNvSpPr txBox="1"/>
              <p:nvPr/>
            </p:nvSpPr>
            <p:spPr>
              <a:xfrm>
                <a:off x="9040033" y="3818325"/>
                <a:ext cx="2313767" cy="400110"/>
              </a:xfrm>
              <a:prstGeom prst="rect">
                <a:avLst/>
              </a:prstGeom>
              <a:noFill/>
              <a:ln w="19050">
                <a:solidFill>
                  <a:schemeClr val="bg1">
                    <a:lumMod val="50000"/>
                  </a:schemeClr>
                </a:solidFill>
              </a:ln>
            </p:spPr>
            <p:txBody>
              <a:bodyPr wrap="square" rtlCol="0">
                <a:spAutoFit/>
              </a:bodyPr>
              <a:lstStyle/>
              <a:p>
                <a:r>
                  <a:rPr lang="en-US" sz="2000" dirty="0"/>
                  <a:t>E.g.,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=15,  </m:t>
                    </m:r>
                    <m:r>
                      <a:rPr lang="en-US" sz="2000" b="0" i="1" smtClean="0">
                        <a:latin typeface="Cambria Math" panose="02040503050406030204" pitchFamily="18" charset="0"/>
                      </a:rPr>
                      <m:t>𝑘</m:t>
                    </m:r>
                    <m:r>
                      <a:rPr lang="en-US" sz="2000" b="0" i="1" smtClean="0">
                        <a:latin typeface="Cambria Math" panose="02040503050406030204" pitchFamily="18" charset="0"/>
                      </a:rPr>
                      <m:t>=3</m:t>
                    </m:r>
                  </m:oMath>
                </a14:m>
                <a:endParaRPr lang="en-US" sz="2000" dirty="0"/>
              </a:p>
            </p:txBody>
          </p:sp>
        </mc:Choice>
        <mc:Fallback xmlns="">
          <p:sp>
            <p:nvSpPr>
              <p:cNvPr id="4" name="TextBox 3">
                <a:extLst>
                  <a:ext uri="{FF2B5EF4-FFF2-40B4-BE49-F238E27FC236}">
                    <a16:creationId xmlns:a16="http://schemas.microsoft.com/office/drawing/2014/main" id="{51927A6B-E694-3862-CD4B-07007FF4B06F}"/>
                  </a:ext>
                </a:extLst>
              </p:cNvPr>
              <p:cNvSpPr txBox="1">
                <a:spLocks noRot="1" noChangeAspect="1" noMove="1" noResize="1" noEditPoints="1" noAdjustHandles="1" noChangeArrowheads="1" noChangeShapeType="1" noTextEdit="1"/>
              </p:cNvSpPr>
              <p:nvPr/>
            </p:nvSpPr>
            <p:spPr>
              <a:xfrm>
                <a:off x="9040033" y="3818325"/>
                <a:ext cx="2313767" cy="400110"/>
              </a:xfrm>
              <a:prstGeom prst="rect">
                <a:avLst/>
              </a:prstGeom>
              <a:blipFill>
                <a:blip r:embed="rId18"/>
                <a:stretch>
                  <a:fillRect l="-2703" t="-5882" b="-20588"/>
                </a:stretch>
              </a:blipFill>
              <a:ln w="19050">
                <a:solidFill>
                  <a:schemeClr val="bg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447297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FB159FB-E473-8976-4EC9-7B27B395989D}"/>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296E2BA7-7621-78F1-D8D3-2D82BFC56FA6}"/>
              </a:ext>
            </a:extLst>
          </p:cNvPr>
          <p:cNvSpPr/>
          <p:nvPr/>
        </p:nvSpPr>
        <p:spPr>
          <a:xfrm>
            <a:off x="148856" y="182561"/>
            <a:ext cx="11844670" cy="6538913"/>
          </a:xfrm>
          <a:prstGeom prst="roundRect">
            <a:avLst>
              <a:gd name="adj" fmla="val 79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246093-DA7C-B217-ACEC-D047917A4392}"/>
              </a:ext>
            </a:extLst>
          </p:cNvPr>
          <p:cNvSpPr>
            <a:spLocks noGrp="1"/>
          </p:cNvSpPr>
          <p:nvPr>
            <p:ph idx="1"/>
          </p:nvPr>
        </p:nvSpPr>
        <p:spPr/>
        <p:txBody>
          <a:bodyPr/>
          <a:lstStyle/>
          <a:p>
            <a:r>
              <a:rPr lang="en-US" dirty="0"/>
              <a:t>A key tool: </a:t>
            </a:r>
            <a:r>
              <a:rPr lang="en-CN"/>
              <a:t>“</a:t>
            </a:r>
            <a:r>
              <a:rPr lang="en-CN" dirty="0"/>
              <a:t>Split and mix”</a:t>
            </a:r>
          </a:p>
          <a:p>
            <a:r>
              <a:rPr lang="en-US" dirty="0"/>
              <a:t>Construction idea: Inner-outer PIR</a:t>
            </a:r>
          </a:p>
          <a:p>
            <a:r>
              <a:rPr lang="en-CN"/>
              <a:t>An </a:t>
            </a:r>
            <a:r>
              <a:rPr lang="en-CN" dirty="0"/>
              <a:t>interesting orthogonal problem</a:t>
            </a:r>
            <a:r>
              <a:rPr lang="en-CN"/>
              <a:t>: </a:t>
            </a:r>
            <a:r>
              <a:rPr lang="en-US" dirty="0"/>
              <a:t>H</a:t>
            </a:r>
            <a:r>
              <a:rPr lang="en-CN"/>
              <a:t>iding </a:t>
            </a:r>
            <a:r>
              <a:rPr lang="en-CN" dirty="0"/>
              <a:t>record size </a:t>
            </a:r>
            <a:r>
              <a:rPr lang="en-CN"/>
              <a:t>without padding</a:t>
            </a:r>
            <a:endParaRPr lang="en-CN" dirty="0"/>
          </a:p>
        </p:txBody>
      </p:sp>
      <p:sp>
        <p:nvSpPr>
          <p:cNvPr id="4" name="Title 1">
            <a:extLst>
              <a:ext uri="{FF2B5EF4-FFF2-40B4-BE49-F238E27FC236}">
                <a16:creationId xmlns:a16="http://schemas.microsoft.com/office/drawing/2014/main" id="{EC74C2E5-89BA-C54C-4AB1-1E0180F68155}"/>
              </a:ext>
            </a:extLst>
          </p:cNvPr>
          <p:cNvSpPr>
            <a:spLocks noGrp="1"/>
          </p:cNvSpPr>
          <p:nvPr>
            <p:ph type="title"/>
          </p:nvPr>
        </p:nvSpPr>
        <p:spPr>
          <a:xfrm>
            <a:off x="839788" y="365125"/>
            <a:ext cx="10515600" cy="1325563"/>
          </a:xfrm>
        </p:spPr>
        <p:txBody>
          <a:bodyPr>
            <a:normAutofit/>
          </a:bodyPr>
          <a:lstStyle/>
          <a:p>
            <a:r>
              <a:rPr lang="en-US" sz="3600" b="1" dirty="0">
                <a:latin typeface="+mn-lt"/>
              </a:rPr>
              <a:t>Part I: Our information-theoretic </a:t>
            </a:r>
            <a:r>
              <a:rPr lang="en-US" dirty="0"/>
              <a:t>c</a:t>
            </a:r>
            <a:r>
              <a:rPr lang="en-US" sz="3600" b="1" dirty="0">
                <a:latin typeface="+mn-lt"/>
              </a:rPr>
              <a:t>onstruction</a:t>
            </a:r>
            <a:endParaRPr lang="en-CN" sz="3600" dirty="0"/>
          </a:p>
        </p:txBody>
      </p:sp>
      <p:sp>
        <p:nvSpPr>
          <p:cNvPr id="2" name="Right Arrow 1">
            <a:extLst>
              <a:ext uri="{FF2B5EF4-FFF2-40B4-BE49-F238E27FC236}">
                <a16:creationId xmlns:a16="http://schemas.microsoft.com/office/drawing/2014/main" id="{A1BF3C92-B5DA-66F6-5539-2CC33F5DEB01}"/>
              </a:ext>
            </a:extLst>
          </p:cNvPr>
          <p:cNvSpPr/>
          <p:nvPr/>
        </p:nvSpPr>
        <p:spPr>
          <a:xfrm>
            <a:off x="229772" y="2268161"/>
            <a:ext cx="608428" cy="52050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Slide Number Placeholder 4">
            <a:extLst>
              <a:ext uri="{FF2B5EF4-FFF2-40B4-BE49-F238E27FC236}">
                <a16:creationId xmlns:a16="http://schemas.microsoft.com/office/drawing/2014/main" id="{C8639A1D-10CB-D9D8-FD58-2B151E41D42A}"/>
              </a:ext>
            </a:extLst>
          </p:cNvPr>
          <p:cNvSpPr>
            <a:spLocks noGrp="1"/>
          </p:cNvSpPr>
          <p:nvPr>
            <p:ph type="sldNum" sz="quarter" idx="12"/>
          </p:nvPr>
        </p:nvSpPr>
        <p:spPr/>
        <p:txBody>
          <a:bodyPr/>
          <a:lstStyle/>
          <a:p>
            <a:fld id="{936B3FD2-17C4-F744-8AD5-E8AA7FAC96FA}" type="slidenum">
              <a:rPr lang="en-CN" smtClean="0"/>
              <a:t>27</a:t>
            </a:fld>
            <a:endParaRPr lang="en-CN"/>
          </a:p>
        </p:txBody>
      </p:sp>
    </p:spTree>
    <p:extLst>
      <p:ext uri="{BB962C8B-B14F-4D97-AF65-F5344CB8AC3E}">
        <p14:creationId xmlns:p14="http://schemas.microsoft.com/office/powerpoint/2010/main" val="359767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5E84D-A7A3-9C5F-CBDF-DD8193154A0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4FA527F-D9BE-80E5-AF9D-88CFCF48C824}"/>
              </a:ext>
            </a:extLst>
          </p:cNvPr>
          <p:cNvSpPr>
            <a:spLocks noGrp="1"/>
          </p:cNvSpPr>
          <p:nvPr>
            <p:ph type="title"/>
          </p:nvPr>
        </p:nvSpPr>
        <p:spPr>
          <a:xfrm>
            <a:off x="839788" y="365125"/>
            <a:ext cx="10515600" cy="1325563"/>
          </a:xfrm>
        </p:spPr>
        <p:txBody>
          <a:bodyPr>
            <a:normAutofit/>
          </a:bodyPr>
          <a:lstStyle/>
          <a:p>
            <a:r>
              <a:rPr lang="en-US" sz="3600" b="1" dirty="0">
                <a:latin typeface="+mn-lt"/>
              </a:rPr>
              <a:t>How multi-server PIR works</a:t>
            </a:r>
            <a:endParaRPr lang="en-CN" sz="3600" dirty="0"/>
          </a:p>
        </p:txBody>
      </p:sp>
      <p:sp>
        <p:nvSpPr>
          <p:cNvPr id="3" name="Slide Number Placeholder 2">
            <a:extLst>
              <a:ext uri="{FF2B5EF4-FFF2-40B4-BE49-F238E27FC236}">
                <a16:creationId xmlns:a16="http://schemas.microsoft.com/office/drawing/2014/main" id="{F68D4325-5019-557F-79CB-7A24204418A0}"/>
              </a:ext>
            </a:extLst>
          </p:cNvPr>
          <p:cNvSpPr>
            <a:spLocks noGrp="1"/>
          </p:cNvSpPr>
          <p:nvPr>
            <p:ph type="sldNum" sz="quarter" idx="12"/>
          </p:nvPr>
        </p:nvSpPr>
        <p:spPr/>
        <p:txBody>
          <a:bodyPr/>
          <a:lstStyle/>
          <a:p>
            <a:fld id="{936B3FD2-17C4-F744-8AD5-E8AA7FAC96FA}" type="slidenum">
              <a:rPr lang="en-CN" smtClean="0"/>
              <a:t>28</a:t>
            </a:fld>
            <a:endParaRPr lang="en-CN"/>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76E8751-EDB2-4DA3-BA43-9B3D575AE2FA}"/>
                  </a:ext>
                </a:extLst>
              </p:cNvPr>
              <p:cNvSpPr>
                <a:spLocks noGrp="1"/>
              </p:cNvSpPr>
              <p:nvPr>
                <p:ph idx="1"/>
              </p:nvPr>
            </p:nvSpPr>
            <p:spPr>
              <a:xfrm>
                <a:off x="838200" y="1825625"/>
                <a:ext cx="10515600" cy="4351338"/>
              </a:xfrm>
            </p:spPr>
            <p:txBody>
              <a:bodyPr>
                <a:normAutofit/>
              </a:bodyPr>
              <a:lstStyle/>
              <a:p>
                <a:r>
                  <a:rPr lang="en-US" sz="2600" dirty="0"/>
                  <a:t>Client splits its “index” into two parts</a:t>
                </a:r>
                <a:r>
                  <a:rPr lang="en-US" sz="2600" dirty="0">
                    <a:sym typeface="Wingdings" pitchFamily="2" charset="2"/>
                  </a:rPr>
                  <a:t> (sub-queries)</a:t>
                </a:r>
                <a:endParaRPr lang="en-US" sz="2600" dirty="0"/>
              </a:p>
              <a:p>
                <a:r>
                  <a:rPr lang="en-US" sz="2600" dirty="0">
                    <a:solidFill>
                      <a:schemeClr val="tx1"/>
                    </a:solidFill>
                  </a:rPr>
                  <a:t>A</a:t>
                </a:r>
                <a:r>
                  <a:rPr lang="en-CN" sz="2600">
                    <a:solidFill>
                      <a:schemeClr val="tx1"/>
                    </a:solidFill>
                  </a:rPr>
                  <a:t>nswer </a:t>
                </a:r>
                <a:r>
                  <a:rPr lang="en-US" sz="2600" dirty="0">
                    <a:solidFill>
                      <a:schemeClr val="tx1"/>
                    </a:solidFill>
                  </a:rPr>
                  <a:t>a query is applying </a:t>
                </a:r>
                <a14:m>
                  <m:oMath xmlns:m="http://schemas.openxmlformats.org/officeDocument/2006/math">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𝑃</m:t>
                        </m:r>
                      </m:e>
                      <m:sub>
                        <m:r>
                          <a:rPr lang="en-US" sz="2600" b="0" i="1" smtClean="0">
                            <a:solidFill>
                              <a:schemeClr val="tx1"/>
                            </a:solidFill>
                            <a:latin typeface="Cambria Math" panose="02040503050406030204" pitchFamily="18" charset="0"/>
                          </a:rPr>
                          <m:t>𝑥</m:t>
                        </m:r>
                      </m:sub>
                    </m:sSub>
                  </m:oMath>
                </a14:m>
                <a:r>
                  <a:rPr lang="en-CN" sz="2600">
                    <a:solidFill>
                      <a:schemeClr val="tx1"/>
                    </a:solidFill>
                  </a:rPr>
                  <a:t>()</a:t>
                </a:r>
                <a:r>
                  <a:rPr lang="en-US" sz="2600" dirty="0">
                    <a:solidFill>
                      <a:schemeClr val="tx1"/>
                    </a:solidFill>
                  </a:rPr>
                  <a:t> to each part</a:t>
                </a:r>
              </a:p>
              <a:p>
                <a:endParaRPr lang="en-CN" sz="2600" dirty="0"/>
              </a:p>
              <a:p>
                <a:endParaRPr lang="en-CN" sz="2600" dirty="0"/>
              </a:p>
            </p:txBody>
          </p:sp>
        </mc:Choice>
        <mc:Fallback xmlns="">
          <p:sp>
            <p:nvSpPr>
              <p:cNvPr id="4" name="Content Placeholder 2">
                <a:extLst>
                  <a:ext uri="{FF2B5EF4-FFF2-40B4-BE49-F238E27FC236}">
                    <a16:creationId xmlns:a16="http://schemas.microsoft.com/office/drawing/2014/main" id="{276E8751-EDB2-4DA3-BA43-9B3D575AE2F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4"/>
                <a:stretch>
                  <a:fillRect l="-965" t="-2035"/>
                </a:stretch>
              </a:blipFill>
            </p:spPr>
            <p:txBody>
              <a:bodyPr/>
              <a:lstStyle/>
              <a:p>
                <a:r>
                  <a:rPr lang="en-US">
                    <a:noFill/>
                  </a:rPr>
                  <a:t> </a:t>
                </a:r>
              </a:p>
            </p:txBody>
          </p:sp>
        </mc:Fallback>
      </mc:AlternateContent>
      <p:pic>
        <p:nvPicPr>
          <p:cNvPr id="5" name="Graphic 4" descr="Database outline">
            <a:extLst>
              <a:ext uri="{FF2B5EF4-FFF2-40B4-BE49-F238E27FC236}">
                <a16:creationId xmlns:a16="http://schemas.microsoft.com/office/drawing/2014/main" id="{96AFF896-0475-890C-A9EB-67E3100A06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8152" y="4741538"/>
            <a:ext cx="1141323" cy="1141323"/>
          </a:xfrm>
          <a:prstGeom prst="rect">
            <a:avLst/>
          </a:prstGeom>
        </p:spPr>
      </p:pic>
      <p:pic>
        <p:nvPicPr>
          <p:cNvPr id="20" name="Graphic 19" descr="Database outline">
            <a:extLst>
              <a:ext uri="{FF2B5EF4-FFF2-40B4-BE49-F238E27FC236}">
                <a16:creationId xmlns:a16="http://schemas.microsoft.com/office/drawing/2014/main" id="{7F157996-6EE6-935D-4536-3CFE1E7E12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5365" y="4743131"/>
            <a:ext cx="1141323" cy="1141323"/>
          </a:xfrm>
          <a:prstGeom prst="rect">
            <a:avLst/>
          </a:prstGeom>
        </p:spPr>
      </p:pic>
      <p:pic>
        <p:nvPicPr>
          <p:cNvPr id="21" name="Graphic 20" descr="User with solid fill">
            <a:extLst>
              <a:ext uri="{FF2B5EF4-FFF2-40B4-BE49-F238E27FC236}">
                <a16:creationId xmlns:a16="http://schemas.microsoft.com/office/drawing/2014/main" id="{D49FEE9B-9133-66BB-EAF9-9FCFC938A0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9073" y="3303951"/>
            <a:ext cx="702624" cy="702624"/>
          </a:xfrm>
          <a:prstGeom prst="rect">
            <a:avLst/>
          </a:prstGeom>
        </p:spPr>
      </p:pic>
      <p:cxnSp>
        <p:nvCxnSpPr>
          <p:cNvPr id="23" name="Straight Arrow Connector 22">
            <a:extLst>
              <a:ext uri="{FF2B5EF4-FFF2-40B4-BE49-F238E27FC236}">
                <a16:creationId xmlns:a16="http://schemas.microsoft.com/office/drawing/2014/main" id="{4F65F0CA-B925-272F-99E0-28C9837941B1}"/>
              </a:ext>
            </a:extLst>
          </p:cNvPr>
          <p:cNvCxnSpPr>
            <a:cxnSpLocks/>
          </p:cNvCxnSpPr>
          <p:nvPr/>
        </p:nvCxnSpPr>
        <p:spPr>
          <a:xfrm flipH="1" flipV="1">
            <a:off x="5295140" y="4100066"/>
            <a:ext cx="979718" cy="777834"/>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029596C-E229-31D7-EA06-F33DA540951E}"/>
              </a:ext>
            </a:extLst>
          </p:cNvPr>
          <p:cNvCxnSpPr>
            <a:cxnSpLocks/>
          </p:cNvCxnSpPr>
          <p:nvPr/>
        </p:nvCxnSpPr>
        <p:spPr>
          <a:xfrm flipV="1">
            <a:off x="3919160" y="4006575"/>
            <a:ext cx="999507" cy="81741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7209326-C682-CA1E-C6D0-103262D5F558}"/>
                  </a:ext>
                </a:extLst>
              </p:cNvPr>
              <p:cNvSpPr txBox="1"/>
              <p:nvPr/>
            </p:nvSpPr>
            <p:spPr>
              <a:xfrm>
                <a:off x="5291298" y="4236761"/>
                <a:ext cx="3830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𝑎</m:t>
                          </m:r>
                        </m:e>
                        <m:sub>
                          <m:r>
                            <a:rPr lang="en-US" sz="2400" b="0" i="1" smtClean="0">
                              <a:solidFill>
                                <a:schemeClr val="accent4"/>
                              </a:solidFill>
                              <a:latin typeface="Cambria Math" panose="02040503050406030204" pitchFamily="18" charset="0"/>
                            </a:rPr>
                            <m:t>2</m:t>
                          </m:r>
                        </m:sub>
                      </m:sSub>
                    </m:oMath>
                  </m:oMathPara>
                </a14:m>
                <a:endParaRPr lang="en-CN" sz="2400" dirty="0"/>
              </a:p>
            </p:txBody>
          </p:sp>
        </mc:Choice>
        <mc:Fallback xmlns="">
          <p:sp>
            <p:nvSpPr>
              <p:cNvPr id="28" name="TextBox 27">
                <a:extLst>
                  <a:ext uri="{FF2B5EF4-FFF2-40B4-BE49-F238E27FC236}">
                    <a16:creationId xmlns:a16="http://schemas.microsoft.com/office/drawing/2014/main" id="{57209326-C682-CA1E-C6D0-103262D5F558}"/>
                  </a:ext>
                </a:extLst>
              </p:cNvPr>
              <p:cNvSpPr txBox="1">
                <a:spLocks noRot="1" noChangeAspect="1" noMove="1" noResize="1" noEditPoints="1" noAdjustHandles="1" noChangeArrowheads="1" noChangeShapeType="1" noTextEdit="1"/>
              </p:cNvSpPr>
              <p:nvPr/>
            </p:nvSpPr>
            <p:spPr>
              <a:xfrm>
                <a:off x="5291298" y="4236761"/>
                <a:ext cx="383054" cy="369332"/>
              </a:xfrm>
              <a:prstGeom prst="rect">
                <a:avLst/>
              </a:prstGeom>
              <a:blipFill>
                <a:blip r:embed="rId9"/>
                <a:stretch>
                  <a:fillRect l="-9677" r="-64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9DFEAC3-F591-025F-81F2-1B4DE1577CC7}"/>
                  </a:ext>
                </a:extLst>
              </p:cNvPr>
              <p:cNvSpPr txBox="1"/>
              <p:nvPr/>
            </p:nvSpPr>
            <p:spPr>
              <a:xfrm>
                <a:off x="4596052" y="4212413"/>
                <a:ext cx="3759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𝑎</m:t>
                          </m:r>
                        </m:e>
                        <m:sub>
                          <m:r>
                            <a:rPr lang="en-US" sz="2400" b="0" i="1" smtClean="0">
                              <a:solidFill>
                                <a:schemeClr val="accent4"/>
                              </a:solidFill>
                              <a:latin typeface="Cambria Math" panose="02040503050406030204" pitchFamily="18" charset="0"/>
                            </a:rPr>
                            <m:t>1</m:t>
                          </m:r>
                        </m:sub>
                      </m:sSub>
                    </m:oMath>
                  </m:oMathPara>
                </a14:m>
                <a:endParaRPr lang="en-CN" sz="2400" dirty="0"/>
              </a:p>
            </p:txBody>
          </p:sp>
        </mc:Choice>
        <mc:Fallback xmlns="">
          <p:sp>
            <p:nvSpPr>
              <p:cNvPr id="29" name="TextBox 28">
                <a:extLst>
                  <a:ext uri="{FF2B5EF4-FFF2-40B4-BE49-F238E27FC236}">
                    <a16:creationId xmlns:a16="http://schemas.microsoft.com/office/drawing/2014/main" id="{99DFEAC3-F591-025F-81F2-1B4DE1577CC7}"/>
                  </a:ext>
                </a:extLst>
              </p:cNvPr>
              <p:cNvSpPr txBox="1">
                <a:spLocks noRot="1" noChangeAspect="1" noMove="1" noResize="1" noEditPoints="1" noAdjustHandles="1" noChangeArrowheads="1" noChangeShapeType="1" noTextEdit="1"/>
              </p:cNvSpPr>
              <p:nvPr/>
            </p:nvSpPr>
            <p:spPr>
              <a:xfrm>
                <a:off x="4596052" y="4212413"/>
                <a:ext cx="375937" cy="369332"/>
              </a:xfrm>
              <a:prstGeom prst="rect">
                <a:avLst/>
              </a:prstGeom>
              <a:blipFill>
                <a:blip r:embed="rId10"/>
                <a:stretch>
                  <a:fillRect l="-6452" r="-6452" b="-1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44EEAFC-4311-AB23-E01A-EB8196E7536B}"/>
              </a:ext>
            </a:extLst>
          </p:cNvPr>
          <p:cNvCxnSpPr>
            <a:cxnSpLocks/>
          </p:cNvCxnSpPr>
          <p:nvPr/>
        </p:nvCxnSpPr>
        <p:spPr>
          <a:xfrm>
            <a:off x="5477232" y="4020897"/>
            <a:ext cx="821376" cy="678873"/>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7444B-87C5-2543-8354-0C59020126E8}"/>
              </a:ext>
            </a:extLst>
          </p:cNvPr>
          <p:cNvCxnSpPr>
            <a:cxnSpLocks/>
          </p:cNvCxnSpPr>
          <p:nvPr/>
        </p:nvCxnSpPr>
        <p:spPr>
          <a:xfrm flipH="1">
            <a:off x="3847907" y="3944814"/>
            <a:ext cx="857003" cy="72241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E005FE9-C33B-82A1-58D4-AE9ED2AD9B67}"/>
                  </a:ext>
                </a:extLst>
              </p:cNvPr>
              <p:cNvSpPr txBox="1"/>
              <p:nvPr/>
            </p:nvSpPr>
            <p:spPr>
              <a:xfrm>
                <a:off x="4186665" y="5202607"/>
                <a:ext cx="16385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𝑎</m:t>
                              </m:r>
                            </m:e>
                            <m:sub>
                              <m:r>
                                <a:rPr lang="en-US" sz="2400" b="0" i="1" smtClean="0">
                                  <a:solidFill>
                                    <a:schemeClr val="accent4"/>
                                  </a:solidFill>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1</m:t>
                          </m:r>
                        </m:sub>
                      </m:sSub>
                      <m:r>
                        <a:rPr lang="en-US" sz="2400" b="0" i="1" smtClean="0">
                          <a:latin typeface="Cambria Math" panose="02040503050406030204" pitchFamily="18" charset="0"/>
                        </a:rPr>
                        <m:t>)</m:t>
                      </m:r>
                    </m:oMath>
                  </m:oMathPara>
                </a14:m>
                <a:endParaRPr lang="en-CN" sz="2400" dirty="0"/>
              </a:p>
            </p:txBody>
          </p:sp>
        </mc:Choice>
        <mc:Fallback xmlns="">
          <p:sp>
            <p:nvSpPr>
              <p:cNvPr id="32" name="TextBox 31">
                <a:extLst>
                  <a:ext uri="{FF2B5EF4-FFF2-40B4-BE49-F238E27FC236}">
                    <a16:creationId xmlns:a16="http://schemas.microsoft.com/office/drawing/2014/main" id="{DE005FE9-C33B-82A1-58D4-AE9ED2AD9B67}"/>
                  </a:ext>
                </a:extLst>
              </p:cNvPr>
              <p:cNvSpPr txBox="1">
                <a:spLocks noRot="1" noChangeAspect="1" noMove="1" noResize="1" noEditPoints="1" noAdjustHandles="1" noChangeArrowheads="1" noChangeShapeType="1" noTextEdit="1"/>
              </p:cNvSpPr>
              <p:nvPr/>
            </p:nvSpPr>
            <p:spPr>
              <a:xfrm>
                <a:off x="4186665" y="5202607"/>
                <a:ext cx="1638525" cy="369332"/>
              </a:xfrm>
              <a:prstGeom prst="rect">
                <a:avLst/>
              </a:prstGeom>
              <a:blipFill>
                <a:blip r:embed="rId11"/>
                <a:stretch>
                  <a:fillRect l="-1538" r="-6154"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66B3251-F36A-87F4-8D98-AFCDB63A4DA6}"/>
                  </a:ext>
                </a:extLst>
              </p:cNvPr>
              <p:cNvSpPr txBox="1"/>
              <p:nvPr/>
            </p:nvSpPr>
            <p:spPr>
              <a:xfrm>
                <a:off x="7296019" y="5203931"/>
                <a:ext cx="1652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𝑎</m:t>
                              </m:r>
                            </m:e>
                            <m:sub>
                              <m:r>
                                <a:rPr lang="en-US" sz="2400" b="0" i="1" smtClean="0">
                                  <a:solidFill>
                                    <a:schemeClr val="accent4"/>
                                  </a:solidFill>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𝑃</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2</m:t>
                          </m:r>
                        </m:sub>
                      </m:sSub>
                      <m:r>
                        <a:rPr lang="en-US" sz="2400" b="0" i="1" smtClean="0">
                          <a:latin typeface="Cambria Math" panose="02040503050406030204" pitchFamily="18" charset="0"/>
                        </a:rPr>
                        <m:t>)</m:t>
                      </m:r>
                    </m:oMath>
                  </m:oMathPara>
                </a14:m>
                <a:endParaRPr lang="en-CN" sz="2400" dirty="0"/>
              </a:p>
            </p:txBody>
          </p:sp>
        </mc:Choice>
        <mc:Fallback xmlns="">
          <p:sp>
            <p:nvSpPr>
              <p:cNvPr id="33" name="TextBox 32">
                <a:extLst>
                  <a:ext uri="{FF2B5EF4-FFF2-40B4-BE49-F238E27FC236}">
                    <a16:creationId xmlns:a16="http://schemas.microsoft.com/office/drawing/2014/main" id="{566B3251-F36A-87F4-8D98-AFCDB63A4DA6}"/>
                  </a:ext>
                </a:extLst>
              </p:cNvPr>
              <p:cNvSpPr txBox="1">
                <a:spLocks noRot="1" noChangeAspect="1" noMove="1" noResize="1" noEditPoints="1" noAdjustHandles="1" noChangeArrowheads="1" noChangeShapeType="1" noTextEdit="1"/>
              </p:cNvSpPr>
              <p:nvPr/>
            </p:nvSpPr>
            <p:spPr>
              <a:xfrm>
                <a:off x="7296019" y="5203931"/>
                <a:ext cx="1652760" cy="369332"/>
              </a:xfrm>
              <a:prstGeom prst="rect">
                <a:avLst/>
              </a:prstGeom>
              <a:blipFill>
                <a:blip r:embed="rId12"/>
                <a:stretch>
                  <a:fillRect l="-1527" r="-610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DD713E5-B179-18AD-067D-B3D38B2A628D}"/>
                  </a:ext>
                </a:extLst>
              </p:cNvPr>
              <p:cNvSpPr txBox="1"/>
              <p:nvPr/>
            </p:nvSpPr>
            <p:spPr>
              <a:xfrm>
                <a:off x="3094954" y="5807631"/>
                <a:ext cx="14964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e>
                        <m:sup>
                          <m:r>
                            <a:rPr lang="en-US" sz="2400" b="0" i="1" smtClean="0">
                              <a:latin typeface="Cambria Math" panose="02040503050406030204" pitchFamily="18" charset="0"/>
                            </a:rPr>
                            <m:t>𝑛</m:t>
                          </m:r>
                        </m:sup>
                      </m:sSup>
                    </m:oMath>
                  </m:oMathPara>
                </a14:m>
                <a:endParaRPr lang="en-CN" sz="2400" dirty="0"/>
              </a:p>
            </p:txBody>
          </p:sp>
        </mc:Choice>
        <mc:Fallback xmlns="">
          <p:sp>
            <p:nvSpPr>
              <p:cNvPr id="34" name="TextBox 33">
                <a:extLst>
                  <a:ext uri="{FF2B5EF4-FFF2-40B4-BE49-F238E27FC236}">
                    <a16:creationId xmlns:a16="http://schemas.microsoft.com/office/drawing/2014/main" id="{0DD713E5-B179-18AD-067D-B3D38B2A628D}"/>
                  </a:ext>
                </a:extLst>
              </p:cNvPr>
              <p:cNvSpPr txBox="1">
                <a:spLocks noRot="1" noChangeAspect="1" noMove="1" noResize="1" noEditPoints="1" noAdjustHandles="1" noChangeArrowheads="1" noChangeShapeType="1" noTextEdit="1"/>
              </p:cNvSpPr>
              <p:nvPr/>
            </p:nvSpPr>
            <p:spPr>
              <a:xfrm>
                <a:off x="3094954" y="5807631"/>
                <a:ext cx="1496435" cy="369332"/>
              </a:xfrm>
              <a:prstGeom prst="rect">
                <a:avLst/>
              </a:prstGeom>
              <a:blipFill>
                <a:blip r:embed="rId13"/>
                <a:stretch>
                  <a:fillRect l="-252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3CCB14D-9DA3-03CA-D373-02FDDACC431F}"/>
                  </a:ext>
                </a:extLst>
              </p:cNvPr>
              <p:cNvSpPr txBox="1"/>
              <p:nvPr/>
            </p:nvSpPr>
            <p:spPr>
              <a:xfrm>
                <a:off x="6090732" y="5805528"/>
                <a:ext cx="14964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0, 1</m:t>
                              </m:r>
                            </m:e>
                          </m:d>
                        </m:e>
                        <m:sup>
                          <m:r>
                            <a:rPr lang="en-US" sz="2400" b="0" i="1" smtClean="0">
                              <a:latin typeface="Cambria Math" panose="02040503050406030204" pitchFamily="18" charset="0"/>
                            </a:rPr>
                            <m:t>𝑛</m:t>
                          </m:r>
                        </m:sup>
                      </m:sSup>
                    </m:oMath>
                  </m:oMathPara>
                </a14:m>
                <a:endParaRPr lang="en-CN" sz="2400" dirty="0"/>
              </a:p>
            </p:txBody>
          </p:sp>
        </mc:Choice>
        <mc:Fallback xmlns="">
          <p:sp>
            <p:nvSpPr>
              <p:cNvPr id="35" name="TextBox 34">
                <a:extLst>
                  <a:ext uri="{FF2B5EF4-FFF2-40B4-BE49-F238E27FC236}">
                    <a16:creationId xmlns:a16="http://schemas.microsoft.com/office/drawing/2014/main" id="{93CCB14D-9DA3-03CA-D373-02FDDACC431F}"/>
                  </a:ext>
                </a:extLst>
              </p:cNvPr>
              <p:cNvSpPr txBox="1">
                <a:spLocks noRot="1" noChangeAspect="1" noMove="1" noResize="1" noEditPoints="1" noAdjustHandles="1" noChangeArrowheads="1" noChangeShapeType="1" noTextEdit="1"/>
              </p:cNvSpPr>
              <p:nvPr/>
            </p:nvSpPr>
            <p:spPr>
              <a:xfrm>
                <a:off x="6090732" y="5805528"/>
                <a:ext cx="1496435" cy="369332"/>
              </a:xfrm>
              <a:prstGeom prst="rect">
                <a:avLst/>
              </a:prstGeom>
              <a:blipFill>
                <a:blip r:embed="rId14"/>
                <a:stretch>
                  <a:fillRect l="-1681"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CB40871-4EBD-995E-D368-E48E61BCC4A0}"/>
                  </a:ext>
                </a:extLst>
              </p:cNvPr>
              <p:cNvSpPr txBox="1"/>
              <p:nvPr/>
            </p:nvSpPr>
            <p:spPr>
              <a:xfrm>
                <a:off x="5902764" y="3977355"/>
                <a:ext cx="37593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2</m:t>
                          </m:r>
                        </m:sub>
                      </m:sSub>
                    </m:oMath>
                  </m:oMathPara>
                </a14:m>
                <a:endParaRPr lang="en-CN" sz="2400" dirty="0"/>
              </a:p>
            </p:txBody>
          </p:sp>
        </mc:Choice>
        <mc:Fallback xmlns="">
          <p:sp>
            <p:nvSpPr>
              <p:cNvPr id="36" name="TextBox 35">
                <a:extLst>
                  <a:ext uri="{FF2B5EF4-FFF2-40B4-BE49-F238E27FC236}">
                    <a16:creationId xmlns:a16="http://schemas.microsoft.com/office/drawing/2014/main" id="{6CB40871-4EBD-995E-D368-E48E61BCC4A0}"/>
                  </a:ext>
                </a:extLst>
              </p:cNvPr>
              <p:cNvSpPr txBox="1">
                <a:spLocks noRot="1" noChangeAspect="1" noMove="1" noResize="1" noEditPoints="1" noAdjustHandles="1" noChangeArrowheads="1" noChangeShapeType="1" noTextEdit="1"/>
              </p:cNvSpPr>
              <p:nvPr/>
            </p:nvSpPr>
            <p:spPr>
              <a:xfrm>
                <a:off x="5902764" y="3977355"/>
                <a:ext cx="375936" cy="369332"/>
              </a:xfrm>
              <a:prstGeom prst="rect">
                <a:avLst/>
              </a:prstGeom>
              <a:blipFill>
                <a:blip r:embed="rId15"/>
                <a:stretch>
                  <a:fillRect l="-16129" r="-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EB8058-7610-B77D-C4C7-CA466B14E048}"/>
                  </a:ext>
                </a:extLst>
              </p:cNvPr>
              <p:cNvSpPr txBox="1"/>
              <p:nvPr/>
            </p:nvSpPr>
            <p:spPr>
              <a:xfrm>
                <a:off x="3938952" y="3901614"/>
                <a:ext cx="37593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1</m:t>
                          </m:r>
                        </m:sub>
                      </m:sSub>
                    </m:oMath>
                  </m:oMathPara>
                </a14:m>
                <a:endParaRPr lang="en-CN" sz="2400" dirty="0"/>
              </a:p>
            </p:txBody>
          </p:sp>
        </mc:Choice>
        <mc:Fallback xmlns="">
          <p:sp>
            <p:nvSpPr>
              <p:cNvPr id="37" name="TextBox 36">
                <a:extLst>
                  <a:ext uri="{FF2B5EF4-FFF2-40B4-BE49-F238E27FC236}">
                    <a16:creationId xmlns:a16="http://schemas.microsoft.com/office/drawing/2014/main" id="{80EB8058-7610-B77D-C4C7-CA466B14E048}"/>
                  </a:ext>
                </a:extLst>
              </p:cNvPr>
              <p:cNvSpPr txBox="1">
                <a:spLocks noRot="1" noChangeAspect="1" noMove="1" noResize="1" noEditPoints="1" noAdjustHandles="1" noChangeArrowheads="1" noChangeShapeType="1" noTextEdit="1"/>
              </p:cNvSpPr>
              <p:nvPr/>
            </p:nvSpPr>
            <p:spPr>
              <a:xfrm>
                <a:off x="3938952" y="3901614"/>
                <a:ext cx="375936" cy="369332"/>
              </a:xfrm>
              <a:prstGeom prst="rect">
                <a:avLst/>
              </a:prstGeom>
              <a:blipFill>
                <a:blip r:embed="rId16"/>
                <a:stretch>
                  <a:fillRect l="-16667" r="-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5F0D1FC-6285-B3DD-4281-2C2425DDAEB9}"/>
                  </a:ext>
                </a:extLst>
              </p:cNvPr>
              <p:cNvSpPr txBox="1"/>
              <p:nvPr/>
            </p:nvSpPr>
            <p:spPr>
              <a:xfrm>
                <a:off x="5382121" y="3421379"/>
                <a:ext cx="9361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CN" sz="2400" dirty="0"/>
              </a:p>
            </p:txBody>
          </p:sp>
        </mc:Choice>
        <mc:Fallback xmlns="">
          <p:sp>
            <p:nvSpPr>
              <p:cNvPr id="38" name="TextBox 37">
                <a:extLst>
                  <a:ext uri="{FF2B5EF4-FFF2-40B4-BE49-F238E27FC236}">
                    <a16:creationId xmlns:a16="http://schemas.microsoft.com/office/drawing/2014/main" id="{95F0D1FC-6285-B3DD-4281-2C2425DDAEB9}"/>
                  </a:ext>
                </a:extLst>
              </p:cNvPr>
              <p:cNvSpPr txBox="1">
                <a:spLocks noRot="1" noChangeAspect="1" noMove="1" noResize="1" noEditPoints="1" noAdjustHandles="1" noChangeArrowheads="1" noChangeShapeType="1" noTextEdit="1"/>
              </p:cNvSpPr>
              <p:nvPr/>
            </p:nvSpPr>
            <p:spPr>
              <a:xfrm>
                <a:off x="5382121" y="3421379"/>
                <a:ext cx="936154" cy="369332"/>
              </a:xfrm>
              <a:prstGeom prst="rect">
                <a:avLst/>
              </a:prstGeom>
              <a:blipFill>
                <a:blip r:embed="rId17"/>
                <a:stretch>
                  <a:fillRect l="-6667" r="-1066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738A6C4-6390-F09A-1205-62332C4D988B}"/>
                  </a:ext>
                </a:extLst>
              </p:cNvPr>
              <p:cNvSpPr txBox="1"/>
              <p:nvPr/>
            </p:nvSpPr>
            <p:spPr>
              <a:xfrm>
                <a:off x="8195762" y="3132433"/>
                <a:ext cx="3530670" cy="1204432"/>
              </a:xfrm>
              <a:prstGeom prst="rect">
                <a:avLst/>
              </a:prstGeom>
              <a:noFill/>
              <a:ln w="19050">
                <a:solidFill>
                  <a:schemeClr val="accent1"/>
                </a:solidFill>
              </a:ln>
            </p:spPr>
            <p:txBody>
              <a:bodyPr wrap="square" rtlCol="0">
                <a:spAutoFit/>
              </a:bodyPr>
              <a:lstStyle/>
              <a:p>
                <a:r>
                  <a:rPr lang="en-US" sz="2400" dirty="0"/>
                  <a:t>[BIK04]: A two-server PIR with O(</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𝑛</m:t>
                        </m:r>
                      </m:e>
                    </m:func>
                  </m:oMath>
                </a14:m>
                <a:r>
                  <a:rPr lang="en-US" sz="2400" dirty="0"/>
                  <a:t>) query size </a:t>
                </a:r>
              </a:p>
              <a:p>
                <a:r>
                  <a:rPr lang="en-US" sz="2400" dirty="0"/>
                  <a:t>and O(</a:t>
                </a:r>
                <a14:m>
                  <m:oMath xmlns:m="http://schemas.openxmlformats.org/officeDocument/2006/math">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oMath>
                </a14:m>
                <a:r>
                  <a:rPr lang="en-US" sz="2400" dirty="0"/>
                  <a:t>) answer size</a:t>
                </a:r>
              </a:p>
            </p:txBody>
          </p:sp>
        </mc:Choice>
        <mc:Fallback xmlns="">
          <p:sp>
            <p:nvSpPr>
              <p:cNvPr id="2" name="TextBox 1">
                <a:extLst>
                  <a:ext uri="{FF2B5EF4-FFF2-40B4-BE49-F238E27FC236}">
                    <a16:creationId xmlns:a16="http://schemas.microsoft.com/office/drawing/2014/main" id="{F738A6C4-6390-F09A-1205-62332C4D988B}"/>
                  </a:ext>
                </a:extLst>
              </p:cNvPr>
              <p:cNvSpPr txBox="1">
                <a:spLocks noRot="1" noChangeAspect="1" noMove="1" noResize="1" noEditPoints="1" noAdjustHandles="1" noChangeArrowheads="1" noChangeShapeType="1" noTextEdit="1"/>
              </p:cNvSpPr>
              <p:nvPr/>
            </p:nvSpPr>
            <p:spPr>
              <a:xfrm>
                <a:off x="8195762" y="3132433"/>
                <a:ext cx="3530670" cy="1204432"/>
              </a:xfrm>
              <a:prstGeom prst="rect">
                <a:avLst/>
              </a:prstGeom>
              <a:blipFill>
                <a:blip r:embed="rId18"/>
                <a:stretch>
                  <a:fillRect l="-2491" t="-4124" b="-9278"/>
                </a:stretch>
              </a:blipFill>
              <a:ln w="19050">
                <a:solidFill>
                  <a:schemeClr val="accent1"/>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5578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088C2F42-64CF-A99B-5C57-626BBA8A7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193" y="4186509"/>
            <a:ext cx="1176883" cy="1176883"/>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ular Callout 18">
            <a:extLst>
              <a:ext uri="{FF2B5EF4-FFF2-40B4-BE49-F238E27FC236}">
                <a16:creationId xmlns:a16="http://schemas.microsoft.com/office/drawing/2014/main" id="{BB103B95-B345-028D-7D6F-7F33440CA238}"/>
              </a:ext>
            </a:extLst>
          </p:cNvPr>
          <p:cNvSpPr/>
          <p:nvPr/>
        </p:nvSpPr>
        <p:spPr>
          <a:xfrm>
            <a:off x="7769973" y="2997713"/>
            <a:ext cx="2973081" cy="1005216"/>
          </a:xfrm>
          <a:prstGeom prst="wedgeRoundRectCallout">
            <a:avLst>
              <a:gd name="adj1" fmla="val -55686"/>
              <a:gd name="adj2" fmla="val 34544"/>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PIR sub-queries as additive shares</a:t>
            </a:r>
            <a:endParaRPr lang="en-US" sz="2400" b="0" dirty="0">
              <a:solidFill>
                <a:schemeClr val="tx1"/>
              </a:solidFill>
            </a:endParaRPr>
          </a:p>
        </p:txBody>
      </p:sp>
      <p:sp>
        <p:nvSpPr>
          <p:cNvPr id="25" name="Rounded Rectangular Callout 24">
            <a:extLst>
              <a:ext uri="{FF2B5EF4-FFF2-40B4-BE49-F238E27FC236}">
                <a16:creationId xmlns:a16="http://schemas.microsoft.com/office/drawing/2014/main" id="{E5C4E24B-9E3B-664F-A106-E6F8E9DF4FCC}"/>
              </a:ext>
            </a:extLst>
          </p:cNvPr>
          <p:cNvSpPr/>
          <p:nvPr/>
        </p:nvSpPr>
        <p:spPr>
          <a:xfrm>
            <a:off x="8514256" y="5378017"/>
            <a:ext cx="2975672" cy="633880"/>
          </a:xfrm>
          <a:prstGeom prst="wedgeRoundRectCallout">
            <a:avLst>
              <a:gd name="adj1" fmla="val -53725"/>
              <a:gd name="adj2" fmla="val 35254"/>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Answer to each share  </a:t>
            </a:r>
            <a:endParaRPr lang="en-US" sz="2400" b="0" dirty="0">
              <a:solidFill>
                <a:schemeClr val="tx1"/>
              </a:solidFill>
            </a:endParaRPr>
          </a:p>
        </p:txBody>
      </p:sp>
      <p:sp>
        <p:nvSpPr>
          <p:cNvPr id="8" name="Title 1">
            <a:extLst>
              <a:ext uri="{FF2B5EF4-FFF2-40B4-BE49-F238E27FC236}">
                <a16:creationId xmlns:a16="http://schemas.microsoft.com/office/drawing/2014/main" id="{55428C0A-A463-2BE2-0C0E-0AF42D262C96}"/>
              </a:ext>
            </a:extLst>
          </p:cNvPr>
          <p:cNvSpPr>
            <a:spLocks noGrp="1"/>
          </p:cNvSpPr>
          <p:nvPr>
            <p:ph type="title"/>
          </p:nvPr>
        </p:nvSpPr>
        <p:spPr>
          <a:xfrm>
            <a:off x="839788" y="365125"/>
            <a:ext cx="10515600" cy="1325563"/>
          </a:xfrm>
        </p:spPr>
        <p:txBody>
          <a:bodyPr>
            <a:normAutofit/>
          </a:bodyPr>
          <a:lstStyle/>
          <a:p>
            <a:r>
              <a:rPr lang="en-US" sz="3600" dirty="0"/>
              <a:t>Shu</a:t>
            </a:r>
            <a:r>
              <a:rPr lang="en-US" dirty="0"/>
              <a:t>ffling PIR sub-queries</a:t>
            </a:r>
            <a:endParaRPr lang="en-CN" sz="3600" dirty="0"/>
          </a:p>
        </p:txBody>
      </p:sp>
      <p:pic>
        <p:nvPicPr>
          <p:cNvPr id="6" name="Graphic 5" descr="User with solid fill">
            <a:extLst>
              <a:ext uri="{FF2B5EF4-FFF2-40B4-BE49-F238E27FC236}">
                <a16:creationId xmlns:a16="http://schemas.microsoft.com/office/drawing/2014/main" id="{56D034AE-E928-4BEC-7CA8-0A23414E88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9376" y="2427788"/>
            <a:ext cx="702624" cy="702624"/>
          </a:xfrm>
          <a:prstGeom prst="rect">
            <a:avLst/>
          </a:prstGeom>
        </p:spPr>
      </p:pic>
      <p:pic>
        <p:nvPicPr>
          <p:cNvPr id="7" name="Graphic 6" descr="User with solid fill">
            <a:extLst>
              <a:ext uri="{FF2B5EF4-FFF2-40B4-BE49-F238E27FC236}">
                <a16:creationId xmlns:a16="http://schemas.microsoft.com/office/drawing/2014/main" id="{59979D89-D4BB-6857-D34A-C221DC761F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8053" y="2428166"/>
            <a:ext cx="702624" cy="702624"/>
          </a:xfrm>
          <a:prstGeom prst="rect">
            <a:avLst/>
          </a:prstGeom>
        </p:spPr>
      </p:pic>
      <p:pic>
        <p:nvPicPr>
          <p:cNvPr id="9" name="Graphic 8" descr="User with solid fill">
            <a:extLst>
              <a:ext uri="{FF2B5EF4-FFF2-40B4-BE49-F238E27FC236}">
                <a16:creationId xmlns:a16="http://schemas.microsoft.com/office/drawing/2014/main" id="{FC606F28-BFFD-9B9D-34AD-0D78AB9370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1743" y="2439664"/>
            <a:ext cx="702624" cy="702624"/>
          </a:xfrm>
          <a:prstGeom prst="rect">
            <a:avLst/>
          </a:prstGeom>
        </p:spPr>
      </p:pic>
      <p:pic>
        <p:nvPicPr>
          <p:cNvPr id="11" name="Graphic 10" descr="User with solid fill">
            <a:extLst>
              <a:ext uri="{FF2B5EF4-FFF2-40B4-BE49-F238E27FC236}">
                <a16:creationId xmlns:a16="http://schemas.microsoft.com/office/drawing/2014/main" id="{34C0007E-855F-7022-448E-A917D5131B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5214" y="2415811"/>
            <a:ext cx="702624" cy="702624"/>
          </a:xfrm>
          <a:prstGeom prst="rect">
            <a:avLst/>
          </a:prstGeom>
        </p:spPr>
      </p:pic>
      <p:pic>
        <p:nvPicPr>
          <p:cNvPr id="13" name="Graphic 12" descr="User with solid fill">
            <a:extLst>
              <a:ext uri="{FF2B5EF4-FFF2-40B4-BE49-F238E27FC236}">
                <a16:creationId xmlns:a16="http://schemas.microsoft.com/office/drawing/2014/main" id="{B9090C41-084B-C823-8DE8-DA97EDE00F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5474" y="2427307"/>
            <a:ext cx="702624" cy="70262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6193F9F-3823-21AE-5165-22E49D52284A}"/>
                  </a:ext>
                </a:extLst>
              </p:cNvPr>
              <p:cNvSpPr txBox="1"/>
              <p:nvPr/>
            </p:nvSpPr>
            <p:spPr>
              <a:xfrm>
                <a:off x="3636305" y="3567592"/>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𝑞</m:t>
                          </m:r>
                        </m:e>
                        <m:sub>
                          <m:r>
                            <a:rPr lang="en-US" sz="2400" b="0" i="1" smtClean="0">
                              <a:solidFill>
                                <a:srgbClr val="C00000"/>
                              </a:solidFill>
                              <a:latin typeface="Cambria Math" panose="02040503050406030204" pitchFamily="18" charset="0"/>
                            </a:rPr>
                            <m:t>1</m:t>
                          </m:r>
                        </m:sub>
                      </m:sSub>
                      <m:r>
                        <a:rPr lang="en-US" sz="2400" b="0" i="0" smtClean="0">
                          <a:solidFill>
                            <a:srgbClr val="C00000"/>
                          </a:solidFill>
                          <a:latin typeface="Cambria Math" panose="02040503050406030204" pitchFamily="18" charset="0"/>
                        </a:rPr>
                        <m:t>  </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𝑞</m:t>
                          </m:r>
                        </m:e>
                        <m:sub>
                          <m:r>
                            <a:rPr lang="en-US" sz="2400" b="0" i="1" smtClean="0">
                              <a:solidFill>
                                <a:srgbClr val="C00000"/>
                              </a:solidFill>
                              <a:latin typeface="Cambria Math" panose="02040503050406030204" pitchFamily="18" charset="0"/>
                            </a:rPr>
                            <m:t>2</m:t>
                          </m:r>
                        </m:sub>
                      </m:sSub>
                    </m:oMath>
                  </m:oMathPara>
                </a14:m>
                <a:endParaRPr lang="en-CN" sz="2400" i="1" dirty="0">
                  <a:solidFill>
                    <a:srgbClr val="C00000"/>
                  </a:solidFill>
                </a:endParaRPr>
              </a:p>
            </p:txBody>
          </p:sp>
        </mc:Choice>
        <mc:Fallback xmlns="">
          <p:sp>
            <p:nvSpPr>
              <p:cNvPr id="14" name="TextBox 13">
                <a:extLst>
                  <a:ext uri="{FF2B5EF4-FFF2-40B4-BE49-F238E27FC236}">
                    <a16:creationId xmlns:a16="http://schemas.microsoft.com/office/drawing/2014/main" id="{A6193F9F-3823-21AE-5165-22E49D52284A}"/>
                  </a:ext>
                </a:extLst>
              </p:cNvPr>
              <p:cNvSpPr txBox="1">
                <a:spLocks noRot="1" noChangeAspect="1" noMove="1" noResize="1" noEditPoints="1" noAdjustHandles="1" noChangeArrowheads="1" noChangeShapeType="1" noTextEdit="1"/>
              </p:cNvSpPr>
              <p:nvPr/>
            </p:nvSpPr>
            <p:spPr>
              <a:xfrm>
                <a:off x="3636305" y="3567592"/>
                <a:ext cx="818108" cy="369332"/>
              </a:xfrm>
              <a:prstGeom prst="rect">
                <a:avLst/>
              </a:prstGeom>
              <a:blipFill>
                <a:blip r:embed="rId15"/>
                <a:stretch>
                  <a:fillRect l="-7692" t="-6452" r="-1538"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452EE8-C696-21FF-FB94-51DC09A64411}"/>
                  </a:ext>
                </a:extLst>
              </p:cNvPr>
              <p:cNvSpPr txBox="1"/>
              <p:nvPr/>
            </p:nvSpPr>
            <p:spPr>
              <a:xfrm>
                <a:off x="2594001" y="3574278"/>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1</m:t>
                          </m:r>
                        </m:sub>
                      </m:sSub>
                      <m:r>
                        <a:rPr lang="en-US" sz="2400" b="0" i="0" smtClean="0">
                          <a:solidFill>
                            <a:schemeClr val="accent4"/>
                          </a:solidFill>
                          <a:latin typeface="Cambria Math" panose="02040503050406030204" pitchFamily="18" charset="0"/>
                        </a:rPr>
                        <m:t>  </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2</m:t>
                          </m:r>
                        </m:sub>
                      </m:sSub>
                    </m:oMath>
                  </m:oMathPara>
                </a14:m>
                <a:endParaRPr lang="en-CN" sz="2400" i="1" dirty="0">
                  <a:solidFill>
                    <a:schemeClr val="accent4"/>
                  </a:solidFill>
                </a:endParaRPr>
              </a:p>
            </p:txBody>
          </p:sp>
        </mc:Choice>
        <mc:Fallback xmlns="">
          <p:sp>
            <p:nvSpPr>
              <p:cNvPr id="15" name="TextBox 14">
                <a:extLst>
                  <a:ext uri="{FF2B5EF4-FFF2-40B4-BE49-F238E27FC236}">
                    <a16:creationId xmlns:a16="http://schemas.microsoft.com/office/drawing/2014/main" id="{55452EE8-C696-21FF-FB94-51DC09A64411}"/>
                  </a:ext>
                </a:extLst>
              </p:cNvPr>
              <p:cNvSpPr txBox="1">
                <a:spLocks noRot="1" noChangeAspect="1" noMove="1" noResize="1" noEditPoints="1" noAdjustHandles="1" noChangeArrowheads="1" noChangeShapeType="1" noTextEdit="1"/>
              </p:cNvSpPr>
              <p:nvPr/>
            </p:nvSpPr>
            <p:spPr>
              <a:xfrm>
                <a:off x="2594001" y="3574278"/>
                <a:ext cx="818108" cy="369332"/>
              </a:xfrm>
              <a:prstGeom prst="rect">
                <a:avLst/>
              </a:prstGeom>
              <a:blipFill>
                <a:blip r:embed="rId16"/>
                <a:stretch>
                  <a:fillRect l="-7692" t="-6667" r="-1538"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188D86-1188-42BB-89E4-997970D79B03}"/>
                  </a:ext>
                </a:extLst>
              </p:cNvPr>
              <p:cNvSpPr txBox="1"/>
              <p:nvPr/>
            </p:nvSpPr>
            <p:spPr>
              <a:xfrm>
                <a:off x="4685364" y="3582526"/>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𝑞</m:t>
                          </m:r>
                        </m:e>
                        <m:sub>
                          <m:r>
                            <a:rPr lang="en-US" sz="2400" b="0" i="1" smtClean="0">
                              <a:solidFill>
                                <a:schemeClr val="accent6"/>
                              </a:solidFill>
                              <a:latin typeface="Cambria Math" panose="02040503050406030204" pitchFamily="18" charset="0"/>
                            </a:rPr>
                            <m:t>1</m:t>
                          </m:r>
                        </m:sub>
                      </m:sSub>
                      <m:r>
                        <a:rPr lang="en-US" sz="2400" b="0" i="0" smtClean="0">
                          <a:solidFill>
                            <a:schemeClr val="accent6"/>
                          </a:solidFill>
                          <a:latin typeface="Cambria Math" panose="02040503050406030204" pitchFamily="18" charset="0"/>
                        </a:rPr>
                        <m:t>  </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𝑞</m:t>
                          </m:r>
                        </m:e>
                        <m:sub>
                          <m:r>
                            <a:rPr lang="en-US" sz="2400" b="0" i="1" smtClean="0">
                              <a:solidFill>
                                <a:schemeClr val="accent6"/>
                              </a:solidFill>
                              <a:latin typeface="Cambria Math" panose="02040503050406030204" pitchFamily="18" charset="0"/>
                            </a:rPr>
                            <m:t>2</m:t>
                          </m:r>
                        </m:sub>
                      </m:sSub>
                    </m:oMath>
                  </m:oMathPara>
                </a14:m>
                <a:endParaRPr lang="en-CN" sz="2400" i="1" dirty="0">
                  <a:solidFill>
                    <a:schemeClr val="accent6"/>
                  </a:solidFill>
                </a:endParaRPr>
              </a:p>
            </p:txBody>
          </p:sp>
        </mc:Choice>
        <mc:Fallback xmlns="">
          <p:sp>
            <p:nvSpPr>
              <p:cNvPr id="16" name="TextBox 15">
                <a:extLst>
                  <a:ext uri="{FF2B5EF4-FFF2-40B4-BE49-F238E27FC236}">
                    <a16:creationId xmlns:a16="http://schemas.microsoft.com/office/drawing/2014/main" id="{43188D86-1188-42BB-89E4-997970D79B03}"/>
                  </a:ext>
                </a:extLst>
              </p:cNvPr>
              <p:cNvSpPr txBox="1">
                <a:spLocks noRot="1" noChangeAspect="1" noMove="1" noResize="1" noEditPoints="1" noAdjustHandles="1" noChangeArrowheads="1" noChangeShapeType="1" noTextEdit="1"/>
              </p:cNvSpPr>
              <p:nvPr/>
            </p:nvSpPr>
            <p:spPr>
              <a:xfrm>
                <a:off x="4685364" y="3582526"/>
                <a:ext cx="818108" cy="369332"/>
              </a:xfrm>
              <a:prstGeom prst="rect">
                <a:avLst/>
              </a:prstGeom>
              <a:blipFill>
                <a:blip r:embed="rId17"/>
                <a:stretch>
                  <a:fillRect l="-7692" t="-6667" r="-153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09D4A8B-8703-1D10-4864-4700D8E6FA16}"/>
                  </a:ext>
                </a:extLst>
              </p:cNvPr>
              <p:cNvSpPr txBox="1"/>
              <p:nvPr/>
            </p:nvSpPr>
            <p:spPr>
              <a:xfrm>
                <a:off x="5667732" y="3565329"/>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𝑞</m:t>
                          </m:r>
                        </m:e>
                        <m:sub>
                          <m:r>
                            <a:rPr lang="en-US" sz="2400" b="0" i="1" smtClean="0">
                              <a:solidFill>
                                <a:srgbClr val="00B0F0"/>
                              </a:solidFill>
                              <a:latin typeface="Cambria Math" panose="02040503050406030204" pitchFamily="18" charset="0"/>
                            </a:rPr>
                            <m:t>1</m:t>
                          </m:r>
                        </m:sub>
                      </m:sSub>
                      <m:r>
                        <a:rPr lang="en-US" sz="2400" b="0" i="0" smtClean="0">
                          <a:solidFill>
                            <a:srgbClr val="00B0F0"/>
                          </a:solidFill>
                          <a:latin typeface="Cambria Math" panose="02040503050406030204" pitchFamily="18" charset="0"/>
                        </a:rPr>
                        <m:t>  </m:t>
                      </m:r>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𝑞</m:t>
                          </m:r>
                        </m:e>
                        <m:sub>
                          <m:r>
                            <a:rPr lang="en-US" sz="2400" b="0" i="1" smtClean="0">
                              <a:solidFill>
                                <a:srgbClr val="00B0F0"/>
                              </a:solidFill>
                              <a:latin typeface="Cambria Math" panose="02040503050406030204" pitchFamily="18" charset="0"/>
                            </a:rPr>
                            <m:t>2</m:t>
                          </m:r>
                        </m:sub>
                      </m:sSub>
                    </m:oMath>
                  </m:oMathPara>
                </a14:m>
                <a:endParaRPr lang="en-CN" sz="2400" i="1" dirty="0">
                  <a:solidFill>
                    <a:srgbClr val="00B0F0"/>
                  </a:solidFill>
                </a:endParaRPr>
              </a:p>
            </p:txBody>
          </p:sp>
        </mc:Choice>
        <mc:Fallback xmlns="">
          <p:sp>
            <p:nvSpPr>
              <p:cNvPr id="17" name="TextBox 16">
                <a:extLst>
                  <a:ext uri="{FF2B5EF4-FFF2-40B4-BE49-F238E27FC236}">
                    <a16:creationId xmlns:a16="http://schemas.microsoft.com/office/drawing/2014/main" id="{509D4A8B-8703-1D10-4864-4700D8E6FA16}"/>
                  </a:ext>
                </a:extLst>
              </p:cNvPr>
              <p:cNvSpPr txBox="1">
                <a:spLocks noRot="1" noChangeAspect="1" noMove="1" noResize="1" noEditPoints="1" noAdjustHandles="1" noChangeArrowheads="1" noChangeShapeType="1" noTextEdit="1"/>
              </p:cNvSpPr>
              <p:nvPr/>
            </p:nvSpPr>
            <p:spPr>
              <a:xfrm>
                <a:off x="5667732" y="3565329"/>
                <a:ext cx="818108" cy="369332"/>
              </a:xfrm>
              <a:prstGeom prst="rect">
                <a:avLst/>
              </a:prstGeom>
              <a:blipFill>
                <a:blip r:embed="rId18"/>
                <a:stretch>
                  <a:fillRect l="-7692" t="-6667" r="-1538"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660FA2-6793-D07B-D953-8FDA7AA72F59}"/>
                  </a:ext>
                </a:extLst>
              </p:cNvPr>
              <p:cNvSpPr txBox="1"/>
              <p:nvPr/>
            </p:nvSpPr>
            <p:spPr>
              <a:xfrm>
                <a:off x="6631513" y="3557243"/>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1</m:t>
                          </m:r>
                        </m:sub>
                      </m:sSub>
                      <m:r>
                        <a:rPr lang="en-US" sz="2400" b="0" i="0" smtClean="0">
                          <a:solidFill>
                            <a:schemeClr val="accent2"/>
                          </a:solidFill>
                          <a:latin typeface="Cambria Math" panose="02040503050406030204" pitchFamily="18" charset="0"/>
                        </a:rPr>
                        <m:t>  </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2</m:t>
                          </m:r>
                        </m:sub>
                      </m:sSub>
                    </m:oMath>
                  </m:oMathPara>
                </a14:m>
                <a:endParaRPr lang="en-CN" sz="2400" i="1" dirty="0">
                  <a:solidFill>
                    <a:schemeClr val="accent2"/>
                  </a:solidFill>
                </a:endParaRPr>
              </a:p>
            </p:txBody>
          </p:sp>
        </mc:Choice>
        <mc:Fallback xmlns="">
          <p:sp>
            <p:nvSpPr>
              <p:cNvPr id="18" name="TextBox 17">
                <a:extLst>
                  <a:ext uri="{FF2B5EF4-FFF2-40B4-BE49-F238E27FC236}">
                    <a16:creationId xmlns:a16="http://schemas.microsoft.com/office/drawing/2014/main" id="{9E660FA2-6793-D07B-D953-8FDA7AA72F59}"/>
                  </a:ext>
                </a:extLst>
              </p:cNvPr>
              <p:cNvSpPr txBox="1">
                <a:spLocks noRot="1" noChangeAspect="1" noMove="1" noResize="1" noEditPoints="1" noAdjustHandles="1" noChangeArrowheads="1" noChangeShapeType="1" noTextEdit="1"/>
              </p:cNvSpPr>
              <p:nvPr/>
            </p:nvSpPr>
            <p:spPr>
              <a:xfrm>
                <a:off x="6631513" y="3557243"/>
                <a:ext cx="818108" cy="369332"/>
              </a:xfrm>
              <a:prstGeom prst="rect">
                <a:avLst/>
              </a:prstGeom>
              <a:blipFill>
                <a:blip r:embed="rId19"/>
                <a:stretch>
                  <a:fillRect l="-7692" t="-6667" r="-153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CF942D-6A6A-E06D-B1FF-B006FD196436}"/>
                  </a:ext>
                </a:extLst>
              </p:cNvPr>
              <p:cNvSpPr txBox="1"/>
              <p:nvPr/>
            </p:nvSpPr>
            <p:spPr>
              <a:xfrm>
                <a:off x="2815260" y="3072787"/>
                <a:ext cx="5210834" cy="461665"/>
              </a:xfrm>
              <a:prstGeom prst="rect">
                <a:avLst/>
              </a:prstGeom>
              <a:noFill/>
            </p:spPr>
            <p:txBody>
              <a:bodyPr wrap="square" rtlCol="0">
                <a:spAutoFit/>
              </a:bodyPr>
              <a:lstStyle/>
              <a:p>
                <a14:m>
                  <m:oMath xmlns:m="http://schemas.openxmlformats.org/officeDocument/2006/math">
                    <m:r>
                      <a:rPr lang="en-US" sz="2400" b="0" i="1" smtClean="0">
                        <a:solidFill>
                          <a:schemeClr val="accent4"/>
                        </a:solidFill>
                        <a:latin typeface="Cambria Math" panose="02040503050406030204" pitchFamily="18" charset="0"/>
                      </a:rPr>
                      <m:t>𝑖</m:t>
                    </m:r>
                    <m:r>
                      <a:rPr lang="en-US" sz="2400" b="0" i="1" smtClean="0">
                        <a:latin typeface="Cambria Math" panose="02040503050406030204" pitchFamily="18" charset="0"/>
                      </a:rPr>
                      <m:t>              </m:t>
                    </m:r>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               </m:t>
                    </m:r>
                    <m:r>
                      <a:rPr lang="en-US" sz="2400" b="0" i="1" smtClean="0">
                        <a:solidFill>
                          <a:schemeClr val="accent6"/>
                        </a:solidFill>
                        <a:latin typeface="Cambria Math" panose="02040503050406030204" pitchFamily="18" charset="0"/>
                      </a:rPr>
                      <m:t>𝑖</m:t>
                    </m:r>
                    <m:r>
                      <a:rPr lang="en-US" sz="2400" b="0" i="1" smtClean="0">
                        <a:latin typeface="Cambria Math" panose="02040503050406030204" pitchFamily="18" charset="0"/>
                      </a:rPr>
                      <m:t>             </m:t>
                    </m:r>
                    <m:r>
                      <a:rPr lang="en-US" sz="2400" b="0" i="1" smtClean="0">
                        <a:solidFill>
                          <a:srgbClr val="00B0F0"/>
                        </a:solidFill>
                        <a:latin typeface="Cambria Math" panose="02040503050406030204" pitchFamily="18" charset="0"/>
                      </a:rPr>
                      <m:t>𝑖</m:t>
                    </m:r>
                    <m:r>
                      <a:rPr lang="en-US" sz="2400" b="0" i="1" smtClean="0">
                        <a:latin typeface="Cambria Math" panose="02040503050406030204" pitchFamily="18" charset="0"/>
                      </a:rPr>
                      <m:t>             </m:t>
                    </m:r>
                    <m:r>
                      <a:rPr lang="en-US" sz="2400" b="0" i="1" smtClean="0">
                        <a:solidFill>
                          <a:schemeClr val="accent2"/>
                        </a:solidFill>
                        <a:latin typeface="Cambria Math" panose="02040503050406030204" pitchFamily="18" charset="0"/>
                      </a:rPr>
                      <m:t>𝑖</m:t>
                    </m:r>
                  </m:oMath>
                </a14:m>
                <a:r>
                  <a:rPr lang="en-US" sz="2400" dirty="0"/>
                  <a:t> </a:t>
                </a:r>
              </a:p>
            </p:txBody>
          </p:sp>
        </mc:Choice>
        <mc:Fallback xmlns="">
          <p:sp>
            <p:nvSpPr>
              <p:cNvPr id="26" name="TextBox 25">
                <a:extLst>
                  <a:ext uri="{FF2B5EF4-FFF2-40B4-BE49-F238E27FC236}">
                    <a16:creationId xmlns:a16="http://schemas.microsoft.com/office/drawing/2014/main" id="{B2CF942D-6A6A-E06D-B1FF-B006FD196436}"/>
                  </a:ext>
                </a:extLst>
              </p:cNvPr>
              <p:cNvSpPr txBox="1">
                <a:spLocks noRot="1" noChangeAspect="1" noMove="1" noResize="1" noEditPoints="1" noAdjustHandles="1" noChangeArrowheads="1" noChangeShapeType="1" noTextEdit="1"/>
              </p:cNvSpPr>
              <p:nvPr/>
            </p:nvSpPr>
            <p:spPr>
              <a:xfrm>
                <a:off x="2815260" y="3072787"/>
                <a:ext cx="5210834" cy="461665"/>
              </a:xfrm>
              <a:prstGeom prst="rect">
                <a:avLst/>
              </a:prstGeom>
              <a:blipFill>
                <a:blip r:embed="rId20"/>
                <a:stretch>
                  <a:fillRect l="-243" b="-2105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DFED51C-F151-85C4-567B-AFA13CB6F811}"/>
              </a:ext>
            </a:extLst>
          </p:cNvPr>
          <p:cNvSpPr>
            <a:spLocks noGrp="1"/>
          </p:cNvSpPr>
          <p:nvPr>
            <p:ph type="sldNum" sz="quarter" idx="12"/>
          </p:nvPr>
        </p:nvSpPr>
        <p:spPr/>
        <p:txBody>
          <a:bodyPr/>
          <a:lstStyle/>
          <a:p>
            <a:fld id="{936B3FD2-17C4-F744-8AD5-E8AA7FAC96FA}" type="slidenum">
              <a:rPr lang="en-CN" smtClean="0"/>
              <a:t>29</a:t>
            </a:fld>
            <a:endParaRPr lang="en-CN"/>
          </a:p>
        </p:txBody>
      </p:sp>
      <p:pic>
        <p:nvPicPr>
          <p:cNvPr id="10" name="Graphic 9" descr="Database outline">
            <a:extLst>
              <a:ext uri="{FF2B5EF4-FFF2-40B4-BE49-F238E27FC236}">
                <a16:creationId xmlns:a16="http://schemas.microsoft.com/office/drawing/2014/main" id="{46DA4712-D960-B593-708D-9D0BA3FE8D7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777605" y="5427245"/>
            <a:ext cx="736651" cy="73665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653A5D-B110-E7AD-9746-7FFC06D5455F}"/>
                  </a:ext>
                </a:extLst>
              </p:cNvPr>
              <p:cNvSpPr txBox="1"/>
              <p:nvPr/>
            </p:nvSpPr>
            <p:spPr>
              <a:xfrm>
                <a:off x="3636305" y="5621254"/>
                <a:ext cx="8069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2</m:t>
                          </m:r>
                        </m:sub>
                      </m:sSub>
                      <m:r>
                        <a:rPr lang="en-US" sz="2400" b="0" i="0" smtClean="0">
                          <a:solidFill>
                            <a:schemeClr val="accent2"/>
                          </a:solidFill>
                          <a:latin typeface="Cambria Math" panose="02040503050406030204" pitchFamily="18" charset="0"/>
                        </a:rPr>
                        <m:t>  </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𝑞</m:t>
                          </m:r>
                        </m:e>
                        <m:sub>
                          <m:r>
                            <a:rPr lang="en-US" sz="2400" b="0" i="1" smtClean="0">
                              <a:solidFill>
                                <a:schemeClr val="accent6"/>
                              </a:solidFill>
                              <a:latin typeface="Cambria Math" panose="02040503050406030204" pitchFamily="18" charset="0"/>
                            </a:rPr>
                            <m:t>2</m:t>
                          </m:r>
                        </m:sub>
                      </m:sSub>
                    </m:oMath>
                  </m:oMathPara>
                </a14:m>
                <a:endParaRPr lang="en-CN" sz="2400" i="1" dirty="0">
                  <a:solidFill>
                    <a:schemeClr val="accent6"/>
                  </a:solidFill>
                </a:endParaRPr>
              </a:p>
            </p:txBody>
          </p:sp>
        </mc:Choice>
        <mc:Fallback xmlns="">
          <p:sp>
            <p:nvSpPr>
              <p:cNvPr id="4" name="TextBox 3">
                <a:extLst>
                  <a:ext uri="{FF2B5EF4-FFF2-40B4-BE49-F238E27FC236}">
                    <a16:creationId xmlns:a16="http://schemas.microsoft.com/office/drawing/2014/main" id="{AA653A5D-B110-E7AD-9746-7FFC06D5455F}"/>
                  </a:ext>
                </a:extLst>
              </p:cNvPr>
              <p:cNvSpPr txBox="1">
                <a:spLocks noRot="1" noChangeAspect="1" noMove="1" noResize="1" noEditPoints="1" noAdjustHandles="1" noChangeArrowheads="1" noChangeShapeType="1" noTextEdit="1"/>
              </p:cNvSpPr>
              <p:nvPr/>
            </p:nvSpPr>
            <p:spPr>
              <a:xfrm>
                <a:off x="3636305" y="5621254"/>
                <a:ext cx="806951" cy="369332"/>
              </a:xfrm>
              <a:prstGeom prst="rect">
                <a:avLst/>
              </a:prstGeom>
              <a:blipFill>
                <a:blip r:embed="rId23"/>
                <a:stretch>
                  <a:fillRect l="-7813" t="-6667" r="-3125"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75F15E-7791-D280-1781-59867BF06FB1}"/>
                  </a:ext>
                </a:extLst>
              </p:cNvPr>
              <p:cNvSpPr txBox="1"/>
              <p:nvPr/>
            </p:nvSpPr>
            <p:spPr>
              <a:xfrm>
                <a:off x="2594001" y="5627940"/>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𝑞</m:t>
                          </m:r>
                        </m:e>
                        <m:sub>
                          <m:r>
                            <a:rPr lang="en-US" sz="2400" b="0" i="1" smtClean="0">
                              <a:solidFill>
                                <a:srgbClr val="00B0F0"/>
                              </a:solidFill>
                              <a:latin typeface="Cambria Math" panose="02040503050406030204" pitchFamily="18" charset="0"/>
                            </a:rPr>
                            <m:t>1</m:t>
                          </m:r>
                        </m:sub>
                      </m:sSub>
                      <m:r>
                        <a:rPr lang="en-US" sz="2400" b="0" i="0" smtClean="0">
                          <a:solidFill>
                            <a:srgbClr val="00B0F0"/>
                          </a:solidFill>
                          <a:latin typeface="Cambria Math" panose="02040503050406030204" pitchFamily="18" charset="0"/>
                        </a:rPr>
                        <m:t>  </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𝑞</m:t>
                          </m:r>
                        </m:e>
                        <m:sub>
                          <m:r>
                            <a:rPr lang="en-US" sz="2400" b="0" i="1" smtClean="0">
                              <a:solidFill>
                                <a:srgbClr val="C00000"/>
                              </a:solidFill>
                              <a:latin typeface="Cambria Math" panose="02040503050406030204" pitchFamily="18" charset="0"/>
                            </a:rPr>
                            <m:t>2</m:t>
                          </m:r>
                        </m:sub>
                      </m:sSub>
                    </m:oMath>
                  </m:oMathPara>
                </a14:m>
                <a:endParaRPr lang="en-CN" sz="2400" i="1" dirty="0">
                  <a:solidFill>
                    <a:schemeClr val="accent4"/>
                  </a:solidFill>
                </a:endParaRPr>
              </a:p>
            </p:txBody>
          </p:sp>
        </mc:Choice>
        <mc:Fallback xmlns="">
          <p:sp>
            <p:nvSpPr>
              <p:cNvPr id="5" name="TextBox 4">
                <a:extLst>
                  <a:ext uri="{FF2B5EF4-FFF2-40B4-BE49-F238E27FC236}">
                    <a16:creationId xmlns:a16="http://schemas.microsoft.com/office/drawing/2014/main" id="{F075F15E-7791-D280-1781-59867BF06FB1}"/>
                  </a:ext>
                </a:extLst>
              </p:cNvPr>
              <p:cNvSpPr txBox="1">
                <a:spLocks noRot="1" noChangeAspect="1" noMove="1" noResize="1" noEditPoints="1" noAdjustHandles="1" noChangeArrowheads="1" noChangeShapeType="1" noTextEdit="1"/>
              </p:cNvSpPr>
              <p:nvPr/>
            </p:nvSpPr>
            <p:spPr>
              <a:xfrm>
                <a:off x="2594001" y="5627940"/>
                <a:ext cx="818108" cy="369332"/>
              </a:xfrm>
              <a:prstGeom prst="rect">
                <a:avLst/>
              </a:prstGeom>
              <a:blipFill>
                <a:blip r:embed="rId24"/>
                <a:stretch>
                  <a:fillRect l="-7692" t="-6667" r="-1538"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72B970-D253-6486-4600-CB13057FB89E}"/>
                  </a:ext>
                </a:extLst>
              </p:cNvPr>
              <p:cNvSpPr txBox="1"/>
              <p:nvPr/>
            </p:nvSpPr>
            <p:spPr>
              <a:xfrm>
                <a:off x="4685364" y="5636188"/>
                <a:ext cx="8181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𝑞</m:t>
                          </m:r>
                        </m:e>
                        <m:sub>
                          <m:r>
                            <a:rPr lang="en-US" sz="2400" b="0" i="1" smtClean="0">
                              <a:solidFill>
                                <a:schemeClr val="accent6"/>
                              </a:solidFill>
                              <a:latin typeface="Cambria Math" panose="02040503050406030204" pitchFamily="18" charset="0"/>
                            </a:rPr>
                            <m:t>1</m:t>
                          </m:r>
                        </m:sub>
                      </m:sSub>
                      <m:r>
                        <a:rPr lang="en-US" sz="2400" b="0" i="0" smtClean="0">
                          <a:solidFill>
                            <a:schemeClr val="accent6"/>
                          </a:solidFill>
                          <a:latin typeface="Cambria Math" panose="02040503050406030204" pitchFamily="18" charset="0"/>
                        </a:rPr>
                        <m:t>  </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2</m:t>
                          </m:r>
                        </m:sub>
                      </m:sSub>
                    </m:oMath>
                  </m:oMathPara>
                </a14:m>
                <a:endParaRPr lang="en-CN" sz="2400" i="1" dirty="0">
                  <a:solidFill>
                    <a:schemeClr val="accent6"/>
                  </a:solidFill>
                </a:endParaRPr>
              </a:p>
            </p:txBody>
          </p:sp>
        </mc:Choice>
        <mc:Fallback xmlns="">
          <p:sp>
            <p:nvSpPr>
              <p:cNvPr id="20" name="TextBox 19">
                <a:extLst>
                  <a:ext uri="{FF2B5EF4-FFF2-40B4-BE49-F238E27FC236}">
                    <a16:creationId xmlns:a16="http://schemas.microsoft.com/office/drawing/2014/main" id="{8672B970-D253-6486-4600-CB13057FB89E}"/>
                  </a:ext>
                </a:extLst>
              </p:cNvPr>
              <p:cNvSpPr txBox="1">
                <a:spLocks noRot="1" noChangeAspect="1" noMove="1" noResize="1" noEditPoints="1" noAdjustHandles="1" noChangeArrowheads="1" noChangeShapeType="1" noTextEdit="1"/>
              </p:cNvSpPr>
              <p:nvPr/>
            </p:nvSpPr>
            <p:spPr>
              <a:xfrm>
                <a:off x="4685364" y="5636188"/>
                <a:ext cx="818108" cy="369332"/>
              </a:xfrm>
              <a:prstGeom prst="rect">
                <a:avLst/>
              </a:prstGeom>
              <a:blipFill>
                <a:blip r:embed="rId25"/>
                <a:stretch>
                  <a:fillRect l="-7692" t="-6897" r="-1538" b="-41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A5D4559-E69F-0AE3-94F4-946EC0A9DBA4}"/>
                  </a:ext>
                </a:extLst>
              </p:cNvPr>
              <p:cNvSpPr txBox="1"/>
              <p:nvPr/>
            </p:nvSpPr>
            <p:spPr>
              <a:xfrm>
                <a:off x="5667732" y="5618991"/>
                <a:ext cx="7998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B0F0"/>
                              </a:solidFill>
                              <a:latin typeface="Cambria Math" panose="02040503050406030204" pitchFamily="18" charset="0"/>
                            </a:rPr>
                          </m:ctrlPr>
                        </m:sSubPr>
                        <m:e>
                          <m:r>
                            <a:rPr lang="en-US" sz="2400" b="0" i="1" smtClean="0">
                              <a:solidFill>
                                <a:srgbClr val="00B0F0"/>
                              </a:solidFill>
                              <a:latin typeface="Cambria Math" panose="02040503050406030204" pitchFamily="18" charset="0"/>
                            </a:rPr>
                            <m:t>𝑞</m:t>
                          </m:r>
                        </m:e>
                        <m:sub>
                          <m:r>
                            <a:rPr lang="en-US" sz="2400" b="0" i="1" smtClean="0">
                              <a:solidFill>
                                <a:srgbClr val="00B0F0"/>
                              </a:solidFill>
                              <a:latin typeface="Cambria Math" panose="02040503050406030204" pitchFamily="18" charset="0"/>
                            </a:rPr>
                            <m:t>2</m:t>
                          </m:r>
                        </m:sub>
                      </m:sSub>
                      <m:r>
                        <a:rPr lang="en-US" sz="2400" b="0" i="0" smtClean="0">
                          <a:solidFill>
                            <a:srgbClr val="00B0F0"/>
                          </a:solidFill>
                          <a:latin typeface="Cambria Math" panose="02040503050406030204" pitchFamily="18" charset="0"/>
                        </a:rPr>
                        <m:t>  </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𝑞</m:t>
                          </m:r>
                        </m:e>
                        <m:sub>
                          <m:r>
                            <a:rPr lang="en-US" sz="2400" b="0" i="1" smtClean="0">
                              <a:solidFill>
                                <a:srgbClr val="C00000"/>
                              </a:solidFill>
                              <a:latin typeface="Cambria Math" panose="02040503050406030204" pitchFamily="18" charset="0"/>
                            </a:rPr>
                            <m:t>1</m:t>
                          </m:r>
                        </m:sub>
                      </m:sSub>
                    </m:oMath>
                  </m:oMathPara>
                </a14:m>
                <a:endParaRPr lang="en-CN" sz="2400" i="1" dirty="0">
                  <a:solidFill>
                    <a:srgbClr val="00B0F0"/>
                  </a:solidFill>
                </a:endParaRPr>
              </a:p>
            </p:txBody>
          </p:sp>
        </mc:Choice>
        <mc:Fallback xmlns="">
          <p:sp>
            <p:nvSpPr>
              <p:cNvPr id="21" name="TextBox 20">
                <a:extLst>
                  <a:ext uri="{FF2B5EF4-FFF2-40B4-BE49-F238E27FC236}">
                    <a16:creationId xmlns:a16="http://schemas.microsoft.com/office/drawing/2014/main" id="{9A5D4559-E69F-0AE3-94F4-946EC0A9DBA4}"/>
                  </a:ext>
                </a:extLst>
              </p:cNvPr>
              <p:cNvSpPr txBox="1">
                <a:spLocks noRot="1" noChangeAspect="1" noMove="1" noResize="1" noEditPoints="1" noAdjustHandles="1" noChangeArrowheads="1" noChangeShapeType="1" noTextEdit="1"/>
              </p:cNvSpPr>
              <p:nvPr/>
            </p:nvSpPr>
            <p:spPr>
              <a:xfrm>
                <a:off x="5667732" y="5618991"/>
                <a:ext cx="799834" cy="369332"/>
              </a:xfrm>
              <a:prstGeom prst="rect">
                <a:avLst/>
              </a:prstGeom>
              <a:blipFill>
                <a:blip r:embed="rId26"/>
                <a:stretch>
                  <a:fillRect l="-7813" t="-6667" r="-1563"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CF005C4-F036-C0E4-2AE1-864FA9D25104}"/>
                  </a:ext>
                </a:extLst>
              </p:cNvPr>
              <p:cNvSpPr txBox="1"/>
              <p:nvPr/>
            </p:nvSpPr>
            <p:spPr>
              <a:xfrm>
                <a:off x="6631513" y="5610905"/>
                <a:ext cx="7927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𝑞</m:t>
                          </m:r>
                        </m:e>
                        <m:sub>
                          <m:r>
                            <a:rPr lang="en-US" sz="2400" b="0" i="1" smtClean="0">
                              <a:solidFill>
                                <a:schemeClr val="accent4"/>
                              </a:solidFill>
                              <a:latin typeface="Cambria Math" panose="02040503050406030204" pitchFamily="18" charset="0"/>
                            </a:rPr>
                            <m:t>1</m:t>
                          </m:r>
                        </m:sub>
                      </m:sSub>
                      <m:r>
                        <a:rPr lang="en-US" sz="2400" b="0" i="0" smtClean="0">
                          <a:solidFill>
                            <a:schemeClr val="accent4"/>
                          </a:solidFill>
                          <a:latin typeface="Cambria Math" panose="02040503050406030204" pitchFamily="18" charset="0"/>
                        </a:rPr>
                        <m:t>  </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1</m:t>
                          </m:r>
                        </m:sub>
                      </m:sSub>
                    </m:oMath>
                  </m:oMathPara>
                </a14:m>
                <a:endParaRPr lang="en-CN" sz="2400" i="1" dirty="0">
                  <a:solidFill>
                    <a:schemeClr val="accent2"/>
                  </a:solidFill>
                </a:endParaRPr>
              </a:p>
            </p:txBody>
          </p:sp>
        </mc:Choice>
        <mc:Fallback xmlns="">
          <p:sp>
            <p:nvSpPr>
              <p:cNvPr id="22" name="TextBox 21">
                <a:extLst>
                  <a:ext uri="{FF2B5EF4-FFF2-40B4-BE49-F238E27FC236}">
                    <a16:creationId xmlns:a16="http://schemas.microsoft.com/office/drawing/2014/main" id="{3CF005C4-F036-C0E4-2AE1-864FA9D25104}"/>
                  </a:ext>
                </a:extLst>
              </p:cNvPr>
              <p:cNvSpPr txBox="1">
                <a:spLocks noRot="1" noChangeAspect="1" noMove="1" noResize="1" noEditPoints="1" noAdjustHandles="1" noChangeArrowheads="1" noChangeShapeType="1" noTextEdit="1"/>
              </p:cNvSpPr>
              <p:nvPr/>
            </p:nvSpPr>
            <p:spPr>
              <a:xfrm>
                <a:off x="6631513" y="5610905"/>
                <a:ext cx="792718" cy="369332"/>
              </a:xfrm>
              <a:prstGeom prst="rect">
                <a:avLst/>
              </a:prstGeom>
              <a:blipFill>
                <a:blip r:embed="rId27"/>
                <a:stretch>
                  <a:fillRect l="-9524" t="-6667" r="-3175" b="-40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87580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 grpId="0"/>
      <p:bldP spid="5"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BBF4EB-1ED5-5D9C-73A3-5A4B0312B782}"/>
              </a:ext>
            </a:extLst>
          </p:cNvPr>
          <p:cNvSpPr>
            <a:spLocks noGrp="1"/>
          </p:cNvSpPr>
          <p:nvPr>
            <p:ph type="sldNum" sz="quarter" idx="12"/>
          </p:nvPr>
        </p:nvSpPr>
        <p:spPr/>
        <p:txBody>
          <a:bodyPr/>
          <a:lstStyle/>
          <a:p>
            <a:fld id="{4E083425-87DA-4844-9B74-701DD474E726}" type="slidenum">
              <a:rPr lang="en-CN" smtClean="0"/>
              <a:t>3</a:t>
            </a:fld>
            <a:endParaRPr lang="en-CN"/>
          </a:p>
        </p:txBody>
      </p:sp>
      <p:pic>
        <p:nvPicPr>
          <p:cNvPr id="7" name="Picture 6">
            <a:extLst>
              <a:ext uri="{FF2B5EF4-FFF2-40B4-BE49-F238E27FC236}">
                <a16:creationId xmlns:a16="http://schemas.microsoft.com/office/drawing/2014/main" id="{84E35F14-A16E-A229-CB57-5208A9E3BAB0}"/>
              </a:ext>
            </a:extLst>
          </p:cNvPr>
          <p:cNvPicPr>
            <a:picLocks noChangeAspect="1"/>
          </p:cNvPicPr>
          <p:nvPr/>
        </p:nvPicPr>
        <p:blipFill>
          <a:blip r:embed="rId3"/>
          <a:stretch>
            <a:fillRect/>
          </a:stretch>
        </p:blipFill>
        <p:spPr>
          <a:xfrm>
            <a:off x="2233684" y="3679926"/>
            <a:ext cx="7989391" cy="2186570"/>
          </a:xfrm>
          <a:prstGeom prst="rect">
            <a:avLst/>
          </a:prstGeom>
        </p:spPr>
      </p:pic>
      <p:pic>
        <p:nvPicPr>
          <p:cNvPr id="9" name="Picture 8">
            <a:extLst>
              <a:ext uri="{FF2B5EF4-FFF2-40B4-BE49-F238E27FC236}">
                <a16:creationId xmlns:a16="http://schemas.microsoft.com/office/drawing/2014/main" id="{316E4565-5D90-C343-E5A9-DACD87CBE8E3}"/>
              </a:ext>
            </a:extLst>
          </p:cNvPr>
          <p:cNvPicPr>
            <a:picLocks noChangeAspect="1"/>
          </p:cNvPicPr>
          <p:nvPr/>
        </p:nvPicPr>
        <p:blipFill>
          <a:blip r:embed="rId4"/>
          <a:stretch>
            <a:fillRect/>
          </a:stretch>
        </p:blipFill>
        <p:spPr>
          <a:xfrm>
            <a:off x="3848100" y="2715752"/>
            <a:ext cx="4762500" cy="4318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C25DBF19-9820-6944-9A58-22DD6EC1B164}"/>
              </a:ext>
            </a:extLst>
          </p:cNvPr>
          <p:cNvPicPr>
            <a:picLocks noChangeAspect="1"/>
          </p:cNvPicPr>
          <p:nvPr/>
        </p:nvPicPr>
        <p:blipFill>
          <a:blip r:embed="rId5"/>
          <a:stretch>
            <a:fillRect/>
          </a:stretch>
        </p:blipFill>
        <p:spPr>
          <a:xfrm>
            <a:off x="3190337" y="963028"/>
            <a:ext cx="5811326" cy="1245285"/>
          </a:xfrm>
          <a:prstGeom prst="rect">
            <a:avLst/>
          </a:prstGeom>
        </p:spPr>
      </p:pic>
      <p:cxnSp>
        <p:nvCxnSpPr>
          <p:cNvPr id="2" name="Straight Arrow Connector 1">
            <a:extLst>
              <a:ext uri="{FF2B5EF4-FFF2-40B4-BE49-F238E27FC236}">
                <a16:creationId xmlns:a16="http://schemas.microsoft.com/office/drawing/2014/main" id="{7CDFC11C-A996-8A3B-2889-F1E251270F01}"/>
              </a:ext>
            </a:extLst>
          </p:cNvPr>
          <p:cNvCxnSpPr>
            <a:cxnSpLocks/>
            <a:stCxn id="3" idx="2"/>
          </p:cNvCxnSpPr>
          <p:nvPr/>
        </p:nvCxnSpPr>
        <p:spPr>
          <a:xfrm>
            <a:off x="2357214" y="3117683"/>
            <a:ext cx="325026" cy="5151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8C73804-C43F-AD85-7B74-966C5C0F71E4}"/>
              </a:ext>
            </a:extLst>
          </p:cNvPr>
          <p:cNvSpPr txBox="1"/>
          <p:nvPr/>
        </p:nvSpPr>
        <p:spPr>
          <a:xfrm>
            <a:off x="924065" y="2348242"/>
            <a:ext cx="2866297" cy="769441"/>
          </a:xfrm>
          <a:prstGeom prst="rect">
            <a:avLst/>
          </a:prstGeom>
          <a:noFill/>
        </p:spPr>
        <p:txBody>
          <a:bodyPr wrap="none" rtlCol="0">
            <a:spAutoFit/>
          </a:bodyPr>
          <a:lstStyle/>
          <a:p>
            <a:r>
              <a:rPr lang="en-US" sz="2200" dirty="0">
                <a:solidFill>
                  <a:schemeClr val="accent1"/>
                </a:solidFill>
              </a:rPr>
              <a:t>Top 10 queries </a:t>
            </a:r>
          </a:p>
          <a:p>
            <a:r>
              <a:rPr lang="en-US" sz="2200" dirty="0">
                <a:solidFill>
                  <a:schemeClr val="accent1"/>
                </a:solidFill>
              </a:rPr>
              <a:t>on Google starting with</a:t>
            </a:r>
          </a:p>
        </p:txBody>
      </p:sp>
    </p:spTree>
    <p:extLst>
      <p:ext uri="{BB962C8B-B14F-4D97-AF65-F5344CB8AC3E}">
        <p14:creationId xmlns:p14="http://schemas.microsoft.com/office/powerpoint/2010/main" val="92333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0F080D-72D2-75E9-A6E6-6FCFB57181E5}"/>
                  </a:ext>
                </a:extLst>
              </p:cNvPr>
              <p:cNvSpPr>
                <a:spLocks noGrp="1"/>
              </p:cNvSpPr>
              <p:nvPr>
                <p:ph idx="1"/>
              </p:nvPr>
            </p:nvSpPr>
            <p:spPr/>
            <p:txBody>
              <a:bodyPr/>
              <a:lstStyle/>
              <a:p>
                <a:r>
                  <a:rPr lang="en-US" dirty="0"/>
                  <a:t>Two </a:t>
                </a:r>
                <a:r>
                  <a:rPr lang="en-CN"/>
                  <a:t>share</a:t>
                </a:r>
                <a:r>
                  <a:rPr lang="en-US" dirty="0"/>
                  <a:t>s</a:t>
                </a:r>
                <a:r>
                  <a:rPr lang="en-CN"/>
                  <a:t> </a:t>
                </a:r>
                <a:r>
                  <a:rPr lang="en-US" dirty="0"/>
                  <a:t>are</a:t>
                </a:r>
                <a:r>
                  <a:rPr lang="en-CN"/>
                  <a:t> </a:t>
                </a:r>
                <a:r>
                  <a:rPr lang="en-CN" dirty="0"/>
                  <a:t>not enough to provide privacy: a simple example in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CN" i="1" smtClean="0">
                            <a:latin typeface="Cambria Math" panose="02040503050406030204" pitchFamily="18" charset="0"/>
                            <a:ea typeface="Cambria Math" panose="02040503050406030204" pitchFamily="18" charset="0"/>
                          </a:rPr>
                          <m:t>ℤ</m:t>
                        </m:r>
                      </m:e>
                      <m:sub>
                        <m:r>
                          <a:rPr lang="en-US" b="0" i="1" smtClean="0">
                            <a:latin typeface="Cambria Math" panose="02040503050406030204" pitchFamily="18" charset="0"/>
                            <a:ea typeface="Cambria Math" panose="02040503050406030204" pitchFamily="18" charset="0"/>
                          </a:rPr>
                          <m:t>2</m:t>
                        </m:r>
                      </m:sub>
                    </m:sSub>
                  </m:oMath>
                </a14:m>
                <a:r>
                  <a:rPr lang="en-CN" dirty="0"/>
                  <a:t> </a:t>
                </a:r>
              </a:p>
              <a:p>
                <a:endParaRPr lang="en-CN" dirty="0"/>
              </a:p>
              <a:p>
                <a:pPr marL="0" indent="0" algn="ctr">
                  <a:buNone/>
                </a:pPr>
                <a:r>
                  <a:rPr lang="en-CN" dirty="0"/>
                  <a:t>  </a:t>
                </a:r>
                <a:r>
                  <a:rPr lang="en-CN" dirty="0">
                    <a:highlight>
                      <a:srgbClr val="FFFF00"/>
                    </a:highlight>
                  </a:rPr>
                  <a:t>All clients with input 0</a:t>
                </a:r>
                <a:r>
                  <a:rPr lang="en-CN" dirty="0"/>
                  <a:t>  v.s.  </a:t>
                </a:r>
                <a:r>
                  <a:rPr lang="en-CN" dirty="0">
                    <a:highlight>
                      <a:srgbClr val="FFFF00"/>
                    </a:highlight>
                  </a:rPr>
                  <a:t>All clients with input 1</a:t>
                </a:r>
              </a:p>
              <a:p>
                <a:pPr marL="0" indent="0" algn="ctr">
                  <a:buNone/>
                </a:pPr>
                <a:endParaRPr lang="en-CN" dirty="0"/>
              </a:p>
              <a:p>
                <a:pPr marL="0" indent="0">
                  <a:buNone/>
                </a:pPr>
                <a:r>
                  <a:rPr lang="en-CN" dirty="0"/>
                  <a:t>            0 can be split to 0+0  or  1+1           1 can only be split to 0+1</a:t>
                </a:r>
              </a:p>
            </p:txBody>
          </p:sp>
        </mc:Choice>
        <mc:Fallback xmlns="">
          <p:sp>
            <p:nvSpPr>
              <p:cNvPr id="3" name="Content Placeholder 2">
                <a:extLst>
                  <a:ext uri="{FF2B5EF4-FFF2-40B4-BE49-F238E27FC236}">
                    <a16:creationId xmlns:a16="http://schemas.microsoft.com/office/drawing/2014/main" id="{690F080D-72D2-75E9-A6E6-6FCFB57181E5}"/>
                  </a:ext>
                </a:extLst>
              </p:cNvPr>
              <p:cNvSpPr>
                <a:spLocks noGrp="1" noRot="1" noChangeAspect="1" noMove="1" noResize="1" noEditPoints="1" noAdjustHandles="1" noChangeArrowheads="1" noChangeShapeType="1" noTextEdit="1"/>
              </p:cNvSpPr>
              <p:nvPr>
                <p:ph idx="1"/>
              </p:nvPr>
            </p:nvSpPr>
            <p:spPr>
              <a:blipFill>
                <a:blip r:embed="rId4"/>
                <a:stretch>
                  <a:fillRect l="-1086"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DBFFC14-3671-C7FA-CAF4-66F54D129B34}"/>
              </a:ext>
            </a:extLst>
          </p:cNvPr>
          <p:cNvSpPr>
            <a:spLocks noGrp="1"/>
          </p:cNvSpPr>
          <p:nvPr>
            <p:ph type="title"/>
          </p:nvPr>
        </p:nvSpPr>
        <p:spPr>
          <a:xfrm>
            <a:off x="839788" y="365125"/>
            <a:ext cx="10515600" cy="1325563"/>
          </a:xfrm>
        </p:spPr>
        <p:txBody>
          <a:bodyPr>
            <a:normAutofit/>
          </a:bodyPr>
          <a:lstStyle/>
          <a:p>
            <a:r>
              <a:rPr lang="en-US" sz="3600" b="1" dirty="0">
                <a:latin typeface="+mn-lt"/>
              </a:rPr>
              <a:t>Are we done?</a:t>
            </a:r>
            <a:endParaRPr lang="en-CN" sz="3600" dirty="0"/>
          </a:p>
        </p:txBody>
      </p:sp>
      <mc:AlternateContent xmlns:mc="http://schemas.openxmlformats.org/markup-compatibility/2006" xmlns:a14="http://schemas.microsoft.com/office/drawing/2010/main">
        <mc:Choice Requires="a14">
          <p:sp>
            <p:nvSpPr>
              <p:cNvPr id="6" name="Rounded Rectangular Callout 5">
                <a:extLst>
                  <a:ext uri="{FF2B5EF4-FFF2-40B4-BE49-F238E27FC236}">
                    <a16:creationId xmlns:a16="http://schemas.microsoft.com/office/drawing/2014/main" id="{0AD62F59-CBD2-849E-B537-3FFE6FADEC51}"/>
                  </a:ext>
                </a:extLst>
              </p:cNvPr>
              <p:cNvSpPr/>
              <p:nvPr/>
            </p:nvSpPr>
            <p:spPr>
              <a:xfrm>
                <a:off x="7243947" y="434964"/>
                <a:ext cx="3252603" cy="1189894"/>
              </a:xfrm>
              <a:prstGeom prst="wedgeRoundRectCallout">
                <a:avLst>
                  <a:gd name="adj1" fmla="val 39386"/>
                  <a:gd name="adj2" fmla="val 66691"/>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solidFill>
                      <a:schemeClr val="tx1"/>
                    </a:solidFill>
                  </a:rPr>
                  <a:t>Similar attack also </a:t>
                </a:r>
              </a:p>
              <a:p>
                <a:pPr algn="ctr"/>
                <a:r>
                  <a:rPr lang="en-US" sz="2400" b="0" dirty="0">
                    <a:solidFill>
                      <a:schemeClr val="tx1"/>
                    </a:solidFill>
                  </a:rPr>
                  <a:t>generalizes to </a:t>
                </a: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ℤ</m:t>
                        </m:r>
                      </m:e>
                      <m:sub>
                        <m:r>
                          <a:rPr lang="en-US" sz="2400" b="0" i="1" smtClean="0">
                            <a:solidFill>
                              <a:schemeClr val="tx1"/>
                            </a:solidFill>
                            <a:latin typeface="Cambria Math" panose="02040503050406030204" pitchFamily="18" charset="0"/>
                            <a:ea typeface="Cambria Math" panose="02040503050406030204" pitchFamily="18" charset="0"/>
                          </a:rPr>
                          <m:t>𝑝</m:t>
                        </m:r>
                      </m:sub>
                    </m:sSub>
                  </m:oMath>
                </a14:m>
                <a:endParaRPr lang="en-US" sz="2400" b="0" dirty="0">
                  <a:solidFill>
                    <a:schemeClr val="tx1"/>
                  </a:solidFill>
                </a:endParaRPr>
              </a:p>
            </p:txBody>
          </p:sp>
        </mc:Choice>
        <mc:Fallback xmlns="">
          <p:sp>
            <p:nvSpPr>
              <p:cNvPr id="6" name="Rounded Rectangular Callout 5">
                <a:extLst>
                  <a:ext uri="{FF2B5EF4-FFF2-40B4-BE49-F238E27FC236}">
                    <a16:creationId xmlns:a16="http://schemas.microsoft.com/office/drawing/2014/main" id="{0AD62F59-CBD2-849E-B537-3FFE6FADEC51}"/>
                  </a:ext>
                </a:extLst>
              </p:cNvPr>
              <p:cNvSpPr>
                <a:spLocks noRot="1" noChangeAspect="1" noMove="1" noResize="1" noEditPoints="1" noAdjustHandles="1" noChangeArrowheads="1" noChangeShapeType="1" noTextEdit="1"/>
              </p:cNvSpPr>
              <p:nvPr/>
            </p:nvSpPr>
            <p:spPr>
              <a:xfrm>
                <a:off x="7243947" y="434964"/>
                <a:ext cx="3252603" cy="1189894"/>
              </a:xfrm>
              <a:prstGeom prst="wedgeRoundRectCallout">
                <a:avLst>
                  <a:gd name="adj1" fmla="val 39386"/>
                  <a:gd name="adj2" fmla="val 66691"/>
                  <a:gd name="adj3" fmla="val 16667"/>
                </a:avLst>
              </a:prstGeom>
              <a:blipFill>
                <a:blip r:embed="rId6"/>
                <a:stretch>
                  <a:fillRect/>
                </a:stretch>
              </a:blipFill>
              <a:ln>
                <a:no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E22848A-8F38-D1B4-D855-2ACE3AF6F279}"/>
              </a:ext>
            </a:extLst>
          </p:cNvPr>
          <p:cNvSpPr>
            <a:spLocks noGrp="1"/>
          </p:cNvSpPr>
          <p:nvPr>
            <p:ph type="sldNum" sz="quarter" idx="12"/>
          </p:nvPr>
        </p:nvSpPr>
        <p:spPr/>
        <p:txBody>
          <a:bodyPr/>
          <a:lstStyle/>
          <a:p>
            <a:fld id="{936B3FD2-17C4-F744-8AD5-E8AA7FAC96FA}" type="slidenum">
              <a:rPr lang="en-CN" smtClean="0"/>
              <a:t>30</a:t>
            </a:fld>
            <a:endParaRPr lang="en-CN"/>
          </a:p>
        </p:txBody>
      </p:sp>
    </p:spTree>
    <p:custDataLst>
      <p:tags r:id="rId1"/>
    </p:custDataLst>
    <p:extLst>
      <p:ext uri="{BB962C8B-B14F-4D97-AF65-F5344CB8AC3E}">
        <p14:creationId xmlns:p14="http://schemas.microsoft.com/office/powerpoint/2010/main" val="155109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04A59-97FA-F4E4-231F-FB3013EC9592}"/>
                  </a:ext>
                </a:extLst>
              </p:cNvPr>
              <p:cNvSpPr>
                <a:spLocks noGrp="1"/>
              </p:cNvSpPr>
              <p:nvPr>
                <p:ph idx="1"/>
              </p:nvPr>
            </p:nvSpPr>
            <p:spPr>
              <a:xfrm>
                <a:off x="838200" y="1825625"/>
                <a:ext cx="10515600" cy="4183289"/>
              </a:xfrm>
            </p:spPr>
            <p:txBody>
              <a:bodyPr/>
              <a:lstStyle/>
              <a:p>
                <a:r>
                  <a:rPr lang="en-CN" dirty="0"/>
                  <a:t>Can </a:t>
                </a:r>
                <a:r>
                  <a:rPr lang="en-CN"/>
                  <a:t>we </a:t>
                </a:r>
                <a:r>
                  <a:rPr lang="en-US" dirty="0"/>
                  <a:t>split to</a:t>
                </a:r>
                <a:r>
                  <a:rPr lang="en-CN"/>
                  <a:t> more share</a:t>
                </a:r>
                <a:r>
                  <a:rPr lang="en-US" dirty="0"/>
                  <a:t>s in [BIK04]</a:t>
                </a:r>
                <a:r>
                  <a:rPr lang="en-CN"/>
                  <a:t>? </a:t>
                </a:r>
                <a:r>
                  <a:rPr lang="en-CN" dirty="0"/>
                  <a:t>Yes, but worse efficiency:</a:t>
                </a:r>
              </a:p>
              <a:p>
                <a:pPr marL="0" indent="0" algn="ctr">
                  <a:buNone/>
                </a:pPr>
                <a:r>
                  <a:rPr lang="en-US" b="0" dirty="0"/>
                  <a:t>The </a:t>
                </a:r>
                <a14:m>
                  <m:oMath xmlns:m="http://schemas.openxmlformats.org/officeDocument/2006/math">
                    <m:r>
                      <a:rPr lang="en-US" b="0" i="1" smtClean="0">
                        <a:latin typeface="Cambria Math" panose="02040503050406030204" pitchFamily="18" charset="0"/>
                      </a:rPr>
                      <m:t>𝑘</m:t>
                    </m:r>
                  </m:oMath>
                </a14:m>
                <a:r>
                  <a:rPr lang="en-CN" dirty="0"/>
                  <a:t>-server “additive </a:t>
                </a:r>
                <a:r>
                  <a:rPr lang="en-CN"/>
                  <a:t>PIR” </a:t>
                </a:r>
                <a:r>
                  <a:rPr lang="en-US" dirty="0"/>
                  <a:t>has</a:t>
                </a:r>
                <a:r>
                  <a:rPr lang="en-CN"/>
                  <a:t> </a:t>
                </a:r>
                <a:r>
                  <a:rPr lang="en-US" dirty="0"/>
                  <a:t>answer size</a:t>
                </a:r>
                <a:r>
                  <a:rPr lang="en-CN"/>
                  <a:t>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𝑘</m:t>
                            </m:r>
                            <m:r>
                              <a:rPr lang="en-US" b="0" i="1" smtClean="0">
                                <a:latin typeface="Cambria Math" panose="02040503050406030204" pitchFamily="18" charset="0"/>
                              </a:rPr>
                              <m:t>−1</m:t>
                            </m:r>
                          </m:num>
                          <m:den>
                            <m:r>
                              <a:rPr lang="en-US" b="0" i="1" smtClean="0">
                                <a:latin typeface="Cambria Math" panose="02040503050406030204" pitchFamily="18" charset="0"/>
                              </a:rPr>
                              <m:t>𝑘</m:t>
                            </m:r>
                          </m:den>
                        </m:f>
                      </m:sup>
                    </m:sSup>
                    <m:r>
                      <a:rPr lang="en-US" b="0" i="1" smtClean="0">
                        <a:latin typeface="Cambria Math" panose="02040503050406030204" pitchFamily="18" charset="0"/>
                      </a:rPr>
                      <m:t>)</m:t>
                    </m:r>
                  </m:oMath>
                </a14:m>
                <a:endParaRPr lang="en-CN" dirty="0"/>
              </a:p>
              <a:p>
                <a:endParaRPr lang="en-CN" dirty="0"/>
              </a:p>
              <a:p>
                <a:pPr marL="0" indent="0">
                  <a:buNone/>
                </a:pPr>
                <a:r>
                  <a:rPr lang="en-CN" b="1" dirty="0">
                    <a:solidFill>
                      <a:schemeClr val="accent1"/>
                    </a:solidFill>
                  </a:rPr>
                  <a:t>      </a:t>
                </a:r>
                <a:endParaRPr lang="en-CN" dirty="0"/>
              </a:p>
            </p:txBody>
          </p:sp>
        </mc:Choice>
        <mc:Fallback xmlns="">
          <p:sp>
            <p:nvSpPr>
              <p:cNvPr id="3" name="Content Placeholder 2">
                <a:extLst>
                  <a:ext uri="{FF2B5EF4-FFF2-40B4-BE49-F238E27FC236}">
                    <a16:creationId xmlns:a16="http://schemas.microsoft.com/office/drawing/2014/main" id="{00504A59-97FA-F4E4-231F-FB3013EC9592}"/>
                  </a:ext>
                </a:extLst>
              </p:cNvPr>
              <p:cNvSpPr>
                <a:spLocks noGrp="1" noRot="1" noChangeAspect="1" noMove="1" noResize="1" noEditPoints="1" noAdjustHandles="1" noChangeArrowheads="1" noChangeShapeType="1" noTextEdit="1"/>
              </p:cNvSpPr>
              <p:nvPr>
                <p:ph idx="1"/>
              </p:nvPr>
            </p:nvSpPr>
            <p:spPr>
              <a:xfrm>
                <a:off x="838200" y="1825625"/>
                <a:ext cx="10515600" cy="4183289"/>
              </a:xfrm>
              <a:blipFill>
                <a:blip r:embed="rId4"/>
                <a:stretch>
                  <a:fillRect l="-1086" t="-241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B3A97DF5-D1A1-1229-C707-E08B2AF931A7}"/>
              </a:ext>
            </a:extLst>
          </p:cNvPr>
          <p:cNvSpPr>
            <a:spLocks noGrp="1"/>
          </p:cNvSpPr>
          <p:nvPr>
            <p:ph type="title"/>
          </p:nvPr>
        </p:nvSpPr>
        <p:spPr>
          <a:xfrm>
            <a:off x="839788" y="365125"/>
            <a:ext cx="10515600" cy="1325563"/>
          </a:xfrm>
        </p:spPr>
        <p:txBody>
          <a:bodyPr>
            <a:normAutofit/>
          </a:bodyPr>
          <a:lstStyle/>
          <a:p>
            <a:r>
              <a:rPr lang="en-US" dirty="0"/>
              <a:t>Our technique</a:t>
            </a:r>
            <a:endParaRPr lang="en-CN" sz="3600" dirty="0"/>
          </a:p>
        </p:txBody>
      </p:sp>
      <p:sp>
        <p:nvSpPr>
          <p:cNvPr id="5" name="Alternate Process 4">
            <a:extLst>
              <a:ext uri="{FF2B5EF4-FFF2-40B4-BE49-F238E27FC236}">
                <a16:creationId xmlns:a16="http://schemas.microsoft.com/office/drawing/2014/main" id="{024197D3-D909-33AC-27A7-99765B364CD0}"/>
              </a:ext>
            </a:extLst>
          </p:cNvPr>
          <p:cNvSpPr/>
          <p:nvPr/>
        </p:nvSpPr>
        <p:spPr>
          <a:xfrm>
            <a:off x="1246909" y="3503223"/>
            <a:ext cx="9405257" cy="1852551"/>
          </a:xfrm>
          <a:prstGeom prst="flowChartAlternateProcess">
            <a:avLst/>
          </a:prstGeom>
          <a:solidFill>
            <a:schemeClr val="bg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chemeClr val="accent1"/>
                </a:solidFill>
              </a:rPr>
              <a:t>Our technique:</a:t>
            </a:r>
          </a:p>
          <a:p>
            <a:pPr algn="ctr"/>
            <a:r>
              <a:rPr lang="en-CN" sz="2800" dirty="0">
                <a:solidFill>
                  <a:schemeClr val="tx1"/>
                </a:solidFill>
              </a:rPr>
              <a:t>Randomize the query index for the “additive PIR” </a:t>
            </a:r>
          </a:p>
          <a:p>
            <a:pPr algn="ctr"/>
            <a:r>
              <a:rPr lang="en-CN" sz="2800" dirty="0">
                <a:solidFill>
                  <a:schemeClr val="tx1"/>
                </a:solidFill>
              </a:rPr>
              <a:t>using an outer layer of PIR</a:t>
            </a:r>
          </a:p>
        </p:txBody>
      </p:sp>
      <p:sp>
        <p:nvSpPr>
          <p:cNvPr id="6" name="Down Arrow 5">
            <a:extLst>
              <a:ext uri="{FF2B5EF4-FFF2-40B4-BE49-F238E27FC236}">
                <a16:creationId xmlns:a16="http://schemas.microsoft.com/office/drawing/2014/main" id="{7E4A8695-9913-41CC-8D95-D20F7F290B41}"/>
              </a:ext>
            </a:extLst>
          </p:cNvPr>
          <p:cNvSpPr/>
          <p:nvPr/>
        </p:nvSpPr>
        <p:spPr>
          <a:xfrm>
            <a:off x="5648446" y="5451676"/>
            <a:ext cx="567160" cy="462987"/>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906457-8DB2-2062-1B25-E61F62F83ADB}"/>
                  </a:ext>
                </a:extLst>
              </p:cNvPr>
              <p:cNvSpPr txBox="1"/>
              <p:nvPr/>
            </p:nvSpPr>
            <p:spPr>
              <a:xfrm>
                <a:off x="3816270" y="5814591"/>
                <a:ext cx="4477188" cy="596830"/>
              </a:xfrm>
              <a:prstGeom prst="rect">
                <a:avLst/>
              </a:prstGeom>
              <a:noFill/>
            </p:spPr>
            <p:txBody>
              <a:bodyPr wrap="none" rtlCol="0">
                <a:spAutoFit/>
              </a:bodyPr>
              <a:lstStyle/>
              <a:p>
                <a:r>
                  <a:rPr lang="en-CN" sz="2400" dirty="0"/>
                  <a:t>Communication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𝑛</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 </m:t>
                    </m:r>
                    <m:r>
                      <m:rPr>
                        <m:sty m:val="p"/>
                      </m:rPr>
                      <a:rPr lang="en-US" sz="2400" b="0" i="1" smtClean="0">
                        <a:latin typeface="Cambria Math" panose="02040503050406030204" pitchFamily="18" charset="0"/>
                      </a:rPr>
                      <m:t>polylog</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endParaRPr lang="en-CN" sz="2400" dirty="0"/>
              </a:p>
            </p:txBody>
          </p:sp>
        </mc:Choice>
        <mc:Fallback xmlns="">
          <p:sp>
            <p:nvSpPr>
              <p:cNvPr id="7" name="TextBox 6">
                <a:extLst>
                  <a:ext uri="{FF2B5EF4-FFF2-40B4-BE49-F238E27FC236}">
                    <a16:creationId xmlns:a16="http://schemas.microsoft.com/office/drawing/2014/main" id="{7E906457-8DB2-2062-1B25-E61F62F83ADB}"/>
                  </a:ext>
                </a:extLst>
              </p:cNvPr>
              <p:cNvSpPr txBox="1">
                <a:spLocks noRot="1" noChangeAspect="1" noMove="1" noResize="1" noEditPoints="1" noAdjustHandles="1" noChangeArrowheads="1" noChangeShapeType="1" noTextEdit="1"/>
              </p:cNvSpPr>
              <p:nvPr/>
            </p:nvSpPr>
            <p:spPr>
              <a:xfrm>
                <a:off x="3816270" y="5814591"/>
                <a:ext cx="4477188" cy="596830"/>
              </a:xfrm>
              <a:prstGeom prst="rect">
                <a:avLst/>
              </a:prstGeom>
              <a:blipFill>
                <a:blip r:embed="rId5"/>
                <a:stretch>
                  <a:fillRect l="-2266" r="-283" b="-22917"/>
                </a:stretch>
              </a:blipFill>
            </p:spPr>
            <p:txBody>
              <a:bodyPr/>
              <a:lstStyle/>
              <a:p>
                <a:r>
                  <a:rPr lang="en-CN">
                    <a:noFill/>
                  </a:rPr>
                  <a:t> </a:t>
                </a:r>
              </a:p>
            </p:txBody>
          </p:sp>
        </mc:Fallback>
      </mc:AlternateContent>
      <p:sp>
        <p:nvSpPr>
          <p:cNvPr id="2" name="Slide Number Placeholder 1">
            <a:extLst>
              <a:ext uri="{FF2B5EF4-FFF2-40B4-BE49-F238E27FC236}">
                <a16:creationId xmlns:a16="http://schemas.microsoft.com/office/drawing/2014/main" id="{ADFF7784-E035-BDB0-9799-542CBAFCBB1F}"/>
              </a:ext>
            </a:extLst>
          </p:cNvPr>
          <p:cNvSpPr>
            <a:spLocks noGrp="1"/>
          </p:cNvSpPr>
          <p:nvPr>
            <p:ph type="sldNum" sz="quarter" idx="12"/>
          </p:nvPr>
        </p:nvSpPr>
        <p:spPr/>
        <p:txBody>
          <a:bodyPr/>
          <a:lstStyle/>
          <a:p>
            <a:fld id="{936B3FD2-17C4-F744-8AD5-E8AA7FAC96FA}" type="slidenum">
              <a:rPr lang="en-CN" smtClean="0"/>
              <a:t>31</a:t>
            </a:fld>
            <a:endParaRPr lang="en-CN"/>
          </a:p>
        </p:txBody>
      </p:sp>
    </p:spTree>
    <p:custDataLst>
      <p:tags r:id="rId1"/>
    </p:custDataLst>
    <p:extLst>
      <p:ext uri="{BB962C8B-B14F-4D97-AF65-F5344CB8AC3E}">
        <p14:creationId xmlns:p14="http://schemas.microsoft.com/office/powerpoint/2010/main" val="3392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4670863-8A4C-E96C-4C48-CA64DFBB1C40}"/>
              </a:ext>
            </a:extLst>
          </p:cNvPr>
          <p:cNvSpPr/>
          <p:nvPr/>
        </p:nvSpPr>
        <p:spPr>
          <a:xfrm>
            <a:off x="-913" y="4730247"/>
            <a:ext cx="12563645" cy="3894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90FD7EDF-40A7-8F68-04E6-98DC007DE8B1}"/>
              </a:ext>
            </a:extLst>
          </p:cNvPr>
          <p:cNvSpPr>
            <a:spLocks noGrp="1"/>
          </p:cNvSpPr>
          <p:nvPr>
            <p:ph type="title"/>
          </p:nvPr>
        </p:nvSpPr>
        <p:spPr>
          <a:xfrm>
            <a:off x="839788" y="365125"/>
            <a:ext cx="10515600" cy="1325563"/>
          </a:xfrm>
        </p:spPr>
        <p:txBody>
          <a:bodyPr>
            <a:normAutofit/>
          </a:bodyPr>
          <a:lstStyle/>
          <a:p>
            <a:r>
              <a:rPr lang="en-US" sz="3600" b="1" dirty="0">
                <a:latin typeface="+mn-lt"/>
              </a:rPr>
              <a:t>Step 1. Revisit the problem </a:t>
            </a:r>
            <a:endParaRPr lang="en-CN" sz="3600" dirty="0"/>
          </a:p>
        </p:txBody>
      </p:sp>
      <p:cxnSp>
        <p:nvCxnSpPr>
          <p:cNvPr id="88" name="Straight Connector 87">
            <a:extLst>
              <a:ext uri="{FF2B5EF4-FFF2-40B4-BE49-F238E27FC236}">
                <a16:creationId xmlns:a16="http://schemas.microsoft.com/office/drawing/2014/main" id="{5F421462-F122-DE1F-A89A-D624924231D4}"/>
              </a:ext>
            </a:extLst>
          </p:cNvPr>
          <p:cNvCxnSpPr>
            <a:cxnSpLocks/>
          </p:cNvCxnSpPr>
          <p:nvPr/>
        </p:nvCxnSpPr>
        <p:spPr>
          <a:xfrm>
            <a:off x="-913" y="4729600"/>
            <a:ext cx="12240000"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EE9F4E7-4533-8191-2F17-BB7BDF988603}"/>
                  </a:ext>
                </a:extLst>
              </p:cNvPr>
              <p:cNvSpPr txBox="1"/>
              <p:nvPr/>
            </p:nvSpPr>
            <p:spPr>
              <a:xfrm>
                <a:off x="1751942" y="5099092"/>
                <a:ext cx="10621804" cy="1569660"/>
              </a:xfrm>
              <a:prstGeom prst="rect">
                <a:avLst/>
              </a:prstGeom>
              <a:noFill/>
            </p:spPr>
            <p:txBody>
              <a:bodyPr wrap="square">
                <a:spAutoFit/>
              </a:bodyPr>
              <a:lstStyle/>
              <a:p>
                <a:r>
                  <a:rPr lang="en-US" sz="2400" b="0" dirty="0">
                    <a:solidFill>
                      <a:schemeClr val="tx1"/>
                    </a:solidFill>
                  </a:rPr>
                  <a:t>When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𝑖</m:t>
                        </m:r>
                      </m:e>
                      <m:sub>
                        <m:r>
                          <a:rPr lang="en-US" sz="2400" b="0" i="1" smtClean="0">
                            <a:solidFill>
                              <a:schemeClr val="tx1"/>
                            </a:solidFill>
                            <a:latin typeface="Cambria Math" panose="02040503050406030204" pitchFamily="18" charset="0"/>
                          </a:rPr>
                          <m:t>𝐶</m:t>
                        </m:r>
                      </m:sub>
                    </m:sSub>
                  </m:oMath>
                </a14:m>
                <a:r>
                  <a:rPr lang="en-CN" sz="2400" dirty="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2</m:t>
                        </m:r>
                      </m:sub>
                      <m:sup>
                        <m:r>
                          <a:rPr lang="en-US" sz="2400" i="1">
                            <a:latin typeface="Cambria Math" panose="02040503050406030204" pitchFamily="18" charset="0"/>
                          </a:rPr>
                          <m:t>′</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𝐶</m:t>
                        </m:r>
                      </m:sub>
                      <m:sup>
                        <m:r>
                          <a:rPr lang="en-US" sz="2400" i="1">
                            <a:latin typeface="Cambria Math" panose="02040503050406030204" pitchFamily="18" charset="0"/>
                          </a:rPr>
                          <m:t>′</m:t>
                        </m:r>
                      </m:sup>
                    </m:sSubSup>
                  </m:oMath>
                </a14:m>
                <a:r>
                  <a:rPr lang="en-CN" sz="2400" dirty="0"/>
                  <a:t> are far apart,  e.g., </a:t>
                </a:r>
                <a:r>
                  <a:rPr lang="en-CN" sz="2400" dirty="0">
                    <a:highlight>
                      <a:srgbClr val="FFFF00"/>
                    </a:highlight>
                  </a:rPr>
                  <a:t>1 1 1 1 1</a:t>
                </a:r>
                <a:r>
                  <a:rPr lang="en-CN" sz="2400" dirty="0"/>
                  <a:t> v.s. </a:t>
                </a:r>
                <a:r>
                  <a:rPr lang="en-CN" sz="2400" dirty="0">
                    <a:highlight>
                      <a:srgbClr val="FFFF00"/>
                    </a:highlight>
                  </a:rPr>
                  <a:t>2 2 2 </a:t>
                </a:r>
                <a:r>
                  <a:rPr lang="en-CN" sz="2400">
                    <a:highlight>
                      <a:srgbClr val="FFFF00"/>
                    </a:highlight>
                  </a:rPr>
                  <a:t>2 2</a:t>
                </a:r>
                <a:br>
                  <a:rPr lang="en-US" sz="2400" dirty="0">
                    <a:highlight>
                      <a:srgbClr val="FFFF00"/>
                    </a:highlight>
                  </a:rPr>
                </a:br>
                <a:endParaRPr lang="en-CN" sz="2400" dirty="0"/>
              </a:p>
              <a:p>
                <a14:m>
                  <m:oMath xmlns:m="http://schemas.openxmlformats.org/officeDocument/2006/math">
                    <m:r>
                      <a:rPr lang="en-US" sz="2400" i="1">
                        <a:latin typeface="Cambria Math" panose="02040503050406030204" pitchFamily="18" charset="0"/>
                      </a:rPr>
                      <m:t>𝑉𝑖𝑒𝑤</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2</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𝐶</m:t>
                            </m:r>
                          </m:sub>
                        </m:sSub>
                      </m:e>
                    </m:d>
                  </m:oMath>
                </a14:m>
                <a:r>
                  <a:rPr lang="en-CN" sz="2400" dirty="0"/>
                  <a:t>  and </a:t>
                </a:r>
                <a14:m>
                  <m:oMath xmlns:m="http://schemas.openxmlformats.org/officeDocument/2006/math">
                    <m:r>
                      <a:rPr lang="en-US" sz="2400" i="1">
                        <a:latin typeface="Cambria Math" panose="02040503050406030204" pitchFamily="18" charset="0"/>
                      </a:rPr>
                      <m:t>𝑉𝑖𝑒𝑤</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altLang="zh-CN" sz="2400" b="0" i="1" smtClean="0">
                            <a:latin typeface="Cambria Math" panose="02040503050406030204" pitchFamily="18" charset="0"/>
                          </a:rPr>
                          <m:t>,</m:t>
                        </m:r>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2</m:t>
                            </m:r>
                          </m:sub>
                          <m:sup>
                            <m:r>
                              <a:rPr lang="en-US" sz="2400" i="1">
                                <a:latin typeface="Cambria Math" panose="02040503050406030204" pitchFamily="18" charset="0"/>
                              </a:rPr>
                              <m:t>′</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𝐶</m:t>
                            </m:r>
                          </m:sub>
                          <m:sup>
                            <m:r>
                              <a:rPr lang="en-US" sz="2400" i="1">
                                <a:latin typeface="Cambria Math" panose="02040503050406030204" pitchFamily="18" charset="0"/>
                              </a:rPr>
                              <m:t>′</m:t>
                            </m:r>
                          </m:sup>
                        </m:sSubSup>
                      </m:e>
                    </m:d>
                  </m:oMath>
                </a14:m>
                <a:r>
                  <a:rPr lang="en-CN" sz="2400" dirty="0"/>
                  <a:t> are also </a:t>
                </a:r>
                <a:r>
                  <a:rPr lang="en-CN" sz="2400"/>
                  <a:t>far apart</a:t>
                </a:r>
                <a:endParaRPr lang="en-CN" sz="2400" dirty="0"/>
              </a:p>
              <a:p>
                <a:endParaRPr lang="en-CN" sz="2400" dirty="0"/>
              </a:p>
            </p:txBody>
          </p:sp>
        </mc:Choice>
        <mc:Fallback xmlns="">
          <p:sp>
            <p:nvSpPr>
              <p:cNvPr id="104" name="TextBox 103">
                <a:extLst>
                  <a:ext uri="{FF2B5EF4-FFF2-40B4-BE49-F238E27FC236}">
                    <a16:creationId xmlns:a16="http://schemas.microsoft.com/office/drawing/2014/main" id="{8EE9F4E7-4533-8191-2F17-BB7BDF988603}"/>
                  </a:ext>
                </a:extLst>
              </p:cNvPr>
              <p:cNvSpPr txBox="1">
                <a:spLocks noRot="1" noChangeAspect="1" noMove="1" noResize="1" noEditPoints="1" noAdjustHandles="1" noChangeArrowheads="1" noChangeShapeType="1" noTextEdit="1"/>
              </p:cNvSpPr>
              <p:nvPr/>
            </p:nvSpPr>
            <p:spPr>
              <a:xfrm>
                <a:off x="1751942" y="5099092"/>
                <a:ext cx="10621804" cy="1569660"/>
              </a:xfrm>
              <a:prstGeom prst="rect">
                <a:avLst/>
              </a:prstGeom>
              <a:blipFill>
                <a:blip r:embed="rId3"/>
                <a:stretch>
                  <a:fillRect l="-835" t="-240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3D89825-AE1E-ADD7-0B6B-1234B734026B}"/>
              </a:ext>
            </a:extLst>
          </p:cNvPr>
          <p:cNvSpPr>
            <a:spLocks noGrp="1"/>
          </p:cNvSpPr>
          <p:nvPr>
            <p:ph type="sldNum" sz="quarter" idx="12"/>
          </p:nvPr>
        </p:nvSpPr>
        <p:spPr/>
        <p:txBody>
          <a:bodyPr/>
          <a:lstStyle/>
          <a:p>
            <a:fld id="{936B3FD2-17C4-F744-8AD5-E8AA7FAC96FA}" type="slidenum">
              <a:rPr lang="en-CN" smtClean="0"/>
              <a:t>32</a:t>
            </a:fld>
            <a:endParaRPr lang="en-CN"/>
          </a:p>
        </p:txBody>
      </p:sp>
      <p:pic>
        <p:nvPicPr>
          <p:cNvPr id="7" name="Graphic 6" descr="User with solid fill">
            <a:extLst>
              <a:ext uri="{FF2B5EF4-FFF2-40B4-BE49-F238E27FC236}">
                <a16:creationId xmlns:a16="http://schemas.microsoft.com/office/drawing/2014/main" id="{8421CD0D-1262-DF36-3170-1175F33CE7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94" y="1575734"/>
            <a:ext cx="702624" cy="702624"/>
          </a:xfrm>
          <a:prstGeom prst="rect">
            <a:avLst/>
          </a:prstGeom>
        </p:spPr>
      </p:pic>
      <p:pic>
        <p:nvPicPr>
          <p:cNvPr id="8" name="Graphic 7" descr="User with solid fill">
            <a:extLst>
              <a:ext uri="{FF2B5EF4-FFF2-40B4-BE49-F238E27FC236}">
                <a16:creationId xmlns:a16="http://schemas.microsoft.com/office/drawing/2014/main" id="{5E485398-067A-D7F9-5E58-34EFD958F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2306" y="1575630"/>
            <a:ext cx="702624" cy="702624"/>
          </a:xfrm>
          <a:prstGeom prst="rect">
            <a:avLst/>
          </a:prstGeom>
        </p:spPr>
      </p:pic>
      <p:pic>
        <p:nvPicPr>
          <p:cNvPr id="10" name="Graphic 9" descr="User with solid fill">
            <a:extLst>
              <a:ext uri="{FF2B5EF4-FFF2-40B4-BE49-F238E27FC236}">
                <a16:creationId xmlns:a16="http://schemas.microsoft.com/office/drawing/2014/main" id="{9573B53E-C055-AE1F-E362-BF3B410EFD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525" y="1575734"/>
            <a:ext cx="702624" cy="7026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F65DCD-9380-06CC-D703-34425299E261}"/>
                  </a:ext>
                </a:extLst>
              </p:cNvPr>
              <p:cNvSpPr txBox="1"/>
              <p:nvPr/>
            </p:nvSpPr>
            <p:spPr>
              <a:xfrm>
                <a:off x="1977977" y="4117162"/>
                <a:ext cx="255877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solidFill>
                            <a:schemeClr val="tx1"/>
                          </a:solidFill>
                          <a:latin typeface="Cambria Math" panose="02040503050406030204" pitchFamily="18" charset="0"/>
                        </a:rPr>
                        <m:t>𝑉𝑖𝑒𝑤</m:t>
                      </m:r>
                      <m:d>
                        <m:dPr>
                          <m:ctrlPr>
                            <a:rPr lang="en-US" sz="2600" b="0" i="1" smtClean="0">
                              <a:solidFill>
                                <a:schemeClr val="tx1"/>
                              </a:solidFill>
                              <a:latin typeface="Cambria Math" panose="02040503050406030204" pitchFamily="18" charset="0"/>
                            </a:rPr>
                          </m:ctrlPr>
                        </m:dPr>
                        <m:e>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2</m:t>
                              </m:r>
                            </m:sub>
                          </m:sSub>
                          <m:r>
                            <a:rPr lang="en-US" sz="2600" b="0" i="1" smtClean="0">
                              <a:solidFill>
                                <a:schemeClr val="tx1"/>
                              </a:solidFill>
                              <a:latin typeface="Cambria Math" panose="02040503050406030204" pitchFamily="18" charset="0"/>
                            </a:rPr>
                            <m:t>,…, </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Sub>
                        </m:e>
                      </m:d>
                    </m:oMath>
                  </m:oMathPara>
                </a14:m>
                <a:endParaRPr lang="en-CN" sz="2600" dirty="0">
                  <a:solidFill>
                    <a:schemeClr val="tx1"/>
                  </a:solidFill>
                </a:endParaRPr>
              </a:p>
            </p:txBody>
          </p:sp>
        </mc:Choice>
        <mc:Fallback xmlns="">
          <p:sp>
            <p:nvSpPr>
              <p:cNvPr id="11" name="TextBox 10">
                <a:extLst>
                  <a:ext uri="{FF2B5EF4-FFF2-40B4-BE49-F238E27FC236}">
                    <a16:creationId xmlns:a16="http://schemas.microsoft.com/office/drawing/2014/main" id="{88F65DCD-9380-06CC-D703-34425299E261}"/>
                  </a:ext>
                </a:extLst>
              </p:cNvPr>
              <p:cNvSpPr txBox="1">
                <a:spLocks noRot="1" noChangeAspect="1" noMove="1" noResize="1" noEditPoints="1" noAdjustHandles="1" noChangeArrowheads="1" noChangeShapeType="1" noTextEdit="1"/>
              </p:cNvSpPr>
              <p:nvPr/>
            </p:nvSpPr>
            <p:spPr>
              <a:xfrm>
                <a:off x="1977977" y="4117162"/>
                <a:ext cx="2558777" cy="400110"/>
              </a:xfrm>
              <a:prstGeom prst="rect">
                <a:avLst/>
              </a:prstGeom>
              <a:blipFill>
                <a:blip r:embed="rId10"/>
                <a:stretch>
                  <a:fillRect l="-24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900609-EAB5-9665-9B69-371A34FBB0FE}"/>
                  </a:ext>
                </a:extLst>
              </p:cNvPr>
              <p:cNvSpPr txBox="1"/>
              <p:nvPr/>
            </p:nvSpPr>
            <p:spPr>
              <a:xfrm>
                <a:off x="7274166" y="4112201"/>
                <a:ext cx="255877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solidFill>
                            <a:schemeClr val="tx1"/>
                          </a:solidFill>
                          <a:latin typeface="Cambria Math" panose="02040503050406030204" pitchFamily="18" charset="0"/>
                        </a:rPr>
                        <m:t>𝑉𝑖𝑒𝑤</m:t>
                      </m:r>
                      <m:d>
                        <m:dPr>
                          <m:ctrlPr>
                            <a:rPr lang="en-US" sz="2600" b="0" i="1" smtClean="0">
                              <a:solidFill>
                                <a:schemeClr val="tx1"/>
                              </a:solidFill>
                              <a:latin typeface="Cambria Math" panose="02040503050406030204" pitchFamily="18" charset="0"/>
                            </a:rPr>
                          </m:ctrlPr>
                        </m:dPr>
                        <m:e>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1</m:t>
                              </m:r>
                            </m:sub>
                            <m:sup>
                              <m:r>
                                <a:rPr lang="en-US" sz="2600" b="0" i="1" smtClean="0">
                                  <a:solidFill>
                                    <a:schemeClr val="tx1"/>
                                  </a:solidFill>
                                  <a:latin typeface="Cambria Math" panose="02040503050406030204" pitchFamily="18" charset="0"/>
                                </a:rPr>
                                <m:t>′</m:t>
                              </m:r>
                            </m:sup>
                          </m:sSubSup>
                          <m:r>
                            <a:rPr lang="en-US" sz="2600" b="0" i="1" smtClean="0">
                              <a:solidFill>
                                <a:schemeClr val="tx1"/>
                              </a:solidFill>
                              <a:latin typeface="Cambria Math" panose="02040503050406030204" pitchFamily="18" charset="0"/>
                            </a:rPr>
                            <m:t>,</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2</m:t>
                              </m:r>
                            </m:sub>
                            <m:sup>
                              <m:r>
                                <a:rPr lang="en-US" sz="2600" b="0" i="1" smtClean="0">
                                  <a:solidFill>
                                    <a:schemeClr val="tx1"/>
                                  </a:solidFill>
                                  <a:latin typeface="Cambria Math" panose="02040503050406030204" pitchFamily="18" charset="0"/>
                                </a:rPr>
                                <m:t>′</m:t>
                              </m:r>
                            </m:sup>
                          </m:sSubSup>
                          <m:r>
                            <a:rPr lang="en-US" sz="2600" b="0" i="1" smtClean="0">
                              <a:solidFill>
                                <a:schemeClr val="tx1"/>
                              </a:solidFill>
                              <a:latin typeface="Cambria Math" panose="02040503050406030204" pitchFamily="18" charset="0"/>
                            </a:rPr>
                            <m:t>,…, </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up>
                              <m:r>
                                <a:rPr lang="en-US" sz="2600" b="0" i="1" smtClean="0">
                                  <a:solidFill>
                                    <a:schemeClr val="tx1"/>
                                  </a:solidFill>
                                  <a:latin typeface="Cambria Math" panose="02040503050406030204" pitchFamily="18" charset="0"/>
                                </a:rPr>
                                <m:t>′</m:t>
                              </m:r>
                            </m:sup>
                          </m:sSubSup>
                        </m:e>
                      </m:d>
                    </m:oMath>
                  </m:oMathPara>
                </a14:m>
                <a:endParaRPr lang="en-CN" sz="2600" dirty="0">
                  <a:solidFill>
                    <a:schemeClr val="tx1"/>
                  </a:solidFill>
                </a:endParaRPr>
              </a:p>
            </p:txBody>
          </p:sp>
        </mc:Choice>
        <mc:Fallback xmlns="">
          <p:sp>
            <p:nvSpPr>
              <p:cNvPr id="12" name="TextBox 11">
                <a:extLst>
                  <a:ext uri="{FF2B5EF4-FFF2-40B4-BE49-F238E27FC236}">
                    <a16:creationId xmlns:a16="http://schemas.microsoft.com/office/drawing/2014/main" id="{C6900609-EAB5-9665-9B69-371A34FBB0FE}"/>
                  </a:ext>
                </a:extLst>
              </p:cNvPr>
              <p:cNvSpPr txBox="1">
                <a:spLocks noRot="1" noChangeAspect="1" noMove="1" noResize="1" noEditPoints="1" noAdjustHandles="1" noChangeArrowheads="1" noChangeShapeType="1" noTextEdit="1"/>
              </p:cNvSpPr>
              <p:nvPr/>
            </p:nvSpPr>
            <p:spPr>
              <a:xfrm>
                <a:off x="7274166" y="4112201"/>
                <a:ext cx="2558777" cy="400110"/>
              </a:xfrm>
              <a:prstGeom prst="rect">
                <a:avLst/>
              </a:prstGeom>
              <a:blipFill>
                <a:blip r:embed="rId11"/>
                <a:stretch>
                  <a:fillRect l="-2463" b="-12500"/>
                </a:stretch>
              </a:blipFill>
            </p:spPr>
            <p:txBody>
              <a:bodyPr/>
              <a:lstStyle/>
              <a:p>
                <a:r>
                  <a:rPr lang="en-US">
                    <a:noFill/>
                  </a:rPr>
                  <a:t> </a:t>
                </a:r>
              </a:p>
            </p:txBody>
          </p:sp>
        </mc:Fallback>
      </mc:AlternateContent>
      <p:pic>
        <p:nvPicPr>
          <p:cNvPr id="13" name="Graphic 12" descr="User with solid fill">
            <a:extLst>
              <a:ext uri="{FF2B5EF4-FFF2-40B4-BE49-F238E27FC236}">
                <a16:creationId xmlns:a16="http://schemas.microsoft.com/office/drawing/2014/main" id="{BDB3BBDE-CCA6-50BF-C0B7-E16DD2B12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444" y="1575632"/>
            <a:ext cx="702624" cy="702624"/>
          </a:xfrm>
          <a:prstGeom prst="rect">
            <a:avLst/>
          </a:prstGeom>
        </p:spPr>
      </p:pic>
      <p:pic>
        <p:nvPicPr>
          <p:cNvPr id="14" name="Graphic 13" descr="User with solid fill">
            <a:extLst>
              <a:ext uri="{FF2B5EF4-FFF2-40B4-BE49-F238E27FC236}">
                <a16:creationId xmlns:a16="http://schemas.microsoft.com/office/drawing/2014/main" id="{F22DCD66-11A4-DAB1-EFF0-232FB676D8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4714" y="1575734"/>
            <a:ext cx="702624" cy="702624"/>
          </a:xfrm>
          <a:prstGeom prst="rect">
            <a:avLst/>
          </a:prstGeom>
        </p:spPr>
      </p:pic>
      <p:pic>
        <p:nvPicPr>
          <p:cNvPr id="15" name="Graphic 14" descr="User with solid fill">
            <a:extLst>
              <a:ext uri="{FF2B5EF4-FFF2-40B4-BE49-F238E27FC236}">
                <a16:creationId xmlns:a16="http://schemas.microsoft.com/office/drawing/2014/main" id="{F3EF2D6C-D629-B5EC-FBB3-AC5C2CF74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432" y="1575734"/>
            <a:ext cx="702624" cy="702624"/>
          </a:xfrm>
          <a:prstGeom prst="rect">
            <a:avLst/>
          </a:prstGeom>
        </p:spPr>
      </p:pic>
      <p:pic>
        <p:nvPicPr>
          <p:cNvPr id="16" name="Graphic 15" descr="User with solid fill">
            <a:extLst>
              <a:ext uri="{FF2B5EF4-FFF2-40B4-BE49-F238E27FC236}">
                <a16:creationId xmlns:a16="http://schemas.microsoft.com/office/drawing/2014/main" id="{94880475-FB0C-F300-DE2E-CD3D770063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9844" y="1575734"/>
            <a:ext cx="702624" cy="702624"/>
          </a:xfrm>
          <a:prstGeom prst="rect">
            <a:avLst/>
          </a:prstGeom>
        </p:spPr>
      </p:pic>
      <p:pic>
        <p:nvPicPr>
          <p:cNvPr id="17" name="Graphic 16" descr="User with solid fill">
            <a:extLst>
              <a:ext uri="{FF2B5EF4-FFF2-40B4-BE49-F238E27FC236}">
                <a16:creationId xmlns:a16="http://schemas.microsoft.com/office/drawing/2014/main" id="{4EC29CBE-FA34-CF5D-56B4-22F9A75EBB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2844" y="1575734"/>
            <a:ext cx="702624" cy="702624"/>
          </a:xfrm>
          <a:prstGeom prst="rect">
            <a:avLst/>
          </a:prstGeom>
        </p:spPr>
      </p:pic>
      <p:pic>
        <p:nvPicPr>
          <p:cNvPr id="18" name="Graphic 17" descr="User with solid fill">
            <a:extLst>
              <a:ext uri="{FF2B5EF4-FFF2-40B4-BE49-F238E27FC236}">
                <a16:creationId xmlns:a16="http://schemas.microsoft.com/office/drawing/2014/main" id="{3CA67189-0004-73AC-2625-1D55D0E3F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497" y="1575734"/>
            <a:ext cx="702624" cy="702624"/>
          </a:xfrm>
          <a:prstGeom prst="rect">
            <a:avLst/>
          </a:prstGeom>
        </p:spPr>
      </p:pic>
      <p:pic>
        <p:nvPicPr>
          <p:cNvPr id="19" name="Graphic 18" descr="User with solid fill">
            <a:extLst>
              <a:ext uri="{FF2B5EF4-FFF2-40B4-BE49-F238E27FC236}">
                <a16:creationId xmlns:a16="http://schemas.microsoft.com/office/drawing/2014/main" id="{B0371D3C-BBFA-DBEB-70B9-9BF3F6DC67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62252" y="1575734"/>
            <a:ext cx="702624" cy="70262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AA1FE11-38D5-DCEC-DD9B-AD041DF3886F}"/>
                  </a:ext>
                </a:extLst>
              </p:cNvPr>
              <p:cNvSpPr txBox="1"/>
              <p:nvPr/>
            </p:nvSpPr>
            <p:spPr>
              <a:xfrm>
                <a:off x="6765176" y="2197500"/>
                <a:ext cx="3470563" cy="492443"/>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1</m:t>
                          </m:r>
                        </m:sub>
                        <m:sup>
                          <m:r>
                            <a:rPr lang="en-US" altLang="zh-CN" sz="2600" b="0" i="1" smtClean="0">
                              <a:solidFill>
                                <a:schemeClr val="tx1"/>
                              </a:solidFill>
                              <a:latin typeface="Cambria Math" panose="02040503050406030204" pitchFamily="18" charset="0"/>
                            </a:rPr>
                            <m:t>′</m:t>
                          </m:r>
                        </m:sup>
                      </m:sSubSup>
                      <m:r>
                        <a:rPr lang="zh-CN" altLang="en-US" sz="2600" b="0" i="1" smtClean="0">
                          <a:solidFill>
                            <a:schemeClr val="tx1"/>
                          </a:solidFill>
                          <a:latin typeface="Cambria Math" panose="02040503050406030204" pitchFamily="18" charset="0"/>
                        </a:rPr>
                        <m:t>   </m:t>
                      </m:r>
                      <m:sSubSup>
                        <m:sSubSupPr>
                          <m:ctrlPr>
                            <a:rPr lang="en-US" altLang="zh-CN" sz="2600" b="0" i="1" smtClean="0">
                              <a:solidFill>
                                <a:schemeClr val="tx1"/>
                              </a:solidFill>
                              <a:latin typeface="Cambria Math" panose="02040503050406030204" pitchFamily="18" charset="0"/>
                            </a:rPr>
                          </m:ctrlPr>
                        </m:sSubSup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up>
                          <m:r>
                            <a:rPr lang="en-US" altLang="zh-CN" sz="2600" b="0" i="1" smtClean="0">
                              <a:solidFill>
                                <a:schemeClr val="tx1"/>
                              </a:solidFill>
                              <a:latin typeface="Cambria Math" panose="02040503050406030204" pitchFamily="18" charset="0"/>
                            </a:rPr>
                            <m:t>′</m:t>
                          </m:r>
                        </m:sup>
                      </m:sSubSup>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up>
                          <m:r>
                            <a:rPr lang="en-US" sz="2600" b="0" i="1" smtClean="0">
                              <a:solidFill>
                                <a:schemeClr val="tx1"/>
                              </a:solidFill>
                              <a:latin typeface="Cambria Math" panose="02040503050406030204" pitchFamily="18" charset="0"/>
                            </a:rPr>
                            <m:t>′</m:t>
                          </m:r>
                        </m:sup>
                      </m:sSubSup>
                    </m:oMath>
                  </m:oMathPara>
                </a14:m>
                <a:endParaRPr lang="en-CN" sz="2600" dirty="0"/>
              </a:p>
            </p:txBody>
          </p:sp>
        </mc:Choice>
        <mc:Fallback xmlns="">
          <p:sp>
            <p:nvSpPr>
              <p:cNvPr id="20" name="TextBox 19">
                <a:extLst>
                  <a:ext uri="{FF2B5EF4-FFF2-40B4-BE49-F238E27FC236}">
                    <a16:creationId xmlns:a16="http://schemas.microsoft.com/office/drawing/2014/main" id="{0AA1FE11-38D5-DCEC-DD9B-AD041DF3886F}"/>
                  </a:ext>
                </a:extLst>
              </p:cNvPr>
              <p:cNvSpPr txBox="1">
                <a:spLocks noRot="1" noChangeAspect="1" noMove="1" noResize="1" noEditPoints="1" noAdjustHandles="1" noChangeArrowheads="1" noChangeShapeType="1" noTextEdit="1"/>
              </p:cNvSpPr>
              <p:nvPr/>
            </p:nvSpPr>
            <p:spPr>
              <a:xfrm>
                <a:off x="6765176" y="2197500"/>
                <a:ext cx="3470563" cy="492443"/>
              </a:xfrm>
              <a:prstGeom prst="rect">
                <a:avLst/>
              </a:prstGeom>
              <a:blipFill>
                <a:blip r:embed="rId2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76AFC85-BD36-5B04-6674-3BEBAD2022D1}"/>
                  </a:ext>
                </a:extLst>
              </p:cNvPr>
              <p:cNvSpPr txBox="1"/>
              <p:nvPr/>
            </p:nvSpPr>
            <p:spPr>
              <a:xfrm>
                <a:off x="1597428" y="2198534"/>
                <a:ext cx="3470563" cy="505395"/>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1</m:t>
                          </m:r>
                        </m:sub>
                      </m:sSub>
                      <m:r>
                        <a:rPr lang="en-US" altLang="zh-CN" sz="2600" b="0" i="1" smtClean="0">
                          <a:solidFill>
                            <a:schemeClr val="tx1"/>
                          </a:solidFill>
                          <a:latin typeface="Cambria Math" panose="02040503050406030204" pitchFamily="18" charset="0"/>
                        </a:rPr>
                        <m:t>    </m:t>
                      </m:r>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Sub>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Sub>
                    </m:oMath>
                  </m:oMathPara>
                </a14:m>
                <a:endParaRPr lang="en-CN" sz="2600" dirty="0"/>
              </a:p>
            </p:txBody>
          </p:sp>
        </mc:Choice>
        <mc:Fallback xmlns="">
          <p:sp>
            <p:nvSpPr>
              <p:cNvPr id="21" name="TextBox 20">
                <a:extLst>
                  <a:ext uri="{FF2B5EF4-FFF2-40B4-BE49-F238E27FC236}">
                    <a16:creationId xmlns:a16="http://schemas.microsoft.com/office/drawing/2014/main" id="{576AFC85-BD36-5B04-6674-3BEBAD2022D1}"/>
                  </a:ext>
                </a:extLst>
              </p:cNvPr>
              <p:cNvSpPr txBox="1">
                <a:spLocks noRot="1" noChangeAspect="1" noMove="1" noResize="1" noEditPoints="1" noAdjustHandles="1" noChangeArrowheads="1" noChangeShapeType="1" noTextEdit="1"/>
              </p:cNvSpPr>
              <p:nvPr/>
            </p:nvSpPr>
            <p:spPr>
              <a:xfrm>
                <a:off x="1597428" y="2198534"/>
                <a:ext cx="3470563" cy="505395"/>
              </a:xfrm>
              <a:prstGeom prst="rect">
                <a:avLst/>
              </a:prstGeom>
              <a:blipFill>
                <a:blip r:embed="rId25"/>
                <a:stretch>
                  <a:fillRect b="-14634"/>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1D3416C8-8B7D-252D-0F48-EC4D8C76DD38}"/>
              </a:ext>
            </a:extLst>
          </p:cNvPr>
          <p:cNvCxnSpPr>
            <a:cxnSpLocks/>
          </p:cNvCxnSpPr>
          <p:nvPr/>
        </p:nvCxnSpPr>
        <p:spPr>
          <a:xfrm flipH="1">
            <a:off x="2021436" y="269355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82B3A7B-ED0A-4C7B-F2FA-733674B22AEA}"/>
              </a:ext>
            </a:extLst>
          </p:cNvPr>
          <p:cNvCxnSpPr>
            <a:cxnSpLocks/>
          </p:cNvCxnSpPr>
          <p:nvPr/>
        </p:nvCxnSpPr>
        <p:spPr>
          <a:xfrm>
            <a:off x="2225843" y="270128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E47801-BF97-459C-BF22-BA7A630FD459}"/>
              </a:ext>
            </a:extLst>
          </p:cNvPr>
          <p:cNvCxnSpPr>
            <a:cxnSpLocks/>
          </p:cNvCxnSpPr>
          <p:nvPr/>
        </p:nvCxnSpPr>
        <p:spPr>
          <a:xfrm flipH="1">
            <a:off x="2523268" y="270128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09A0C83-EAB8-1603-0DD2-2BAF77492049}"/>
              </a:ext>
            </a:extLst>
          </p:cNvPr>
          <p:cNvCxnSpPr>
            <a:cxnSpLocks/>
          </p:cNvCxnSpPr>
          <p:nvPr/>
        </p:nvCxnSpPr>
        <p:spPr>
          <a:xfrm>
            <a:off x="2734948" y="269713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92A02F-BC4C-399B-BE01-E97EEC25A9DF}"/>
              </a:ext>
            </a:extLst>
          </p:cNvPr>
          <p:cNvCxnSpPr>
            <a:cxnSpLocks/>
          </p:cNvCxnSpPr>
          <p:nvPr/>
        </p:nvCxnSpPr>
        <p:spPr>
          <a:xfrm flipH="1">
            <a:off x="4213074" y="269577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E47553-9BC9-14E4-272D-854D2AA49309}"/>
              </a:ext>
            </a:extLst>
          </p:cNvPr>
          <p:cNvCxnSpPr>
            <a:cxnSpLocks/>
          </p:cNvCxnSpPr>
          <p:nvPr/>
        </p:nvCxnSpPr>
        <p:spPr>
          <a:xfrm>
            <a:off x="4424754" y="269163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2B9233-C3BA-4F7B-B04A-32F13E1507CE}"/>
              </a:ext>
            </a:extLst>
          </p:cNvPr>
          <p:cNvCxnSpPr>
            <a:cxnSpLocks/>
          </p:cNvCxnSpPr>
          <p:nvPr/>
        </p:nvCxnSpPr>
        <p:spPr>
          <a:xfrm flipH="1">
            <a:off x="7228323" y="2669614"/>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6713B5-BEFA-BC53-C318-31B12D4A5779}"/>
              </a:ext>
            </a:extLst>
          </p:cNvPr>
          <p:cNvCxnSpPr>
            <a:cxnSpLocks/>
          </p:cNvCxnSpPr>
          <p:nvPr/>
        </p:nvCxnSpPr>
        <p:spPr>
          <a:xfrm>
            <a:off x="7432730" y="2677342"/>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CA50D08-C59E-D418-C68B-BF575FEEF2C5}"/>
              </a:ext>
            </a:extLst>
          </p:cNvPr>
          <p:cNvCxnSpPr>
            <a:cxnSpLocks/>
          </p:cNvCxnSpPr>
          <p:nvPr/>
        </p:nvCxnSpPr>
        <p:spPr>
          <a:xfrm flipH="1">
            <a:off x="7675070" y="2677342"/>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1443EF4-9F46-2249-4E19-E5004142D6CD}"/>
              </a:ext>
            </a:extLst>
          </p:cNvPr>
          <p:cNvCxnSpPr>
            <a:cxnSpLocks/>
          </p:cNvCxnSpPr>
          <p:nvPr/>
        </p:nvCxnSpPr>
        <p:spPr>
          <a:xfrm>
            <a:off x="7886750" y="2673195"/>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E6C07C-DF0D-C935-A1A0-AF16F0BA299D}"/>
              </a:ext>
            </a:extLst>
          </p:cNvPr>
          <p:cNvCxnSpPr>
            <a:cxnSpLocks/>
          </p:cNvCxnSpPr>
          <p:nvPr/>
        </p:nvCxnSpPr>
        <p:spPr>
          <a:xfrm flipH="1">
            <a:off x="9364876" y="2671834"/>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55CDC4-ECB0-05C1-E29C-3AE95F3E58E0}"/>
              </a:ext>
            </a:extLst>
          </p:cNvPr>
          <p:cNvCxnSpPr>
            <a:cxnSpLocks/>
          </p:cNvCxnSpPr>
          <p:nvPr/>
        </p:nvCxnSpPr>
        <p:spPr>
          <a:xfrm>
            <a:off x="9576556" y="2667687"/>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40F94505-0F5D-5CD0-177D-8002329CBA2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10974" y="3130816"/>
            <a:ext cx="967553" cy="96755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194C6BFB-229C-6F62-D1A6-D4CCD939896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167614" y="3098927"/>
            <a:ext cx="967553" cy="96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43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4670863-8A4C-E96C-4C48-CA64DFBB1C40}"/>
              </a:ext>
            </a:extLst>
          </p:cNvPr>
          <p:cNvSpPr/>
          <p:nvPr/>
        </p:nvSpPr>
        <p:spPr>
          <a:xfrm>
            <a:off x="0" y="4351954"/>
            <a:ext cx="12563645" cy="3894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90FD7EDF-40A7-8F68-04E6-98DC007DE8B1}"/>
              </a:ext>
            </a:extLst>
          </p:cNvPr>
          <p:cNvSpPr>
            <a:spLocks noGrp="1"/>
          </p:cNvSpPr>
          <p:nvPr>
            <p:ph type="title"/>
          </p:nvPr>
        </p:nvSpPr>
        <p:spPr>
          <a:xfrm>
            <a:off x="839788" y="365125"/>
            <a:ext cx="10515600" cy="1325563"/>
          </a:xfrm>
        </p:spPr>
        <p:txBody>
          <a:bodyPr>
            <a:normAutofit/>
          </a:bodyPr>
          <a:lstStyle/>
          <a:p>
            <a:r>
              <a:rPr lang="en-US" sz="3600" b="1" dirty="0">
                <a:latin typeface="+mn-lt"/>
              </a:rPr>
              <a:t>Step 2. Consider an optimistic case</a:t>
            </a:r>
            <a:endParaRPr lang="en-CN" sz="3600" dirty="0"/>
          </a:p>
        </p:txBody>
      </p:sp>
      <p:cxnSp>
        <p:nvCxnSpPr>
          <p:cNvPr id="88" name="Straight Connector 87">
            <a:extLst>
              <a:ext uri="{FF2B5EF4-FFF2-40B4-BE49-F238E27FC236}">
                <a16:creationId xmlns:a16="http://schemas.microsoft.com/office/drawing/2014/main" id="{5F421462-F122-DE1F-A89A-D624924231D4}"/>
              </a:ext>
            </a:extLst>
          </p:cNvPr>
          <p:cNvCxnSpPr>
            <a:cxnSpLocks/>
          </p:cNvCxnSpPr>
          <p:nvPr/>
        </p:nvCxnSpPr>
        <p:spPr>
          <a:xfrm>
            <a:off x="-27710" y="4351954"/>
            <a:ext cx="1224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EE9F4E7-4533-8191-2F17-BB7BDF988603}"/>
              </a:ext>
            </a:extLst>
          </p:cNvPr>
          <p:cNvSpPr txBox="1"/>
          <p:nvPr/>
        </p:nvSpPr>
        <p:spPr>
          <a:xfrm>
            <a:off x="1705634" y="7061288"/>
            <a:ext cx="10119084" cy="430887"/>
          </a:xfrm>
          <a:prstGeom prst="rect">
            <a:avLst/>
          </a:prstGeom>
          <a:noFill/>
        </p:spPr>
        <p:txBody>
          <a:bodyPr wrap="square">
            <a:spAutoFit/>
          </a:bodyPr>
          <a:lstStyle/>
          <a:p>
            <a:endParaRPr lang="en-CN" sz="2200" dirty="0"/>
          </a:p>
        </p:txBody>
      </p:sp>
      <p:sp>
        <p:nvSpPr>
          <p:cNvPr id="8" name="TextBox 7">
            <a:extLst>
              <a:ext uri="{FF2B5EF4-FFF2-40B4-BE49-F238E27FC236}">
                <a16:creationId xmlns:a16="http://schemas.microsoft.com/office/drawing/2014/main" id="{2E841363-FC22-CFBE-33B8-A6E027248CAE}"/>
              </a:ext>
            </a:extLst>
          </p:cNvPr>
          <p:cNvSpPr txBox="1"/>
          <p:nvPr/>
        </p:nvSpPr>
        <p:spPr>
          <a:xfrm>
            <a:off x="8575503" y="4460935"/>
            <a:ext cx="2939044" cy="461665"/>
          </a:xfrm>
          <a:prstGeom prst="rect">
            <a:avLst/>
          </a:prstGeom>
          <a:noFill/>
        </p:spPr>
        <p:txBody>
          <a:bodyPr wrap="square">
            <a:spAutoFit/>
          </a:bodyPr>
          <a:lstStyle/>
          <a:p>
            <a:r>
              <a:rPr lang="en-CN" sz="2400" dirty="0">
                <a:highlight>
                  <a:srgbClr val="FFFF00"/>
                </a:highlight>
              </a:rPr>
              <a:t>1 1 1 1 1</a:t>
            </a:r>
            <a:r>
              <a:rPr lang="en-CN" sz="2400" dirty="0"/>
              <a:t> v.s. </a:t>
            </a:r>
            <a:r>
              <a:rPr lang="en-CN" sz="2400" dirty="0">
                <a:highlight>
                  <a:srgbClr val="FFFF00"/>
                </a:highlight>
              </a:rPr>
              <a:t>2 2 2 2 2</a:t>
            </a:r>
          </a:p>
        </p:txBody>
      </p:sp>
      <p:sp>
        <p:nvSpPr>
          <p:cNvPr id="11" name="Down Arrow 10">
            <a:extLst>
              <a:ext uri="{FF2B5EF4-FFF2-40B4-BE49-F238E27FC236}">
                <a16:creationId xmlns:a16="http://schemas.microsoft.com/office/drawing/2014/main" id="{DDC87D36-F501-F451-07AB-0686FD9F4997}"/>
              </a:ext>
            </a:extLst>
          </p:cNvPr>
          <p:cNvSpPr/>
          <p:nvPr/>
        </p:nvSpPr>
        <p:spPr>
          <a:xfrm>
            <a:off x="9767140" y="4873117"/>
            <a:ext cx="348094" cy="318512"/>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Slide Number Placeholder 6">
            <a:extLst>
              <a:ext uri="{FF2B5EF4-FFF2-40B4-BE49-F238E27FC236}">
                <a16:creationId xmlns:a16="http://schemas.microsoft.com/office/drawing/2014/main" id="{B0565035-4BC3-0B0A-C1B0-418548CFBA00}"/>
              </a:ext>
            </a:extLst>
          </p:cNvPr>
          <p:cNvSpPr>
            <a:spLocks noGrp="1"/>
          </p:cNvSpPr>
          <p:nvPr>
            <p:ph type="sldNum" sz="quarter" idx="12"/>
          </p:nvPr>
        </p:nvSpPr>
        <p:spPr/>
        <p:txBody>
          <a:bodyPr/>
          <a:lstStyle/>
          <a:p>
            <a:fld id="{936B3FD2-17C4-F744-8AD5-E8AA7FAC96FA}" type="slidenum">
              <a:rPr lang="en-CN" smtClean="0"/>
              <a:t>33</a:t>
            </a:fld>
            <a:endParaRPr lang="en-CN"/>
          </a:p>
        </p:txBody>
      </p:sp>
      <p:pic>
        <p:nvPicPr>
          <p:cNvPr id="13" name="Graphic 12" descr="User with solid fill">
            <a:extLst>
              <a:ext uri="{FF2B5EF4-FFF2-40B4-BE49-F238E27FC236}">
                <a16:creationId xmlns:a16="http://schemas.microsoft.com/office/drawing/2014/main" id="{B5E04235-C8FB-D8AE-CF07-1DFC426C2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94" y="1575734"/>
            <a:ext cx="702624" cy="702624"/>
          </a:xfrm>
          <a:prstGeom prst="rect">
            <a:avLst/>
          </a:prstGeom>
        </p:spPr>
      </p:pic>
      <p:pic>
        <p:nvPicPr>
          <p:cNvPr id="14" name="Graphic 13" descr="User with solid fill">
            <a:extLst>
              <a:ext uri="{FF2B5EF4-FFF2-40B4-BE49-F238E27FC236}">
                <a16:creationId xmlns:a16="http://schemas.microsoft.com/office/drawing/2014/main" id="{53D86BCE-6086-4352-8414-6D96763969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2306" y="1575630"/>
            <a:ext cx="702624" cy="702624"/>
          </a:xfrm>
          <a:prstGeom prst="rect">
            <a:avLst/>
          </a:prstGeom>
        </p:spPr>
      </p:pic>
      <p:pic>
        <p:nvPicPr>
          <p:cNvPr id="15" name="Graphic 14" descr="User with solid fill">
            <a:extLst>
              <a:ext uri="{FF2B5EF4-FFF2-40B4-BE49-F238E27FC236}">
                <a16:creationId xmlns:a16="http://schemas.microsoft.com/office/drawing/2014/main" id="{66708B2D-57D3-2574-1E7A-95F21DC6B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525" y="1575734"/>
            <a:ext cx="702624" cy="702624"/>
          </a:xfrm>
          <a:prstGeom prst="rect">
            <a:avLst/>
          </a:prstGeom>
        </p:spPr>
      </p:pic>
      <p:pic>
        <p:nvPicPr>
          <p:cNvPr id="18" name="Graphic 17" descr="User with solid fill">
            <a:extLst>
              <a:ext uri="{FF2B5EF4-FFF2-40B4-BE49-F238E27FC236}">
                <a16:creationId xmlns:a16="http://schemas.microsoft.com/office/drawing/2014/main" id="{FACA3E46-42E3-90C9-98DB-A572BC602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444" y="1575632"/>
            <a:ext cx="702624" cy="702624"/>
          </a:xfrm>
          <a:prstGeom prst="rect">
            <a:avLst/>
          </a:prstGeom>
        </p:spPr>
      </p:pic>
      <p:pic>
        <p:nvPicPr>
          <p:cNvPr id="19" name="Graphic 18" descr="User with solid fill">
            <a:extLst>
              <a:ext uri="{FF2B5EF4-FFF2-40B4-BE49-F238E27FC236}">
                <a16:creationId xmlns:a16="http://schemas.microsoft.com/office/drawing/2014/main" id="{B54C1110-0FD2-3D7D-F5E7-FDA48C5581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4714" y="1575734"/>
            <a:ext cx="702624" cy="702624"/>
          </a:xfrm>
          <a:prstGeom prst="rect">
            <a:avLst/>
          </a:prstGeom>
        </p:spPr>
      </p:pic>
      <p:pic>
        <p:nvPicPr>
          <p:cNvPr id="20" name="Graphic 19" descr="User with solid fill">
            <a:extLst>
              <a:ext uri="{FF2B5EF4-FFF2-40B4-BE49-F238E27FC236}">
                <a16:creationId xmlns:a16="http://schemas.microsoft.com/office/drawing/2014/main" id="{2E1E8012-BF8B-65D4-1997-465E1BEA5C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432" y="1575734"/>
            <a:ext cx="702624" cy="702624"/>
          </a:xfrm>
          <a:prstGeom prst="rect">
            <a:avLst/>
          </a:prstGeom>
        </p:spPr>
      </p:pic>
      <p:pic>
        <p:nvPicPr>
          <p:cNvPr id="21" name="Graphic 20" descr="User with solid fill">
            <a:extLst>
              <a:ext uri="{FF2B5EF4-FFF2-40B4-BE49-F238E27FC236}">
                <a16:creationId xmlns:a16="http://schemas.microsoft.com/office/drawing/2014/main" id="{D7E5FEED-D863-94FB-DF00-D301545923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9844" y="1575734"/>
            <a:ext cx="702624" cy="702624"/>
          </a:xfrm>
          <a:prstGeom prst="rect">
            <a:avLst/>
          </a:prstGeom>
        </p:spPr>
      </p:pic>
      <p:pic>
        <p:nvPicPr>
          <p:cNvPr id="22" name="Graphic 21" descr="User with solid fill">
            <a:extLst>
              <a:ext uri="{FF2B5EF4-FFF2-40B4-BE49-F238E27FC236}">
                <a16:creationId xmlns:a16="http://schemas.microsoft.com/office/drawing/2014/main" id="{48933889-140B-C9DC-93E1-679DA51A25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2844" y="1575734"/>
            <a:ext cx="702624" cy="702624"/>
          </a:xfrm>
          <a:prstGeom prst="rect">
            <a:avLst/>
          </a:prstGeom>
        </p:spPr>
      </p:pic>
      <p:pic>
        <p:nvPicPr>
          <p:cNvPr id="23" name="Graphic 22" descr="User with solid fill">
            <a:extLst>
              <a:ext uri="{FF2B5EF4-FFF2-40B4-BE49-F238E27FC236}">
                <a16:creationId xmlns:a16="http://schemas.microsoft.com/office/drawing/2014/main" id="{123D761A-15B8-48A9-DF8A-D4F4A86DE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497" y="1575734"/>
            <a:ext cx="702624" cy="702624"/>
          </a:xfrm>
          <a:prstGeom prst="rect">
            <a:avLst/>
          </a:prstGeom>
        </p:spPr>
      </p:pic>
      <p:pic>
        <p:nvPicPr>
          <p:cNvPr id="24" name="Graphic 23" descr="User with solid fill">
            <a:extLst>
              <a:ext uri="{FF2B5EF4-FFF2-40B4-BE49-F238E27FC236}">
                <a16:creationId xmlns:a16="http://schemas.microsoft.com/office/drawing/2014/main" id="{5E084055-FC02-6283-CBCC-9EB6DF6B79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62252" y="1575734"/>
            <a:ext cx="702624" cy="70262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5DD4A-F6E0-B667-0EFA-75502EE4C72B}"/>
                  </a:ext>
                </a:extLst>
              </p:cNvPr>
              <p:cNvSpPr txBox="1"/>
              <p:nvPr/>
            </p:nvSpPr>
            <p:spPr>
              <a:xfrm>
                <a:off x="6765176" y="2197500"/>
                <a:ext cx="3470563" cy="492443"/>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1</m:t>
                          </m:r>
                        </m:sub>
                        <m:sup>
                          <m:r>
                            <a:rPr lang="en-US" altLang="zh-CN" sz="2600" b="0" i="1" smtClean="0">
                              <a:solidFill>
                                <a:schemeClr val="tx1"/>
                              </a:solidFill>
                              <a:latin typeface="Cambria Math" panose="02040503050406030204" pitchFamily="18" charset="0"/>
                            </a:rPr>
                            <m:t>′</m:t>
                          </m:r>
                        </m:sup>
                      </m:sSubSup>
                      <m:r>
                        <a:rPr lang="zh-CN" altLang="en-US" sz="2600" b="0" i="1" smtClean="0">
                          <a:solidFill>
                            <a:schemeClr val="tx1"/>
                          </a:solidFill>
                          <a:latin typeface="Cambria Math" panose="02040503050406030204" pitchFamily="18" charset="0"/>
                        </a:rPr>
                        <m:t>   </m:t>
                      </m:r>
                      <m:sSubSup>
                        <m:sSubSupPr>
                          <m:ctrlPr>
                            <a:rPr lang="en-US" altLang="zh-CN" sz="2600" b="0" i="1" smtClean="0">
                              <a:solidFill>
                                <a:schemeClr val="tx1"/>
                              </a:solidFill>
                              <a:latin typeface="Cambria Math" panose="02040503050406030204" pitchFamily="18" charset="0"/>
                            </a:rPr>
                          </m:ctrlPr>
                        </m:sSubSup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up>
                          <m:r>
                            <a:rPr lang="en-US" altLang="zh-CN" sz="2600" b="0" i="1" smtClean="0">
                              <a:solidFill>
                                <a:schemeClr val="tx1"/>
                              </a:solidFill>
                              <a:latin typeface="Cambria Math" panose="02040503050406030204" pitchFamily="18" charset="0"/>
                            </a:rPr>
                            <m:t>′</m:t>
                          </m:r>
                        </m:sup>
                      </m:sSubSup>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up>
                          <m:r>
                            <a:rPr lang="en-US" sz="2600" b="0" i="1" smtClean="0">
                              <a:solidFill>
                                <a:schemeClr val="tx1"/>
                              </a:solidFill>
                              <a:latin typeface="Cambria Math" panose="02040503050406030204" pitchFamily="18" charset="0"/>
                            </a:rPr>
                            <m:t>′</m:t>
                          </m:r>
                        </m:sup>
                      </m:sSubSup>
                    </m:oMath>
                  </m:oMathPara>
                </a14:m>
                <a:endParaRPr lang="en-CN" sz="2600" dirty="0"/>
              </a:p>
            </p:txBody>
          </p:sp>
        </mc:Choice>
        <mc:Fallback xmlns="">
          <p:sp>
            <p:nvSpPr>
              <p:cNvPr id="25" name="TextBox 24">
                <a:extLst>
                  <a:ext uri="{FF2B5EF4-FFF2-40B4-BE49-F238E27FC236}">
                    <a16:creationId xmlns:a16="http://schemas.microsoft.com/office/drawing/2014/main" id="{8E55DD4A-F6E0-B667-0EFA-75502EE4C72B}"/>
                  </a:ext>
                </a:extLst>
              </p:cNvPr>
              <p:cNvSpPr txBox="1">
                <a:spLocks noRot="1" noChangeAspect="1" noMove="1" noResize="1" noEditPoints="1" noAdjustHandles="1" noChangeArrowheads="1" noChangeShapeType="1" noTextEdit="1"/>
              </p:cNvSpPr>
              <p:nvPr/>
            </p:nvSpPr>
            <p:spPr>
              <a:xfrm>
                <a:off x="6765176" y="2197500"/>
                <a:ext cx="3470563" cy="492443"/>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2FABF17-A429-5C44-6310-563C5490FCBA}"/>
                  </a:ext>
                </a:extLst>
              </p:cNvPr>
              <p:cNvSpPr txBox="1"/>
              <p:nvPr/>
            </p:nvSpPr>
            <p:spPr>
              <a:xfrm>
                <a:off x="1597428" y="2198534"/>
                <a:ext cx="3470563" cy="505395"/>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1</m:t>
                          </m:r>
                        </m:sub>
                      </m:sSub>
                      <m:r>
                        <a:rPr lang="en-US" altLang="zh-CN" sz="2600" b="0" i="1" smtClean="0">
                          <a:solidFill>
                            <a:schemeClr val="tx1"/>
                          </a:solidFill>
                          <a:latin typeface="Cambria Math" panose="02040503050406030204" pitchFamily="18" charset="0"/>
                        </a:rPr>
                        <m:t>    </m:t>
                      </m:r>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Sub>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Sub>
                    </m:oMath>
                  </m:oMathPara>
                </a14:m>
                <a:endParaRPr lang="en-CN" sz="2600" dirty="0"/>
              </a:p>
            </p:txBody>
          </p:sp>
        </mc:Choice>
        <mc:Fallback xmlns="">
          <p:sp>
            <p:nvSpPr>
              <p:cNvPr id="26" name="TextBox 25">
                <a:extLst>
                  <a:ext uri="{FF2B5EF4-FFF2-40B4-BE49-F238E27FC236}">
                    <a16:creationId xmlns:a16="http://schemas.microsoft.com/office/drawing/2014/main" id="{82FABF17-A429-5C44-6310-563C5490FCBA}"/>
                  </a:ext>
                </a:extLst>
              </p:cNvPr>
              <p:cNvSpPr txBox="1">
                <a:spLocks noRot="1" noChangeAspect="1" noMove="1" noResize="1" noEditPoints="1" noAdjustHandles="1" noChangeArrowheads="1" noChangeShapeType="1" noTextEdit="1"/>
              </p:cNvSpPr>
              <p:nvPr/>
            </p:nvSpPr>
            <p:spPr>
              <a:xfrm>
                <a:off x="1597428" y="2198534"/>
                <a:ext cx="3470563" cy="505395"/>
              </a:xfrm>
              <a:prstGeom prst="rect">
                <a:avLst/>
              </a:prstGeom>
              <a:blipFill>
                <a:blip r:embed="rId15"/>
                <a:stretch>
                  <a:fillRect b="-146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D981D30-4945-5DFB-E5B6-AED1087930B2}"/>
              </a:ext>
            </a:extLst>
          </p:cNvPr>
          <p:cNvCxnSpPr>
            <a:cxnSpLocks/>
          </p:cNvCxnSpPr>
          <p:nvPr/>
        </p:nvCxnSpPr>
        <p:spPr>
          <a:xfrm flipH="1">
            <a:off x="2021436" y="269355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6DE7B3-F802-DC21-F110-5CA38584B5E7}"/>
              </a:ext>
            </a:extLst>
          </p:cNvPr>
          <p:cNvCxnSpPr>
            <a:cxnSpLocks/>
          </p:cNvCxnSpPr>
          <p:nvPr/>
        </p:nvCxnSpPr>
        <p:spPr>
          <a:xfrm>
            <a:off x="2225843" y="270128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7448352-1F84-7293-1328-68EEB2BA2DB4}"/>
              </a:ext>
            </a:extLst>
          </p:cNvPr>
          <p:cNvCxnSpPr>
            <a:cxnSpLocks/>
          </p:cNvCxnSpPr>
          <p:nvPr/>
        </p:nvCxnSpPr>
        <p:spPr>
          <a:xfrm flipH="1">
            <a:off x="2523268" y="270128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42259D-DC62-1756-C9F0-A0FB47AA1CC0}"/>
              </a:ext>
            </a:extLst>
          </p:cNvPr>
          <p:cNvCxnSpPr>
            <a:cxnSpLocks/>
          </p:cNvCxnSpPr>
          <p:nvPr/>
        </p:nvCxnSpPr>
        <p:spPr>
          <a:xfrm>
            <a:off x="2734948" y="269713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30D4DB-3A2D-54F0-9D2A-0144C1C427FD}"/>
              </a:ext>
            </a:extLst>
          </p:cNvPr>
          <p:cNvCxnSpPr>
            <a:cxnSpLocks/>
          </p:cNvCxnSpPr>
          <p:nvPr/>
        </p:nvCxnSpPr>
        <p:spPr>
          <a:xfrm flipH="1">
            <a:off x="4213074" y="269577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0887F1A-2965-024D-464A-A48BE1A10DD0}"/>
              </a:ext>
            </a:extLst>
          </p:cNvPr>
          <p:cNvCxnSpPr>
            <a:cxnSpLocks/>
          </p:cNvCxnSpPr>
          <p:nvPr/>
        </p:nvCxnSpPr>
        <p:spPr>
          <a:xfrm>
            <a:off x="4424754" y="269163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DA7070E-243C-2849-B58E-4CAB1DE2C3F7}"/>
              </a:ext>
            </a:extLst>
          </p:cNvPr>
          <p:cNvCxnSpPr>
            <a:cxnSpLocks/>
          </p:cNvCxnSpPr>
          <p:nvPr/>
        </p:nvCxnSpPr>
        <p:spPr>
          <a:xfrm flipH="1">
            <a:off x="7228323" y="2669614"/>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840EB0-D56E-B446-FD14-C8617E45D139}"/>
              </a:ext>
            </a:extLst>
          </p:cNvPr>
          <p:cNvCxnSpPr>
            <a:cxnSpLocks/>
          </p:cNvCxnSpPr>
          <p:nvPr/>
        </p:nvCxnSpPr>
        <p:spPr>
          <a:xfrm>
            <a:off x="7432730" y="2677342"/>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9530EF9-7B17-1079-FE2E-1119E7E4A05F}"/>
              </a:ext>
            </a:extLst>
          </p:cNvPr>
          <p:cNvCxnSpPr>
            <a:cxnSpLocks/>
          </p:cNvCxnSpPr>
          <p:nvPr/>
        </p:nvCxnSpPr>
        <p:spPr>
          <a:xfrm flipH="1">
            <a:off x="7675070" y="2677342"/>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2DC421-EE58-586C-65E8-4E3525AED2B9}"/>
              </a:ext>
            </a:extLst>
          </p:cNvPr>
          <p:cNvCxnSpPr>
            <a:cxnSpLocks/>
          </p:cNvCxnSpPr>
          <p:nvPr/>
        </p:nvCxnSpPr>
        <p:spPr>
          <a:xfrm>
            <a:off x="7886750" y="2673195"/>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8B437DB-E779-A4F4-6A28-6BD43D2F1F06}"/>
              </a:ext>
            </a:extLst>
          </p:cNvPr>
          <p:cNvCxnSpPr>
            <a:cxnSpLocks/>
          </p:cNvCxnSpPr>
          <p:nvPr/>
        </p:nvCxnSpPr>
        <p:spPr>
          <a:xfrm flipH="1">
            <a:off x="9364876" y="2671834"/>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2BE952D-D5AC-84C6-F5DD-E58CE7A1E610}"/>
              </a:ext>
            </a:extLst>
          </p:cNvPr>
          <p:cNvCxnSpPr>
            <a:cxnSpLocks/>
          </p:cNvCxnSpPr>
          <p:nvPr/>
        </p:nvCxnSpPr>
        <p:spPr>
          <a:xfrm>
            <a:off x="9576556" y="2667687"/>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8C5F6FD2-4844-01E2-E6BC-091AF845A1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10974" y="3130816"/>
            <a:ext cx="967553" cy="96755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3BEDD846-5C7C-D64E-40D1-C65591EEAE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7614" y="3098927"/>
            <a:ext cx="967553" cy="967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CF351CC-081C-C2EE-729A-A20F82DAA245}"/>
                  </a:ext>
                </a:extLst>
              </p:cNvPr>
              <p:cNvSpPr txBox="1"/>
              <p:nvPr/>
            </p:nvSpPr>
            <p:spPr>
              <a:xfrm>
                <a:off x="1751942" y="5099092"/>
                <a:ext cx="10621804" cy="1169551"/>
              </a:xfrm>
              <a:prstGeom prst="rect">
                <a:avLst/>
              </a:prstGeom>
              <a:noFill/>
            </p:spPr>
            <p:txBody>
              <a:bodyPr wrap="square">
                <a:spAutoFit/>
              </a:bodyPr>
              <a:lstStyle/>
              <a:p>
                <a:r>
                  <a:rPr lang="en-US" sz="2400" dirty="0"/>
                  <a:t>If we can make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2</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𝐶</m:t>
                        </m:r>
                      </m:sub>
                    </m:sSub>
                  </m:oMath>
                </a14:m>
                <a:r>
                  <a:rPr lang="en-CN" sz="2400" dirty="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2</m:t>
                        </m:r>
                      </m:sub>
                      <m:sup>
                        <m:r>
                          <a:rPr lang="en-US" sz="2400" i="1">
                            <a:latin typeface="Cambria Math" panose="02040503050406030204" pitchFamily="18" charset="0"/>
                          </a:rPr>
                          <m:t>′</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𝐶</m:t>
                        </m:r>
                      </m:sub>
                      <m:sup>
                        <m:r>
                          <a:rPr lang="en-US" sz="2400" i="1">
                            <a:latin typeface="Cambria Math" panose="02040503050406030204" pitchFamily="18" charset="0"/>
                          </a:rPr>
                          <m:t>′</m:t>
                        </m:r>
                      </m:sup>
                    </m:sSubSup>
                  </m:oMath>
                </a14:m>
                <a:r>
                  <a:rPr lang="en-CN" sz="2400" dirty="0"/>
                  <a:t> closer, e.g.,</a:t>
                </a:r>
                <a:r>
                  <a:rPr lang="zh-CN" altLang="en-US" sz="2400" dirty="0"/>
                  <a:t>   </a:t>
                </a:r>
                <a:r>
                  <a:rPr lang="en-CN" sz="2400">
                    <a:highlight>
                      <a:srgbClr val="FFFF00"/>
                    </a:highlight>
                  </a:rPr>
                  <a:t>1 </a:t>
                </a:r>
                <a:r>
                  <a:rPr lang="en-US" sz="2400" dirty="0">
                    <a:highlight>
                      <a:srgbClr val="FFFF00"/>
                    </a:highlight>
                  </a:rPr>
                  <a:t>1</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t> </a:t>
                </a:r>
                <a:r>
                  <a:rPr lang="en-CN" sz="2400" dirty="0"/>
                  <a:t>v.s</a:t>
                </a:r>
                <a:r>
                  <a:rPr lang="en-CN" sz="2400"/>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endParaRPr lang="en-CN" sz="2400" dirty="0"/>
              </a:p>
              <a:p>
                <a:endParaRPr lang="en-CN" sz="2200" dirty="0"/>
              </a:p>
              <a:p>
                <a:r>
                  <a:rPr lang="en-US" sz="2400" dirty="0"/>
                  <a:t>Would </a:t>
                </a:r>
                <a14:m>
                  <m:oMath xmlns:m="http://schemas.openxmlformats.org/officeDocument/2006/math">
                    <m:r>
                      <a:rPr lang="en-US" sz="2400" i="1">
                        <a:latin typeface="Cambria Math" panose="02040503050406030204" pitchFamily="18" charset="0"/>
                      </a:rPr>
                      <m:t>𝑉𝑖𝑒𝑤</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2</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𝐶</m:t>
                            </m:r>
                          </m:sub>
                        </m:sSub>
                      </m:e>
                    </m:d>
                  </m:oMath>
                </a14:m>
                <a:r>
                  <a:rPr lang="en-CN" sz="2400" dirty="0"/>
                  <a:t>  and </a:t>
                </a:r>
                <a14:m>
                  <m:oMath xmlns:m="http://schemas.openxmlformats.org/officeDocument/2006/math">
                    <m:r>
                      <a:rPr lang="en-US" sz="2400" i="1">
                        <a:latin typeface="Cambria Math" panose="02040503050406030204" pitchFamily="18" charset="0"/>
                      </a:rPr>
                      <m:t>𝑉𝑖𝑒𝑤</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2</m:t>
                            </m:r>
                          </m:sub>
                          <m:sup>
                            <m:r>
                              <a:rPr lang="en-US" sz="2400" i="1">
                                <a:latin typeface="Cambria Math" panose="02040503050406030204" pitchFamily="18" charset="0"/>
                              </a:rPr>
                              <m:t>′</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𝐶</m:t>
                            </m:r>
                          </m:sub>
                          <m:sup>
                            <m:r>
                              <a:rPr lang="en-US" sz="2400" i="1">
                                <a:latin typeface="Cambria Math" panose="02040503050406030204" pitchFamily="18" charset="0"/>
                              </a:rPr>
                              <m:t>′</m:t>
                            </m:r>
                          </m:sup>
                        </m:sSubSup>
                      </m:e>
                    </m:d>
                  </m:oMath>
                </a14:m>
                <a:r>
                  <a:rPr lang="en-CN" sz="2400" dirty="0"/>
                  <a:t> be close?</a:t>
                </a:r>
              </a:p>
            </p:txBody>
          </p:sp>
        </mc:Choice>
        <mc:Fallback xmlns="">
          <p:sp>
            <p:nvSpPr>
              <p:cNvPr id="41" name="TextBox 40">
                <a:extLst>
                  <a:ext uri="{FF2B5EF4-FFF2-40B4-BE49-F238E27FC236}">
                    <a16:creationId xmlns:a16="http://schemas.microsoft.com/office/drawing/2014/main" id="{DCF351CC-081C-C2EE-729A-A20F82DAA245}"/>
                  </a:ext>
                </a:extLst>
              </p:cNvPr>
              <p:cNvSpPr txBox="1">
                <a:spLocks noRot="1" noChangeAspect="1" noMove="1" noResize="1" noEditPoints="1" noAdjustHandles="1" noChangeArrowheads="1" noChangeShapeType="1" noTextEdit="1"/>
              </p:cNvSpPr>
              <p:nvPr/>
            </p:nvSpPr>
            <p:spPr>
              <a:xfrm>
                <a:off x="1751942" y="5099092"/>
                <a:ext cx="10621804" cy="1169551"/>
              </a:xfrm>
              <a:prstGeom prst="rect">
                <a:avLst/>
              </a:prstGeom>
              <a:blipFill>
                <a:blip r:embed="rId17"/>
                <a:stretch>
                  <a:fillRect l="-835" t="-3226" b="-1182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88086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6F52-417F-69EE-7289-B2D7CF071BFF}"/>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B40843E4-8F22-B802-1878-1689BED23E9E}"/>
              </a:ext>
            </a:extLst>
          </p:cNvPr>
          <p:cNvSpPr/>
          <p:nvPr/>
        </p:nvSpPr>
        <p:spPr>
          <a:xfrm>
            <a:off x="0" y="4351954"/>
            <a:ext cx="12563645" cy="3894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2B2B412A-38B0-016C-A1E3-714ABD47A3FB}"/>
              </a:ext>
            </a:extLst>
          </p:cNvPr>
          <p:cNvSpPr>
            <a:spLocks noGrp="1"/>
          </p:cNvSpPr>
          <p:nvPr>
            <p:ph type="title"/>
          </p:nvPr>
        </p:nvSpPr>
        <p:spPr>
          <a:xfrm>
            <a:off x="839788" y="365125"/>
            <a:ext cx="10515600" cy="1325563"/>
          </a:xfrm>
        </p:spPr>
        <p:txBody>
          <a:bodyPr>
            <a:normAutofit/>
          </a:bodyPr>
          <a:lstStyle/>
          <a:p>
            <a:r>
              <a:rPr lang="en-US" sz="3600" b="1" dirty="0">
                <a:latin typeface="+mn-lt"/>
              </a:rPr>
              <a:t>Step 3. How to reach the optimistic case</a:t>
            </a:r>
            <a:endParaRPr lang="en-CN" sz="3600" dirty="0"/>
          </a:p>
        </p:txBody>
      </p:sp>
      <p:cxnSp>
        <p:nvCxnSpPr>
          <p:cNvPr id="88" name="Straight Connector 87">
            <a:extLst>
              <a:ext uri="{FF2B5EF4-FFF2-40B4-BE49-F238E27FC236}">
                <a16:creationId xmlns:a16="http://schemas.microsoft.com/office/drawing/2014/main" id="{FBC96047-A3A1-F672-89E7-8457016A05E2}"/>
              </a:ext>
            </a:extLst>
          </p:cNvPr>
          <p:cNvCxnSpPr>
            <a:cxnSpLocks/>
          </p:cNvCxnSpPr>
          <p:nvPr/>
        </p:nvCxnSpPr>
        <p:spPr>
          <a:xfrm>
            <a:off x="-27710" y="4351954"/>
            <a:ext cx="1224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CDDE2CB-54A6-D209-9E34-32D6312DCB51}"/>
              </a:ext>
            </a:extLst>
          </p:cNvPr>
          <p:cNvSpPr txBox="1"/>
          <p:nvPr/>
        </p:nvSpPr>
        <p:spPr>
          <a:xfrm>
            <a:off x="1705634" y="7061288"/>
            <a:ext cx="10119084" cy="430887"/>
          </a:xfrm>
          <a:prstGeom prst="rect">
            <a:avLst/>
          </a:prstGeom>
          <a:noFill/>
        </p:spPr>
        <p:txBody>
          <a:bodyPr wrap="square">
            <a:spAutoFit/>
          </a:bodyPr>
          <a:lstStyle/>
          <a:p>
            <a:endParaRPr lang="en-CN" sz="2200" dirty="0"/>
          </a:p>
        </p:txBody>
      </p:sp>
      <p:sp>
        <p:nvSpPr>
          <p:cNvPr id="8" name="TextBox 7">
            <a:extLst>
              <a:ext uri="{FF2B5EF4-FFF2-40B4-BE49-F238E27FC236}">
                <a16:creationId xmlns:a16="http://schemas.microsoft.com/office/drawing/2014/main" id="{B3B0A6F9-70DE-1D53-13B3-E80873BE1496}"/>
              </a:ext>
            </a:extLst>
          </p:cNvPr>
          <p:cNvSpPr txBox="1"/>
          <p:nvPr/>
        </p:nvSpPr>
        <p:spPr>
          <a:xfrm>
            <a:off x="8575503" y="4460935"/>
            <a:ext cx="2939044" cy="461665"/>
          </a:xfrm>
          <a:prstGeom prst="rect">
            <a:avLst/>
          </a:prstGeom>
          <a:noFill/>
        </p:spPr>
        <p:txBody>
          <a:bodyPr wrap="square">
            <a:spAutoFit/>
          </a:bodyPr>
          <a:lstStyle/>
          <a:p>
            <a:r>
              <a:rPr lang="en-CN" sz="2400" dirty="0">
                <a:highlight>
                  <a:srgbClr val="FFFF00"/>
                </a:highlight>
              </a:rPr>
              <a:t>1 1 1 1 1</a:t>
            </a:r>
            <a:r>
              <a:rPr lang="en-CN" sz="2400" dirty="0"/>
              <a:t> v.s. </a:t>
            </a:r>
            <a:r>
              <a:rPr lang="en-CN" sz="2400" dirty="0">
                <a:highlight>
                  <a:srgbClr val="FFFF00"/>
                </a:highlight>
              </a:rPr>
              <a:t>2 2 2 2 2</a:t>
            </a:r>
          </a:p>
        </p:txBody>
      </p:sp>
      <p:sp>
        <p:nvSpPr>
          <p:cNvPr id="11" name="Down Arrow 10">
            <a:extLst>
              <a:ext uri="{FF2B5EF4-FFF2-40B4-BE49-F238E27FC236}">
                <a16:creationId xmlns:a16="http://schemas.microsoft.com/office/drawing/2014/main" id="{DE8E2257-107E-ED32-1B81-0EF94EDFB280}"/>
              </a:ext>
            </a:extLst>
          </p:cNvPr>
          <p:cNvSpPr/>
          <p:nvPr/>
        </p:nvSpPr>
        <p:spPr>
          <a:xfrm>
            <a:off x="9767140" y="4873117"/>
            <a:ext cx="348094" cy="318512"/>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Slide Number Placeholder 6">
            <a:extLst>
              <a:ext uri="{FF2B5EF4-FFF2-40B4-BE49-F238E27FC236}">
                <a16:creationId xmlns:a16="http://schemas.microsoft.com/office/drawing/2014/main" id="{3BD24DA7-4272-3694-DE26-13769C5079BF}"/>
              </a:ext>
            </a:extLst>
          </p:cNvPr>
          <p:cNvSpPr>
            <a:spLocks noGrp="1"/>
          </p:cNvSpPr>
          <p:nvPr>
            <p:ph type="sldNum" sz="quarter" idx="12"/>
          </p:nvPr>
        </p:nvSpPr>
        <p:spPr/>
        <p:txBody>
          <a:bodyPr/>
          <a:lstStyle/>
          <a:p>
            <a:fld id="{936B3FD2-17C4-F744-8AD5-E8AA7FAC96FA}" type="slidenum">
              <a:rPr lang="en-CN" smtClean="0"/>
              <a:t>34</a:t>
            </a:fld>
            <a:endParaRPr lang="en-CN"/>
          </a:p>
        </p:txBody>
      </p:sp>
      <p:pic>
        <p:nvPicPr>
          <p:cNvPr id="13" name="Graphic 12" descr="User with solid fill">
            <a:extLst>
              <a:ext uri="{FF2B5EF4-FFF2-40B4-BE49-F238E27FC236}">
                <a16:creationId xmlns:a16="http://schemas.microsoft.com/office/drawing/2014/main" id="{77A36E11-FB28-FA4C-FA55-57CDABCED5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9894" y="1575734"/>
            <a:ext cx="702624" cy="702624"/>
          </a:xfrm>
          <a:prstGeom prst="rect">
            <a:avLst/>
          </a:prstGeom>
        </p:spPr>
      </p:pic>
      <p:pic>
        <p:nvPicPr>
          <p:cNvPr id="14" name="Graphic 13" descr="User with solid fill">
            <a:extLst>
              <a:ext uri="{FF2B5EF4-FFF2-40B4-BE49-F238E27FC236}">
                <a16:creationId xmlns:a16="http://schemas.microsoft.com/office/drawing/2014/main" id="{D674416B-910E-8636-FEA5-E7E7568BF5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2306" y="1575630"/>
            <a:ext cx="702624" cy="702624"/>
          </a:xfrm>
          <a:prstGeom prst="rect">
            <a:avLst/>
          </a:prstGeom>
        </p:spPr>
      </p:pic>
      <p:pic>
        <p:nvPicPr>
          <p:cNvPr id="15" name="Graphic 14" descr="User with solid fill">
            <a:extLst>
              <a:ext uri="{FF2B5EF4-FFF2-40B4-BE49-F238E27FC236}">
                <a16:creationId xmlns:a16="http://schemas.microsoft.com/office/drawing/2014/main" id="{8F9E094E-5343-DEB4-311F-A79F5F863D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3525" y="1575734"/>
            <a:ext cx="702624" cy="702624"/>
          </a:xfrm>
          <a:prstGeom prst="rect">
            <a:avLst/>
          </a:prstGeom>
        </p:spPr>
      </p:pic>
      <p:pic>
        <p:nvPicPr>
          <p:cNvPr id="18" name="Graphic 17" descr="User with solid fill">
            <a:extLst>
              <a:ext uri="{FF2B5EF4-FFF2-40B4-BE49-F238E27FC236}">
                <a16:creationId xmlns:a16="http://schemas.microsoft.com/office/drawing/2014/main" id="{CF73043F-C306-819A-AA8C-055839342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4444" y="1575632"/>
            <a:ext cx="702624" cy="702624"/>
          </a:xfrm>
          <a:prstGeom prst="rect">
            <a:avLst/>
          </a:prstGeom>
        </p:spPr>
      </p:pic>
      <p:pic>
        <p:nvPicPr>
          <p:cNvPr id="19" name="Graphic 18" descr="User with solid fill">
            <a:extLst>
              <a:ext uri="{FF2B5EF4-FFF2-40B4-BE49-F238E27FC236}">
                <a16:creationId xmlns:a16="http://schemas.microsoft.com/office/drawing/2014/main" id="{EEBF6FF0-0250-C0DE-6232-ECE6EFFB9D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4714" y="1575734"/>
            <a:ext cx="702624" cy="702624"/>
          </a:xfrm>
          <a:prstGeom prst="rect">
            <a:avLst/>
          </a:prstGeom>
        </p:spPr>
      </p:pic>
      <p:pic>
        <p:nvPicPr>
          <p:cNvPr id="20" name="Graphic 19" descr="User with solid fill">
            <a:extLst>
              <a:ext uri="{FF2B5EF4-FFF2-40B4-BE49-F238E27FC236}">
                <a16:creationId xmlns:a16="http://schemas.microsoft.com/office/drawing/2014/main" id="{F3409E5B-C272-A128-3249-7A9963347D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7432" y="1575734"/>
            <a:ext cx="702624" cy="702624"/>
          </a:xfrm>
          <a:prstGeom prst="rect">
            <a:avLst/>
          </a:prstGeom>
        </p:spPr>
      </p:pic>
      <p:pic>
        <p:nvPicPr>
          <p:cNvPr id="21" name="Graphic 20" descr="User with solid fill">
            <a:extLst>
              <a:ext uri="{FF2B5EF4-FFF2-40B4-BE49-F238E27FC236}">
                <a16:creationId xmlns:a16="http://schemas.microsoft.com/office/drawing/2014/main" id="{9991D6BC-8576-F50B-A7E7-7C180E56D6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9844" y="1575734"/>
            <a:ext cx="702624" cy="702624"/>
          </a:xfrm>
          <a:prstGeom prst="rect">
            <a:avLst/>
          </a:prstGeom>
        </p:spPr>
      </p:pic>
      <p:pic>
        <p:nvPicPr>
          <p:cNvPr id="22" name="Graphic 21" descr="User with solid fill">
            <a:extLst>
              <a:ext uri="{FF2B5EF4-FFF2-40B4-BE49-F238E27FC236}">
                <a16:creationId xmlns:a16="http://schemas.microsoft.com/office/drawing/2014/main" id="{9DBA135B-7242-9A3D-B1CF-12C182D5D5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62844" y="1575734"/>
            <a:ext cx="702624" cy="702624"/>
          </a:xfrm>
          <a:prstGeom prst="rect">
            <a:avLst/>
          </a:prstGeom>
        </p:spPr>
      </p:pic>
      <p:pic>
        <p:nvPicPr>
          <p:cNvPr id="23" name="Graphic 22" descr="User with solid fill">
            <a:extLst>
              <a:ext uri="{FF2B5EF4-FFF2-40B4-BE49-F238E27FC236}">
                <a16:creationId xmlns:a16="http://schemas.microsoft.com/office/drawing/2014/main" id="{A8AAF9AD-A764-71AC-B686-5D793D5C7A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0497" y="1575734"/>
            <a:ext cx="702624" cy="702624"/>
          </a:xfrm>
          <a:prstGeom prst="rect">
            <a:avLst/>
          </a:prstGeom>
        </p:spPr>
      </p:pic>
      <p:pic>
        <p:nvPicPr>
          <p:cNvPr id="24" name="Graphic 23" descr="User with solid fill">
            <a:extLst>
              <a:ext uri="{FF2B5EF4-FFF2-40B4-BE49-F238E27FC236}">
                <a16:creationId xmlns:a16="http://schemas.microsoft.com/office/drawing/2014/main" id="{3C960030-FC5B-B168-B5CC-34942A8982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62252" y="1575734"/>
            <a:ext cx="702624" cy="70262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AB828D6-27B5-A3FB-DABE-B610A8E4054C}"/>
                  </a:ext>
                </a:extLst>
              </p:cNvPr>
              <p:cNvSpPr txBox="1"/>
              <p:nvPr/>
            </p:nvSpPr>
            <p:spPr>
              <a:xfrm>
                <a:off x="6765176" y="2197500"/>
                <a:ext cx="3470563" cy="492443"/>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1</m:t>
                          </m:r>
                        </m:sub>
                        <m:sup>
                          <m:r>
                            <a:rPr lang="en-US" altLang="zh-CN" sz="2600" b="0" i="1" smtClean="0">
                              <a:solidFill>
                                <a:schemeClr val="tx1"/>
                              </a:solidFill>
                              <a:latin typeface="Cambria Math" panose="02040503050406030204" pitchFamily="18" charset="0"/>
                            </a:rPr>
                            <m:t>′</m:t>
                          </m:r>
                        </m:sup>
                      </m:sSubSup>
                      <m:r>
                        <a:rPr lang="zh-CN" altLang="en-US" sz="2600" b="0" i="1" smtClean="0">
                          <a:solidFill>
                            <a:schemeClr val="tx1"/>
                          </a:solidFill>
                          <a:latin typeface="Cambria Math" panose="02040503050406030204" pitchFamily="18" charset="0"/>
                        </a:rPr>
                        <m:t>   </m:t>
                      </m:r>
                      <m:sSubSup>
                        <m:sSubSupPr>
                          <m:ctrlPr>
                            <a:rPr lang="en-US" altLang="zh-CN" sz="2600" b="0" i="1" smtClean="0">
                              <a:solidFill>
                                <a:schemeClr val="tx1"/>
                              </a:solidFill>
                              <a:latin typeface="Cambria Math" panose="02040503050406030204" pitchFamily="18" charset="0"/>
                            </a:rPr>
                          </m:ctrlPr>
                        </m:sSubSup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up>
                          <m:r>
                            <a:rPr lang="en-US" altLang="zh-CN" sz="2600" b="0" i="1" smtClean="0">
                              <a:solidFill>
                                <a:schemeClr val="tx1"/>
                              </a:solidFill>
                              <a:latin typeface="Cambria Math" panose="02040503050406030204" pitchFamily="18" charset="0"/>
                            </a:rPr>
                            <m:t>′</m:t>
                          </m:r>
                        </m:sup>
                      </m:sSubSup>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up>
                          <m:r>
                            <a:rPr lang="en-US" sz="2600" b="0" i="1" smtClean="0">
                              <a:solidFill>
                                <a:schemeClr val="tx1"/>
                              </a:solidFill>
                              <a:latin typeface="Cambria Math" panose="02040503050406030204" pitchFamily="18" charset="0"/>
                            </a:rPr>
                            <m:t>′</m:t>
                          </m:r>
                        </m:sup>
                      </m:sSubSup>
                    </m:oMath>
                  </m:oMathPara>
                </a14:m>
                <a:endParaRPr lang="en-CN" sz="2600" dirty="0"/>
              </a:p>
            </p:txBody>
          </p:sp>
        </mc:Choice>
        <mc:Fallback xmlns="">
          <p:sp>
            <p:nvSpPr>
              <p:cNvPr id="25" name="TextBox 24">
                <a:extLst>
                  <a:ext uri="{FF2B5EF4-FFF2-40B4-BE49-F238E27FC236}">
                    <a16:creationId xmlns:a16="http://schemas.microsoft.com/office/drawing/2014/main" id="{8E55DD4A-F6E0-B667-0EFA-75502EE4C72B}"/>
                  </a:ext>
                </a:extLst>
              </p:cNvPr>
              <p:cNvSpPr txBox="1">
                <a:spLocks noRot="1" noChangeAspect="1" noMove="1" noResize="1" noEditPoints="1" noAdjustHandles="1" noChangeArrowheads="1" noChangeShapeType="1" noTextEdit="1"/>
              </p:cNvSpPr>
              <p:nvPr/>
            </p:nvSpPr>
            <p:spPr>
              <a:xfrm>
                <a:off x="6765176" y="2197500"/>
                <a:ext cx="3470563" cy="492443"/>
              </a:xfrm>
              <a:prstGeom prst="rect">
                <a:avLst/>
              </a:prstGeom>
              <a:blipFill>
                <a:blip r:embed="rId1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F24C41-6AD9-D81E-5F84-DFD996A66CE1}"/>
                  </a:ext>
                </a:extLst>
              </p:cNvPr>
              <p:cNvSpPr txBox="1"/>
              <p:nvPr/>
            </p:nvSpPr>
            <p:spPr>
              <a:xfrm>
                <a:off x="1597428" y="2198534"/>
                <a:ext cx="3470563" cy="505395"/>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1</m:t>
                          </m:r>
                        </m:sub>
                      </m:sSub>
                      <m:r>
                        <a:rPr lang="en-US" altLang="zh-CN" sz="2600" b="0" i="1" smtClean="0">
                          <a:solidFill>
                            <a:schemeClr val="tx1"/>
                          </a:solidFill>
                          <a:latin typeface="Cambria Math" panose="02040503050406030204" pitchFamily="18" charset="0"/>
                        </a:rPr>
                        <m:t>    </m:t>
                      </m:r>
                      <m:sSub>
                        <m:sSubPr>
                          <m:ctrlPr>
                            <a:rPr lang="en-US" altLang="zh-CN" sz="2600" b="0" i="1" smtClean="0">
                              <a:solidFill>
                                <a:schemeClr val="tx1"/>
                              </a:solidFill>
                              <a:latin typeface="Cambria Math" panose="02040503050406030204" pitchFamily="18" charset="0"/>
                            </a:rPr>
                          </m:ctrlPr>
                        </m:sSubPr>
                        <m:e>
                          <m:r>
                            <a:rPr lang="en-US" altLang="zh-CN" sz="2600" b="0" i="1" smtClean="0">
                              <a:solidFill>
                                <a:schemeClr val="tx1"/>
                              </a:solidFill>
                              <a:latin typeface="Cambria Math" panose="02040503050406030204" pitchFamily="18" charset="0"/>
                            </a:rPr>
                            <m:t>𝑖</m:t>
                          </m:r>
                        </m:e>
                        <m:sub>
                          <m:r>
                            <a:rPr lang="en-US" altLang="zh-CN" sz="2600" b="0" i="1" smtClean="0">
                              <a:solidFill>
                                <a:schemeClr val="tx1"/>
                              </a:solidFill>
                              <a:latin typeface="Cambria Math" panose="02040503050406030204" pitchFamily="18" charset="0"/>
                            </a:rPr>
                            <m:t>2</m:t>
                          </m:r>
                        </m:sub>
                      </m:sSub>
                      <m:r>
                        <a:rPr lang="en-US" altLang="zh-CN" sz="2600" b="0" i="1" smtClean="0">
                          <a:solidFill>
                            <a:schemeClr val="tx1"/>
                          </a:solidFill>
                          <a:latin typeface="Cambria Math" panose="02040503050406030204" pitchFamily="18" charset="0"/>
                        </a:rPr>
                        <m:t>      </m:t>
                      </m:r>
                      <m:r>
                        <a:rPr lang="en-US" sz="2600" b="0" i="1" smtClean="0">
                          <a:solidFill>
                            <a:schemeClr val="tx1"/>
                          </a:solidFill>
                          <a:latin typeface="Cambria Math" panose="02040503050406030204" pitchFamily="18" charset="0"/>
                        </a:rPr>
                        <m:t>…</m:t>
                      </m:r>
                      <m:r>
                        <a:rPr lang="zh-CN" altLang="en-US" sz="2600" b="0" i="1" smtClean="0">
                          <a:solidFill>
                            <a:schemeClr val="tx1"/>
                          </a:solidFill>
                          <a:latin typeface="Cambria Math" panose="02040503050406030204" pitchFamily="18" charset="0"/>
                        </a:rPr>
                        <m:t> </m:t>
                      </m:r>
                      <m:r>
                        <a:rPr lang="en-US" altLang="zh-CN" sz="2600" b="0" i="1" smtClean="0">
                          <a:solidFill>
                            <a:schemeClr val="tx1"/>
                          </a:solidFill>
                          <a:latin typeface="Cambria Math" panose="02040503050406030204" pitchFamily="18" charset="0"/>
                        </a:rPr>
                        <m:t>    </m:t>
                      </m:r>
                      <m:r>
                        <a:rPr lang="zh-CN" altLang="en-US" sz="2600" b="0" i="1" smtClean="0">
                          <a:solidFill>
                            <a:schemeClr val="tx1"/>
                          </a:solidFill>
                          <a:latin typeface="Cambria Math" panose="02040503050406030204" pitchFamily="18" charset="0"/>
                        </a:rPr>
                        <m:t>   </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𝑖</m:t>
                          </m:r>
                        </m:e>
                        <m:sub>
                          <m:r>
                            <a:rPr lang="en-US" sz="2600" b="0" i="1" smtClean="0">
                              <a:solidFill>
                                <a:schemeClr val="tx1"/>
                              </a:solidFill>
                              <a:latin typeface="Cambria Math" panose="02040503050406030204" pitchFamily="18" charset="0"/>
                            </a:rPr>
                            <m:t>𝐶</m:t>
                          </m:r>
                        </m:sub>
                      </m:sSub>
                    </m:oMath>
                  </m:oMathPara>
                </a14:m>
                <a:endParaRPr lang="en-CN" sz="2600" dirty="0"/>
              </a:p>
            </p:txBody>
          </p:sp>
        </mc:Choice>
        <mc:Fallback xmlns="">
          <p:sp>
            <p:nvSpPr>
              <p:cNvPr id="26" name="TextBox 25">
                <a:extLst>
                  <a:ext uri="{FF2B5EF4-FFF2-40B4-BE49-F238E27FC236}">
                    <a16:creationId xmlns:a16="http://schemas.microsoft.com/office/drawing/2014/main" id="{82FABF17-A429-5C44-6310-563C5490FCBA}"/>
                  </a:ext>
                </a:extLst>
              </p:cNvPr>
              <p:cNvSpPr txBox="1">
                <a:spLocks noRot="1" noChangeAspect="1" noMove="1" noResize="1" noEditPoints="1" noAdjustHandles="1" noChangeArrowheads="1" noChangeShapeType="1" noTextEdit="1"/>
              </p:cNvSpPr>
              <p:nvPr/>
            </p:nvSpPr>
            <p:spPr>
              <a:xfrm>
                <a:off x="1597428" y="2198534"/>
                <a:ext cx="3470563" cy="505395"/>
              </a:xfrm>
              <a:prstGeom prst="rect">
                <a:avLst/>
              </a:prstGeom>
              <a:blipFill>
                <a:blip r:embed="rId15"/>
                <a:stretch>
                  <a:fillRect b="-14634"/>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18F9AA1B-94C6-B5C6-B701-2DE410F30AAD}"/>
              </a:ext>
            </a:extLst>
          </p:cNvPr>
          <p:cNvCxnSpPr>
            <a:cxnSpLocks/>
          </p:cNvCxnSpPr>
          <p:nvPr/>
        </p:nvCxnSpPr>
        <p:spPr>
          <a:xfrm flipH="1">
            <a:off x="2021436" y="269355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02ECFC-21D0-40E0-66F8-3B1256DC84C9}"/>
              </a:ext>
            </a:extLst>
          </p:cNvPr>
          <p:cNvCxnSpPr>
            <a:cxnSpLocks/>
          </p:cNvCxnSpPr>
          <p:nvPr/>
        </p:nvCxnSpPr>
        <p:spPr>
          <a:xfrm>
            <a:off x="2225843" y="270128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93F0504-5FFF-D7F8-3A1B-B5C2FBC3E2D6}"/>
              </a:ext>
            </a:extLst>
          </p:cNvPr>
          <p:cNvCxnSpPr>
            <a:cxnSpLocks/>
          </p:cNvCxnSpPr>
          <p:nvPr/>
        </p:nvCxnSpPr>
        <p:spPr>
          <a:xfrm flipH="1">
            <a:off x="2523268" y="270128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ACD96C-E545-B9F2-6DAE-719CF8F7F712}"/>
              </a:ext>
            </a:extLst>
          </p:cNvPr>
          <p:cNvCxnSpPr>
            <a:cxnSpLocks/>
          </p:cNvCxnSpPr>
          <p:nvPr/>
        </p:nvCxnSpPr>
        <p:spPr>
          <a:xfrm>
            <a:off x="2734948" y="269713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C2BACCB-3A50-7174-EF9F-F3ED5EB340CC}"/>
              </a:ext>
            </a:extLst>
          </p:cNvPr>
          <p:cNvCxnSpPr>
            <a:cxnSpLocks/>
          </p:cNvCxnSpPr>
          <p:nvPr/>
        </p:nvCxnSpPr>
        <p:spPr>
          <a:xfrm flipH="1">
            <a:off x="4213074" y="269577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3DB8EF-4A69-4025-4807-2F4EAB0097C6}"/>
              </a:ext>
            </a:extLst>
          </p:cNvPr>
          <p:cNvCxnSpPr>
            <a:cxnSpLocks/>
          </p:cNvCxnSpPr>
          <p:nvPr/>
        </p:nvCxnSpPr>
        <p:spPr>
          <a:xfrm>
            <a:off x="4424754" y="269163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B7E898-354D-AFE8-17B9-1F1C01DAA0C5}"/>
              </a:ext>
            </a:extLst>
          </p:cNvPr>
          <p:cNvCxnSpPr>
            <a:cxnSpLocks/>
          </p:cNvCxnSpPr>
          <p:nvPr/>
        </p:nvCxnSpPr>
        <p:spPr>
          <a:xfrm flipH="1">
            <a:off x="7228323" y="2669614"/>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97CA18-978E-1964-6890-062ABE7F206E}"/>
              </a:ext>
            </a:extLst>
          </p:cNvPr>
          <p:cNvCxnSpPr>
            <a:cxnSpLocks/>
          </p:cNvCxnSpPr>
          <p:nvPr/>
        </p:nvCxnSpPr>
        <p:spPr>
          <a:xfrm>
            <a:off x="7432730" y="2677342"/>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AA84F2-8E8C-A143-11B0-439FCE01FBB3}"/>
              </a:ext>
            </a:extLst>
          </p:cNvPr>
          <p:cNvCxnSpPr>
            <a:cxnSpLocks/>
          </p:cNvCxnSpPr>
          <p:nvPr/>
        </p:nvCxnSpPr>
        <p:spPr>
          <a:xfrm flipH="1">
            <a:off x="7675070" y="2677342"/>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5F590D-B6FC-339D-8504-D22D203E6936}"/>
              </a:ext>
            </a:extLst>
          </p:cNvPr>
          <p:cNvCxnSpPr>
            <a:cxnSpLocks/>
          </p:cNvCxnSpPr>
          <p:nvPr/>
        </p:nvCxnSpPr>
        <p:spPr>
          <a:xfrm>
            <a:off x="7886750" y="2673195"/>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A528E3-31CF-58D3-B672-1A2C708D3E44}"/>
              </a:ext>
            </a:extLst>
          </p:cNvPr>
          <p:cNvCxnSpPr>
            <a:cxnSpLocks/>
          </p:cNvCxnSpPr>
          <p:nvPr/>
        </p:nvCxnSpPr>
        <p:spPr>
          <a:xfrm flipH="1">
            <a:off x="9364876" y="2671834"/>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FA70F68-A36A-10A6-7704-E788D8E51AD8}"/>
              </a:ext>
            </a:extLst>
          </p:cNvPr>
          <p:cNvCxnSpPr>
            <a:cxnSpLocks/>
          </p:cNvCxnSpPr>
          <p:nvPr/>
        </p:nvCxnSpPr>
        <p:spPr>
          <a:xfrm>
            <a:off x="9576556" y="2667687"/>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4CE1790C-9883-E72B-7738-E63AB495EB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10974" y="3130816"/>
            <a:ext cx="967553" cy="96755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05492693-E6A4-C7CF-648B-0775A668E2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7614" y="3098927"/>
            <a:ext cx="967553" cy="967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7CBB986-1561-361F-F6D3-53DA1A2E0488}"/>
                  </a:ext>
                </a:extLst>
              </p:cNvPr>
              <p:cNvSpPr txBox="1"/>
              <p:nvPr/>
            </p:nvSpPr>
            <p:spPr>
              <a:xfrm>
                <a:off x="1751942" y="5099092"/>
                <a:ext cx="10621804" cy="1169551"/>
              </a:xfrm>
              <a:prstGeom prst="rect">
                <a:avLst/>
              </a:prstGeom>
              <a:noFill/>
            </p:spPr>
            <p:txBody>
              <a:bodyPr wrap="square">
                <a:spAutoFit/>
              </a:bodyPr>
              <a:lstStyle/>
              <a:p>
                <a:r>
                  <a:rPr lang="en-US" sz="2400" dirty="0"/>
                  <a:t>If we can make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2</m:t>
                        </m:r>
                      </m:sub>
                    </m:sSub>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𝐶</m:t>
                        </m:r>
                      </m:sub>
                    </m:sSub>
                  </m:oMath>
                </a14:m>
                <a:r>
                  <a:rPr lang="en-CN" sz="2400" dirty="0"/>
                  <a:t> and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2</m:t>
                        </m:r>
                      </m:sub>
                      <m:sup>
                        <m:r>
                          <a:rPr lang="en-US" sz="2400" i="1">
                            <a:latin typeface="Cambria Math" panose="02040503050406030204" pitchFamily="18" charset="0"/>
                          </a:rPr>
                          <m:t>′</m:t>
                        </m:r>
                      </m:sup>
                    </m:sSubSup>
                    <m:r>
                      <a:rPr lang="en-US" sz="2400" i="1">
                        <a:latin typeface="Cambria Math" panose="02040503050406030204" pitchFamily="18" charset="0"/>
                      </a:rPr>
                      <m:t>, …, </m:t>
                    </m:r>
                    <m:sSubSup>
                      <m:sSubSupPr>
                        <m:ctrlPr>
                          <a:rPr lang="en-US" sz="2400" i="1">
                            <a:latin typeface="Cambria Math" panose="02040503050406030204" pitchFamily="18" charset="0"/>
                          </a:rPr>
                        </m:ctrlPr>
                      </m:sSubSupPr>
                      <m:e>
                        <m:r>
                          <a:rPr lang="en-US" sz="2400" i="1">
                            <a:latin typeface="Cambria Math" panose="02040503050406030204" pitchFamily="18" charset="0"/>
                          </a:rPr>
                          <m:t>𝑖</m:t>
                        </m:r>
                      </m:e>
                      <m:sub>
                        <m:r>
                          <a:rPr lang="en-US" sz="2400" i="1">
                            <a:latin typeface="Cambria Math" panose="02040503050406030204" pitchFamily="18" charset="0"/>
                          </a:rPr>
                          <m:t>𝐶</m:t>
                        </m:r>
                      </m:sub>
                      <m:sup>
                        <m:r>
                          <a:rPr lang="en-US" sz="2400" i="1">
                            <a:latin typeface="Cambria Math" panose="02040503050406030204" pitchFamily="18" charset="0"/>
                          </a:rPr>
                          <m:t>′</m:t>
                        </m:r>
                      </m:sup>
                    </m:sSubSup>
                  </m:oMath>
                </a14:m>
                <a:r>
                  <a:rPr lang="en-CN" sz="2400" dirty="0"/>
                  <a:t> closer, e.g.,</a:t>
                </a:r>
                <a:r>
                  <a:rPr lang="zh-CN" altLang="en-US" sz="2400" dirty="0"/>
                  <a:t>   </a:t>
                </a:r>
                <a:r>
                  <a:rPr lang="en-CN" sz="2400">
                    <a:highlight>
                      <a:srgbClr val="FFFF00"/>
                    </a:highlight>
                  </a:rPr>
                  <a:t>1 </a:t>
                </a:r>
                <a:r>
                  <a:rPr lang="en-US" sz="2400" dirty="0">
                    <a:highlight>
                      <a:srgbClr val="FFFF00"/>
                    </a:highlight>
                  </a:rPr>
                  <a:t>1</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t> </a:t>
                </a:r>
                <a:r>
                  <a:rPr lang="en-CN" sz="2400" dirty="0"/>
                  <a:t>v.s</a:t>
                </a:r>
                <a:r>
                  <a:rPr lang="en-CN" sz="2400"/>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r>
                  <a:rPr lang="en-CN" sz="2400">
                    <a:highlight>
                      <a:srgbClr val="FFFF00"/>
                    </a:highlight>
                  </a:rPr>
                  <a:t> </a:t>
                </a:r>
                <a:r>
                  <a:rPr lang="en-US" sz="2400" dirty="0">
                    <a:highlight>
                      <a:srgbClr val="FFFF00"/>
                    </a:highlight>
                  </a:rPr>
                  <a:t>2</a:t>
                </a:r>
                <a:endParaRPr lang="en-CN" sz="2400" dirty="0"/>
              </a:p>
              <a:p>
                <a:endParaRPr lang="en-CN" sz="2200" dirty="0"/>
              </a:p>
              <a:p>
                <a:r>
                  <a:rPr lang="en-US" sz="2400" dirty="0"/>
                  <a:t>How can we make them closer? </a:t>
                </a:r>
                <a:r>
                  <a:rPr lang="en-US" sz="2400" i="1" dirty="0">
                    <a:solidFill>
                      <a:schemeClr val="accent1">
                        <a:lumMod val="75000"/>
                      </a:schemeClr>
                    </a:solidFill>
                  </a:rPr>
                  <a:t>Via randomization!</a:t>
                </a:r>
              </a:p>
            </p:txBody>
          </p:sp>
        </mc:Choice>
        <mc:Fallback xmlns="">
          <p:sp>
            <p:nvSpPr>
              <p:cNvPr id="41" name="TextBox 40">
                <a:extLst>
                  <a:ext uri="{FF2B5EF4-FFF2-40B4-BE49-F238E27FC236}">
                    <a16:creationId xmlns:a16="http://schemas.microsoft.com/office/drawing/2014/main" id="{47CBB986-1561-361F-F6D3-53DA1A2E0488}"/>
                  </a:ext>
                </a:extLst>
              </p:cNvPr>
              <p:cNvSpPr txBox="1">
                <a:spLocks noRot="1" noChangeAspect="1" noMove="1" noResize="1" noEditPoints="1" noAdjustHandles="1" noChangeArrowheads="1" noChangeShapeType="1" noTextEdit="1"/>
              </p:cNvSpPr>
              <p:nvPr/>
            </p:nvSpPr>
            <p:spPr>
              <a:xfrm>
                <a:off x="1751942" y="5099092"/>
                <a:ext cx="10621804" cy="1169551"/>
              </a:xfrm>
              <a:prstGeom prst="rect">
                <a:avLst/>
              </a:prstGeom>
              <a:blipFill>
                <a:blip r:embed="rId17"/>
                <a:stretch>
                  <a:fillRect l="-835" t="-3226" b="-1182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22750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4670863-8A4C-E96C-4C48-CA64DFBB1C40}"/>
              </a:ext>
            </a:extLst>
          </p:cNvPr>
          <p:cNvSpPr/>
          <p:nvPr/>
        </p:nvSpPr>
        <p:spPr>
          <a:xfrm>
            <a:off x="-180109" y="3034145"/>
            <a:ext cx="12563645" cy="38942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90FD7EDF-40A7-8F68-04E6-98DC007DE8B1}"/>
              </a:ext>
            </a:extLst>
          </p:cNvPr>
          <p:cNvSpPr>
            <a:spLocks noGrp="1"/>
          </p:cNvSpPr>
          <p:nvPr>
            <p:ph type="title"/>
          </p:nvPr>
        </p:nvSpPr>
        <p:spPr>
          <a:xfrm>
            <a:off x="839788" y="365125"/>
            <a:ext cx="10515600" cy="1325563"/>
          </a:xfrm>
        </p:spPr>
        <p:txBody>
          <a:bodyPr>
            <a:normAutofit/>
          </a:bodyPr>
          <a:lstStyle/>
          <a:p>
            <a:r>
              <a:rPr lang="en-US" sz="3600" b="1" dirty="0">
                <a:latin typeface="+mn-lt"/>
              </a:rPr>
              <a:t>Randomizing query indices</a:t>
            </a:r>
            <a:endParaRPr lang="en-CN" sz="36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9547D0D-AA1B-8D49-6592-18FE6EFC7A3F}"/>
                  </a:ext>
                </a:extLst>
              </p:cNvPr>
              <p:cNvSpPr txBox="1"/>
              <p:nvPr/>
            </p:nvSpPr>
            <p:spPr>
              <a:xfrm>
                <a:off x="5392652" y="214709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1</m:t>
                          </m:r>
                        </m:sub>
                      </m:sSub>
                    </m:oMath>
                  </m:oMathPara>
                </a14:m>
                <a:endParaRPr lang="en-CN" sz="2200" dirty="0"/>
              </a:p>
            </p:txBody>
          </p:sp>
        </mc:Choice>
        <mc:Fallback xmlns="">
          <p:sp>
            <p:nvSpPr>
              <p:cNvPr id="55" name="TextBox 54">
                <a:extLst>
                  <a:ext uri="{FF2B5EF4-FFF2-40B4-BE49-F238E27FC236}">
                    <a16:creationId xmlns:a16="http://schemas.microsoft.com/office/drawing/2014/main" id="{F9547D0D-AA1B-8D49-6592-18FE6EFC7A3F}"/>
                  </a:ext>
                </a:extLst>
              </p:cNvPr>
              <p:cNvSpPr txBox="1">
                <a:spLocks noRot="1" noChangeAspect="1" noMove="1" noResize="1" noEditPoints="1" noAdjustHandles="1" noChangeArrowheads="1" noChangeShapeType="1" noTextEdit="1"/>
              </p:cNvSpPr>
              <p:nvPr/>
            </p:nvSpPr>
            <p:spPr>
              <a:xfrm>
                <a:off x="5392652" y="2147091"/>
                <a:ext cx="691817" cy="430887"/>
              </a:xfrm>
              <a:prstGeom prst="rect">
                <a:avLst/>
              </a:prstGeom>
              <a:blipFill>
                <a:blip r:embed="rId21"/>
                <a:stretch>
                  <a:fillRect b="-27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7D02ED-029D-57E4-E819-2A657C4D1AFB}"/>
                  </a:ext>
                </a:extLst>
              </p:cNvPr>
              <p:cNvSpPr txBox="1"/>
              <p:nvPr/>
            </p:nvSpPr>
            <p:spPr>
              <a:xfrm>
                <a:off x="7049000" y="2167143"/>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2</m:t>
                          </m:r>
                        </m:sub>
                      </m:sSub>
                    </m:oMath>
                  </m:oMathPara>
                </a14:m>
                <a:endParaRPr lang="en-CN" sz="2200" dirty="0"/>
              </a:p>
            </p:txBody>
          </p:sp>
        </mc:Choice>
        <mc:Fallback xmlns="">
          <p:sp>
            <p:nvSpPr>
              <p:cNvPr id="56" name="TextBox 55">
                <a:extLst>
                  <a:ext uri="{FF2B5EF4-FFF2-40B4-BE49-F238E27FC236}">
                    <a16:creationId xmlns:a16="http://schemas.microsoft.com/office/drawing/2014/main" id="{607D02ED-029D-57E4-E819-2A657C4D1AFB}"/>
                  </a:ext>
                </a:extLst>
              </p:cNvPr>
              <p:cNvSpPr txBox="1">
                <a:spLocks noRot="1" noChangeAspect="1" noMove="1" noResize="1" noEditPoints="1" noAdjustHandles="1" noChangeArrowheads="1" noChangeShapeType="1" noTextEdit="1"/>
              </p:cNvSpPr>
              <p:nvPr/>
            </p:nvSpPr>
            <p:spPr>
              <a:xfrm>
                <a:off x="7049000" y="2167143"/>
                <a:ext cx="691817" cy="430887"/>
              </a:xfrm>
              <a:prstGeom prst="rect">
                <a:avLst/>
              </a:prstGeom>
              <a:blipFill>
                <a:blip r:embed="rId22"/>
                <a:stretch>
                  <a:fillRect b="-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D70521D-B292-7431-550D-008DAB84D5AF}"/>
                  </a:ext>
                </a:extLst>
              </p:cNvPr>
              <p:cNvSpPr txBox="1"/>
              <p:nvPr/>
            </p:nvSpPr>
            <p:spPr>
              <a:xfrm>
                <a:off x="8661231" y="2167145"/>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3</m:t>
                          </m:r>
                        </m:sub>
                      </m:sSub>
                    </m:oMath>
                  </m:oMathPara>
                </a14:m>
                <a:endParaRPr lang="en-CN" sz="2200" dirty="0"/>
              </a:p>
            </p:txBody>
          </p:sp>
        </mc:Choice>
        <mc:Fallback xmlns="">
          <p:sp>
            <p:nvSpPr>
              <p:cNvPr id="57" name="TextBox 56">
                <a:extLst>
                  <a:ext uri="{FF2B5EF4-FFF2-40B4-BE49-F238E27FC236}">
                    <a16:creationId xmlns:a16="http://schemas.microsoft.com/office/drawing/2014/main" id="{9D70521D-B292-7431-550D-008DAB84D5AF}"/>
                  </a:ext>
                </a:extLst>
              </p:cNvPr>
              <p:cNvSpPr txBox="1">
                <a:spLocks noRot="1" noChangeAspect="1" noMove="1" noResize="1" noEditPoints="1" noAdjustHandles="1" noChangeArrowheads="1" noChangeShapeType="1" noTextEdit="1"/>
              </p:cNvSpPr>
              <p:nvPr/>
            </p:nvSpPr>
            <p:spPr>
              <a:xfrm>
                <a:off x="8661231" y="2167145"/>
                <a:ext cx="691817" cy="430887"/>
              </a:xfrm>
              <a:prstGeom prst="rect">
                <a:avLst/>
              </a:prstGeom>
              <a:blipFill>
                <a:blip r:embed="rId23"/>
                <a:stretch>
                  <a:fillRect b="-2857"/>
                </a:stretch>
              </a:blipFill>
            </p:spPr>
            <p:txBody>
              <a:bodyPr/>
              <a:lstStyle/>
              <a:p>
                <a:r>
                  <a:rPr lang="en-CN">
                    <a:noFill/>
                  </a:rPr>
                  <a:t> </a:t>
                </a:r>
              </a:p>
            </p:txBody>
          </p:sp>
        </mc:Fallback>
      </mc:AlternateContent>
      <p:pic>
        <p:nvPicPr>
          <p:cNvPr id="2" name="Graphic 1" descr="User with solid fill">
            <a:extLst>
              <a:ext uri="{FF2B5EF4-FFF2-40B4-BE49-F238E27FC236}">
                <a16:creationId xmlns:a16="http://schemas.microsoft.com/office/drawing/2014/main" id="{0FD021B8-4F0D-814B-0616-85FFDA0D6A6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994326" y="1505061"/>
            <a:ext cx="702624" cy="702624"/>
          </a:xfrm>
          <a:prstGeom prst="rect">
            <a:avLst/>
          </a:prstGeom>
        </p:spPr>
      </p:pic>
      <p:pic>
        <p:nvPicPr>
          <p:cNvPr id="3" name="Graphic 2" descr="User with solid fill">
            <a:extLst>
              <a:ext uri="{FF2B5EF4-FFF2-40B4-BE49-F238E27FC236}">
                <a16:creationId xmlns:a16="http://schemas.microsoft.com/office/drawing/2014/main" id="{86C862AD-2417-E77B-5487-E7105785924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69421" y="1504828"/>
            <a:ext cx="702624" cy="702624"/>
          </a:xfrm>
          <a:prstGeom prst="rect">
            <a:avLst/>
          </a:prstGeom>
        </p:spPr>
      </p:pic>
      <p:pic>
        <p:nvPicPr>
          <p:cNvPr id="9" name="Graphic 8" descr="User with solid fill">
            <a:extLst>
              <a:ext uri="{FF2B5EF4-FFF2-40B4-BE49-F238E27FC236}">
                <a16:creationId xmlns:a16="http://schemas.microsoft.com/office/drawing/2014/main" id="{0632DF14-E5FA-35F5-9423-B323F1412E8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340580" y="1504828"/>
            <a:ext cx="702624" cy="702624"/>
          </a:xfrm>
          <a:prstGeom prst="rect">
            <a:avLst/>
          </a:prstGeom>
        </p:spPr>
      </p:pic>
      <p:sp>
        <p:nvSpPr>
          <p:cNvPr id="23" name="TextBox 22">
            <a:extLst>
              <a:ext uri="{FF2B5EF4-FFF2-40B4-BE49-F238E27FC236}">
                <a16:creationId xmlns:a16="http://schemas.microsoft.com/office/drawing/2014/main" id="{D9FF4370-12B6-4791-8A1A-170C491D3A2B}"/>
              </a:ext>
            </a:extLst>
          </p:cNvPr>
          <p:cNvSpPr txBox="1"/>
          <p:nvPr/>
        </p:nvSpPr>
        <p:spPr>
          <a:xfrm>
            <a:off x="839788" y="2186211"/>
            <a:ext cx="4234519" cy="461665"/>
          </a:xfrm>
          <a:prstGeom prst="rect">
            <a:avLst/>
          </a:prstGeom>
          <a:solidFill>
            <a:srgbClr val="E1FACC"/>
          </a:solidFill>
        </p:spPr>
        <p:txBody>
          <a:bodyPr wrap="square" rtlCol="0">
            <a:spAutoFit/>
          </a:bodyPr>
          <a:lstStyle/>
          <a:p>
            <a:r>
              <a:rPr lang="en-US" sz="2400" dirty="0"/>
              <a:t>How to randomize the indices?</a:t>
            </a:r>
            <a:endParaRPr lang="en-CN" sz="2400" dirty="0"/>
          </a:p>
        </p:txBody>
      </p:sp>
      <p:pic>
        <p:nvPicPr>
          <p:cNvPr id="24" name="Graphic 23" descr="Database outline">
            <a:extLst>
              <a:ext uri="{FF2B5EF4-FFF2-40B4-BE49-F238E27FC236}">
                <a16:creationId xmlns:a16="http://schemas.microsoft.com/office/drawing/2014/main" id="{37AFCD8D-3C3E-982E-D2AB-0AC58A0EB5F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92125" y="3733594"/>
            <a:ext cx="1141323" cy="1141323"/>
          </a:xfrm>
          <a:prstGeom prst="rect">
            <a:avLst/>
          </a:prstGeom>
        </p:spPr>
      </p:pic>
      <p:pic>
        <p:nvPicPr>
          <p:cNvPr id="25" name="Graphic 24" descr="Database outline">
            <a:extLst>
              <a:ext uri="{FF2B5EF4-FFF2-40B4-BE49-F238E27FC236}">
                <a16:creationId xmlns:a16="http://schemas.microsoft.com/office/drawing/2014/main" id="{F6A0D449-D514-EEE4-E103-C3A727FD48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91357" y="3733592"/>
            <a:ext cx="1141323" cy="1141323"/>
          </a:xfrm>
          <a:prstGeom prst="rect">
            <a:avLst/>
          </a:prstGeom>
        </p:spPr>
      </p:pic>
      <p:pic>
        <p:nvPicPr>
          <p:cNvPr id="26" name="Graphic 25" descr="Database outline">
            <a:extLst>
              <a:ext uri="{FF2B5EF4-FFF2-40B4-BE49-F238E27FC236}">
                <a16:creationId xmlns:a16="http://schemas.microsoft.com/office/drawing/2014/main" id="{4984B25C-0433-2215-75D6-20BECD56875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564153" y="3733593"/>
            <a:ext cx="1141323" cy="1141323"/>
          </a:xfrm>
          <a:prstGeom prst="rect">
            <a:avLst/>
          </a:prstGeom>
        </p:spPr>
      </p:pic>
      <p:cxnSp>
        <p:nvCxnSpPr>
          <p:cNvPr id="27" name="Straight Arrow Connector 26">
            <a:extLst>
              <a:ext uri="{FF2B5EF4-FFF2-40B4-BE49-F238E27FC236}">
                <a16:creationId xmlns:a16="http://schemas.microsoft.com/office/drawing/2014/main" id="{243137C5-7680-094B-501B-ED47231AD339}"/>
              </a:ext>
            </a:extLst>
          </p:cNvPr>
          <p:cNvCxnSpPr>
            <a:cxnSpLocks/>
          </p:cNvCxnSpPr>
          <p:nvPr/>
        </p:nvCxnSpPr>
        <p:spPr>
          <a:xfrm flipH="1" flipV="1">
            <a:off x="1893096" y="4843922"/>
            <a:ext cx="938376" cy="58706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ABC3804-3F48-0A75-413D-729821601B6A}"/>
              </a:ext>
            </a:extLst>
          </p:cNvPr>
          <p:cNvCxnSpPr>
            <a:cxnSpLocks/>
          </p:cNvCxnSpPr>
          <p:nvPr/>
        </p:nvCxnSpPr>
        <p:spPr>
          <a:xfrm flipV="1">
            <a:off x="3038447" y="4846968"/>
            <a:ext cx="91657" cy="584014"/>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425AE37-076E-0D38-7C2D-0B8D6C2C8AB0}"/>
              </a:ext>
            </a:extLst>
          </p:cNvPr>
          <p:cNvCxnSpPr>
            <a:cxnSpLocks/>
          </p:cNvCxnSpPr>
          <p:nvPr/>
        </p:nvCxnSpPr>
        <p:spPr>
          <a:xfrm flipV="1">
            <a:off x="3232387" y="4830987"/>
            <a:ext cx="1201921" cy="62770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A6D2B0A-27AF-A13D-7547-DE7371D99AEE}"/>
                  </a:ext>
                </a:extLst>
              </p:cNvPr>
              <p:cNvSpPr txBox="1"/>
              <p:nvPr/>
            </p:nvSpPr>
            <p:spPr>
              <a:xfrm>
                <a:off x="1964974" y="5075177"/>
                <a:ext cx="3634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𝑞</m:t>
                          </m:r>
                        </m:e>
                        <m:sub>
                          <m:r>
                            <a:rPr lang="en-US" sz="2400" b="0" i="1" smtClean="0">
                              <a:solidFill>
                                <a:schemeClr val="accent1"/>
                              </a:solidFill>
                              <a:latin typeface="Cambria Math" panose="02040503050406030204" pitchFamily="18" charset="0"/>
                            </a:rPr>
                            <m:t>1</m:t>
                          </m:r>
                        </m:sub>
                      </m:sSub>
                    </m:oMath>
                  </m:oMathPara>
                </a14:m>
                <a:endParaRPr lang="en-CN" sz="2400" i="1" dirty="0">
                  <a:solidFill>
                    <a:schemeClr val="accent1"/>
                  </a:solidFill>
                </a:endParaRPr>
              </a:p>
            </p:txBody>
          </p:sp>
        </mc:Choice>
        <mc:Fallback xmlns="">
          <p:sp>
            <p:nvSpPr>
              <p:cNvPr id="73" name="TextBox 72">
                <a:extLst>
                  <a:ext uri="{FF2B5EF4-FFF2-40B4-BE49-F238E27FC236}">
                    <a16:creationId xmlns:a16="http://schemas.microsoft.com/office/drawing/2014/main" id="{5A6D2B0A-27AF-A13D-7547-DE7371D99AEE}"/>
                  </a:ext>
                </a:extLst>
              </p:cNvPr>
              <p:cNvSpPr txBox="1">
                <a:spLocks noRot="1" noChangeAspect="1" noMove="1" noResize="1" noEditPoints="1" noAdjustHandles="1" noChangeArrowheads="1" noChangeShapeType="1" noTextEdit="1"/>
              </p:cNvSpPr>
              <p:nvPr/>
            </p:nvSpPr>
            <p:spPr>
              <a:xfrm>
                <a:off x="1964974" y="5075177"/>
                <a:ext cx="363497" cy="369332"/>
              </a:xfrm>
              <a:prstGeom prst="rect">
                <a:avLst/>
              </a:prstGeom>
              <a:blipFill>
                <a:blip r:embed="rId46"/>
                <a:stretch>
                  <a:fillRect l="-16667" r="-6667"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1005761-8D6B-A5D2-7481-E1B8064EEDD5}"/>
                  </a:ext>
                </a:extLst>
              </p:cNvPr>
              <p:cNvSpPr txBox="1"/>
              <p:nvPr/>
            </p:nvSpPr>
            <p:spPr>
              <a:xfrm>
                <a:off x="2738184" y="4890511"/>
                <a:ext cx="3706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𝑞</m:t>
                          </m:r>
                        </m:e>
                        <m:sub>
                          <m:r>
                            <a:rPr lang="en-US" sz="2400" b="0" i="1" smtClean="0">
                              <a:solidFill>
                                <a:schemeClr val="accent1"/>
                              </a:solidFill>
                              <a:latin typeface="Cambria Math" panose="02040503050406030204" pitchFamily="18" charset="0"/>
                            </a:rPr>
                            <m:t>2</m:t>
                          </m:r>
                        </m:sub>
                      </m:sSub>
                    </m:oMath>
                  </m:oMathPara>
                </a14:m>
                <a:endParaRPr lang="en-CN" sz="2400" i="1" dirty="0">
                  <a:solidFill>
                    <a:schemeClr val="accent1"/>
                  </a:solidFill>
                </a:endParaRPr>
              </a:p>
            </p:txBody>
          </p:sp>
        </mc:Choice>
        <mc:Fallback xmlns="">
          <p:sp>
            <p:nvSpPr>
              <p:cNvPr id="75" name="TextBox 74">
                <a:extLst>
                  <a:ext uri="{FF2B5EF4-FFF2-40B4-BE49-F238E27FC236}">
                    <a16:creationId xmlns:a16="http://schemas.microsoft.com/office/drawing/2014/main" id="{21005761-8D6B-A5D2-7481-E1B8064EEDD5}"/>
                  </a:ext>
                </a:extLst>
              </p:cNvPr>
              <p:cNvSpPr txBox="1">
                <a:spLocks noRot="1" noChangeAspect="1" noMove="1" noResize="1" noEditPoints="1" noAdjustHandles="1" noChangeArrowheads="1" noChangeShapeType="1" noTextEdit="1"/>
              </p:cNvSpPr>
              <p:nvPr/>
            </p:nvSpPr>
            <p:spPr>
              <a:xfrm>
                <a:off x="2738184" y="4890511"/>
                <a:ext cx="370614" cy="369332"/>
              </a:xfrm>
              <a:prstGeom prst="rect">
                <a:avLst/>
              </a:prstGeom>
              <a:blipFill>
                <a:blip r:embed="rId47"/>
                <a:stretch>
                  <a:fillRect l="-16667" r="-6667" b="-2258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167AA6B-A969-FAEF-C1A5-925F40897A70}"/>
                  </a:ext>
                </a:extLst>
              </p:cNvPr>
              <p:cNvSpPr txBox="1"/>
              <p:nvPr/>
            </p:nvSpPr>
            <p:spPr>
              <a:xfrm>
                <a:off x="3833347" y="5099988"/>
                <a:ext cx="3706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𝑞</m:t>
                          </m:r>
                        </m:e>
                        <m:sub>
                          <m:r>
                            <a:rPr lang="en-US" sz="2400" b="0" i="1" smtClean="0">
                              <a:solidFill>
                                <a:schemeClr val="accent1"/>
                              </a:solidFill>
                              <a:latin typeface="Cambria Math" panose="02040503050406030204" pitchFamily="18" charset="0"/>
                            </a:rPr>
                            <m:t>3</m:t>
                          </m:r>
                        </m:sub>
                      </m:sSub>
                    </m:oMath>
                  </m:oMathPara>
                </a14:m>
                <a:endParaRPr lang="en-CN" sz="2400" i="1" dirty="0">
                  <a:solidFill>
                    <a:schemeClr val="accent1"/>
                  </a:solidFill>
                </a:endParaRPr>
              </a:p>
            </p:txBody>
          </p:sp>
        </mc:Choice>
        <mc:Fallback xmlns="">
          <p:sp>
            <p:nvSpPr>
              <p:cNvPr id="85" name="TextBox 84">
                <a:extLst>
                  <a:ext uri="{FF2B5EF4-FFF2-40B4-BE49-F238E27FC236}">
                    <a16:creationId xmlns:a16="http://schemas.microsoft.com/office/drawing/2014/main" id="{8167AA6B-A969-FAEF-C1A5-925F40897A70}"/>
                  </a:ext>
                </a:extLst>
              </p:cNvPr>
              <p:cNvSpPr txBox="1">
                <a:spLocks noRot="1" noChangeAspect="1" noMove="1" noResize="1" noEditPoints="1" noAdjustHandles="1" noChangeArrowheads="1" noChangeShapeType="1" noTextEdit="1"/>
              </p:cNvSpPr>
              <p:nvPr/>
            </p:nvSpPr>
            <p:spPr>
              <a:xfrm>
                <a:off x="3833347" y="5099988"/>
                <a:ext cx="370614" cy="369332"/>
              </a:xfrm>
              <a:prstGeom prst="rect">
                <a:avLst/>
              </a:prstGeom>
              <a:blipFill>
                <a:blip r:embed="rId48"/>
                <a:stretch>
                  <a:fillRect l="-16129" r="-6452"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706E587-4ABE-C840-867F-FAA51DDD69E5}"/>
                  </a:ext>
                </a:extLst>
              </p:cNvPr>
              <p:cNvSpPr txBox="1"/>
              <p:nvPr/>
            </p:nvSpPr>
            <p:spPr>
              <a:xfrm>
                <a:off x="5407962" y="4961885"/>
                <a:ext cx="6623123" cy="461665"/>
              </a:xfrm>
              <a:prstGeom prst="rect">
                <a:avLst/>
              </a:prstGeom>
              <a:noFill/>
            </p:spPr>
            <p:txBody>
              <a:bodyPr wrap="square" rtlCol="0">
                <a:spAutoFit/>
              </a:bodyPr>
              <a:lstStyle/>
              <a:p>
                <a:r>
                  <a:rPr lang="en-US" sz="2400" dirty="0"/>
                  <a:t>Say</a:t>
                </a:r>
                <a:r>
                  <a:rPr lang="en-CN" sz="2400"/>
                  <a:t> </a:t>
                </a:r>
                <a14:m>
                  <m:oMath xmlns:m="http://schemas.openxmlformats.org/officeDocument/2006/math">
                    <m:r>
                      <a:rPr lang="en-CN" sz="2400" i="1" smtClean="0">
                        <a:latin typeface="Cambria Math" panose="02040503050406030204" pitchFamily="18" charset="0"/>
                        <a:ea typeface="Cambria Math" panose="02040503050406030204" pitchFamily="18" charset="0"/>
                      </a:rPr>
                      <m:t>𝒬</m:t>
                    </m:r>
                  </m:oMath>
                </a14:m>
                <a:r>
                  <a:rPr lang="en-CN" sz="2400" dirty="0"/>
                  <a:t> </a:t>
                </a:r>
                <a:r>
                  <a:rPr lang="en-US" sz="2400" dirty="0"/>
                  <a:t>is</a:t>
                </a:r>
                <a:r>
                  <a:rPr lang="en-CN" sz="2400" dirty="0"/>
                  <a:t> the space that consists of </a:t>
                </a:r>
                <a:r>
                  <a:rPr lang="en-CN" sz="2400"/>
                  <a:t>all sub-queries</a:t>
                </a:r>
                <a:endParaRPr lang="en-CN" sz="2400" dirty="0"/>
              </a:p>
            </p:txBody>
          </p:sp>
        </mc:Choice>
        <mc:Fallback xmlns="">
          <p:sp>
            <p:nvSpPr>
              <p:cNvPr id="86" name="TextBox 85">
                <a:extLst>
                  <a:ext uri="{FF2B5EF4-FFF2-40B4-BE49-F238E27FC236}">
                    <a16:creationId xmlns:a16="http://schemas.microsoft.com/office/drawing/2014/main" id="{D706E587-4ABE-C840-867F-FAA51DDD69E5}"/>
                  </a:ext>
                </a:extLst>
              </p:cNvPr>
              <p:cNvSpPr txBox="1">
                <a:spLocks noRot="1" noChangeAspect="1" noMove="1" noResize="1" noEditPoints="1" noAdjustHandles="1" noChangeArrowheads="1" noChangeShapeType="1" noTextEdit="1"/>
              </p:cNvSpPr>
              <p:nvPr/>
            </p:nvSpPr>
            <p:spPr>
              <a:xfrm>
                <a:off x="5407962" y="4961885"/>
                <a:ext cx="6623123" cy="461665"/>
              </a:xfrm>
              <a:prstGeom prst="rect">
                <a:avLst/>
              </a:prstGeom>
              <a:blipFill>
                <a:blip r:embed="rId49"/>
                <a:stretch>
                  <a:fillRect l="-1338" t="-7895" b="-28947"/>
                </a:stretch>
              </a:blipFill>
            </p:spPr>
            <p:txBody>
              <a:bodyPr/>
              <a:lstStyle/>
              <a:p>
                <a:r>
                  <a:rPr lang="en-US">
                    <a:noFill/>
                  </a:rPr>
                  <a:t> </a:t>
                </a:r>
              </a:p>
            </p:txBody>
          </p:sp>
        </mc:Fallback>
      </mc:AlternateContent>
      <p:cxnSp>
        <p:nvCxnSpPr>
          <p:cNvPr id="88" name="Straight Connector 87">
            <a:extLst>
              <a:ext uri="{FF2B5EF4-FFF2-40B4-BE49-F238E27FC236}">
                <a16:creationId xmlns:a16="http://schemas.microsoft.com/office/drawing/2014/main" id="{5F421462-F122-DE1F-A89A-D624924231D4}"/>
              </a:ext>
            </a:extLst>
          </p:cNvPr>
          <p:cNvCxnSpPr>
            <a:cxnSpLocks/>
          </p:cNvCxnSpPr>
          <p:nvPr/>
        </p:nvCxnSpPr>
        <p:spPr>
          <a:xfrm>
            <a:off x="-27710" y="3034145"/>
            <a:ext cx="1224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05D73F0-6F94-0C15-9A9D-E598DB4524FF}"/>
              </a:ext>
            </a:extLst>
          </p:cNvPr>
          <p:cNvSpPr txBox="1"/>
          <p:nvPr/>
        </p:nvSpPr>
        <p:spPr>
          <a:xfrm>
            <a:off x="0" y="3049514"/>
            <a:ext cx="3108798" cy="430887"/>
          </a:xfrm>
          <a:prstGeom prst="rect">
            <a:avLst/>
          </a:prstGeom>
          <a:solidFill>
            <a:schemeClr val="accent1"/>
          </a:solidFill>
        </p:spPr>
        <p:txBody>
          <a:bodyPr wrap="square" rtlCol="0">
            <a:spAutoFit/>
          </a:bodyPr>
          <a:lstStyle/>
          <a:p>
            <a:r>
              <a:rPr lang="en-CN" sz="2200" dirty="0">
                <a:solidFill>
                  <a:schemeClr val="bg1"/>
                </a:solidFill>
              </a:rPr>
              <a:t>An important observation</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3BF62AC7-2277-EED7-2FCB-DB8B663456BD}"/>
                  </a:ext>
                </a:extLst>
              </p:cNvPr>
              <p:cNvSpPr txBox="1"/>
              <p:nvPr/>
            </p:nvSpPr>
            <p:spPr>
              <a:xfrm>
                <a:off x="5390391" y="3541945"/>
                <a:ext cx="4308937" cy="738664"/>
              </a:xfrm>
              <a:prstGeom prst="rect">
                <a:avLst/>
              </a:prstGeom>
              <a:noFill/>
            </p:spPr>
            <p:txBody>
              <a:bodyPr wrap="none" lIns="0" tIns="0" rIns="0" bIns="0" rtlCol="0">
                <a:spAutoFit/>
              </a:bodyPr>
              <a:lstStyle/>
              <a:p>
                <a:r>
                  <a:rPr lang="en-US" sz="2400" dirty="0"/>
                  <a:t> Consider any PIR query algorithm:</a:t>
                </a:r>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 </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𝑄𝑢𝑒𝑟𝑦</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oMath>
                  </m:oMathPara>
                </a14:m>
                <a:endParaRPr lang="en-CN" sz="2400" dirty="0"/>
              </a:p>
            </p:txBody>
          </p:sp>
        </mc:Choice>
        <mc:Fallback xmlns="">
          <p:sp>
            <p:nvSpPr>
              <p:cNvPr id="94" name="TextBox 93">
                <a:extLst>
                  <a:ext uri="{FF2B5EF4-FFF2-40B4-BE49-F238E27FC236}">
                    <a16:creationId xmlns:a16="http://schemas.microsoft.com/office/drawing/2014/main" id="{3BF62AC7-2277-EED7-2FCB-DB8B663456BD}"/>
                  </a:ext>
                </a:extLst>
              </p:cNvPr>
              <p:cNvSpPr txBox="1">
                <a:spLocks noRot="1" noChangeAspect="1" noMove="1" noResize="1" noEditPoints="1" noAdjustHandles="1" noChangeArrowheads="1" noChangeShapeType="1" noTextEdit="1"/>
              </p:cNvSpPr>
              <p:nvPr/>
            </p:nvSpPr>
            <p:spPr>
              <a:xfrm>
                <a:off x="5390391" y="3541945"/>
                <a:ext cx="4308937" cy="738664"/>
              </a:xfrm>
              <a:prstGeom prst="rect">
                <a:avLst/>
              </a:prstGeom>
              <a:blipFill>
                <a:blip r:embed="rId50"/>
                <a:stretch>
                  <a:fillRect l="-2647" t="-11864" r="-3529" b="-186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59B0D3B-0873-B18D-AD21-68D92C91AD59}"/>
                  </a:ext>
                </a:extLst>
              </p:cNvPr>
              <p:cNvSpPr txBox="1"/>
              <p:nvPr/>
            </p:nvSpPr>
            <p:spPr>
              <a:xfrm>
                <a:off x="5407962" y="5435992"/>
                <a:ext cx="5525653" cy="461665"/>
              </a:xfrm>
              <a:prstGeom prst="rect">
                <a:avLst/>
              </a:prstGeom>
              <a:noFill/>
              <a:ln w="25400">
                <a:noFill/>
              </a:ln>
            </p:spPr>
            <p:txBody>
              <a:bodyPr wrap="square" rtlCol="0">
                <a:spAutoFit/>
              </a:bodyPr>
              <a:lstStyle/>
              <a:p>
                <a14:m>
                  <m:oMath xmlns:m="http://schemas.openxmlformats.org/officeDocument/2006/math">
                    <m:sSub>
                      <m:sSubPr>
                        <m:ctrlPr>
                          <a:rPr lang="en-US" sz="2400" i="1" smtClean="0">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𝑞</m:t>
                        </m:r>
                      </m:e>
                      <m:sub>
                        <m:r>
                          <a:rPr lang="en-US" sz="2400" i="1">
                            <a:solidFill>
                              <a:schemeClr val="accent1"/>
                            </a:solidFill>
                            <a:latin typeface="Cambria Math" panose="02040503050406030204" pitchFamily="18" charset="0"/>
                          </a:rPr>
                          <m:t>1</m:t>
                        </m:r>
                      </m:sub>
                    </m:sSub>
                    <m:r>
                      <a:rPr lang="en-US" sz="2400" i="1">
                        <a:solidFill>
                          <a:schemeClr val="accent1"/>
                        </a:solidFill>
                        <a:latin typeface="Cambria Math" panose="02040503050406030204" pitchFamily="18" charset="0"/>
                      </a:rPr>
                      <m:t> </m:t>
                    </m:r>
                  </m:oMath>
                </a14:m>
                <a:r>
                  <a:rPr lang="en-US" sz="2400" dirty="0"/>
                  <a:t>is uniformly random in </a:t>
                </a:r>
                <a14:m>
                  <m:oMath xmlns:m="http://schemas.openxmlformats.org/officeDocument/2006/math">
                    <m:r>
                      <a:rPr lang="en-CN" sz="2400" i="1">
                        <a:latin typeface="Cambria Math" panose="02040503050406030204" pitchFamily="18" charset="0"/>
                        <a:ea typeface="Cambria Math" panose="02040503050406030204" pitchFamily="18" charset="0"/>
                      </a:rPr>
                      <m:t>𝒬</m:t>
                    </m:r>
                  </m:oMath>
                </a14:m>
                <a:r>
                  <a:rPr lang="en-US" sz="2400" dirty="0"/>
                  <a:t> </a:t>
                </a:r>
                <a:endParaRPr lang="en-CN" sz="2400" dirty="0"/>
              </a:p>
            </p:txBody>
          </p:sp>
        </mc:Choice>
        <mc:Fallback xmlns="">
          <p:sp>
            <p:nvSpPr>
              <p:cNvPr id="95" name="TextBox 94">
                <a:extLst>
                  <a:ext uri="{FF2B5EF4-FFF2-40B4-BE49-F238E27FC236}">
                    <a16:creationId xmlns:a16="http://schemas.microsoft.com/office/drawing/2014/main" id="{359B0D3B-0873-B18D-AD21-68D92C91AD59}"/>
                  </a:ext>
                </a:extLst>
              </p:cNvPr>
              <p:cNvSpPr txBox="1">
                <a:spLocks noRot="1" noChangeAspect="1" noMove="1" noResize="1" noEditPoints="1" noAdjustHandles="1" noChangeArrowheads="1" noChangeShapeType="1" noTextEdit="1"/>
              </p:cNvSpPr>
              <p:nvPr/>
            </p:nvSpPr>
            <p:spPr>
              <a:xfrm>
                <a:off x="5407962" y="5435992"/>
                <a:ext cx="5525653" cy="461665"/>
              </a:xfrm>
              <a:prstGeom prst="rect">
                <a:avLst/>
              </a:prstGeom>
              <a:blipFill>
                <a:blip r:embed="rId51"/>
                <a:stretch>
                  <a:fillRect l="-229" t="-8108" b="-29730"/>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D1FDA44-A99F-155F-13A9-14DD12FB6B61}"/>
                  </a:ext>
                </a:extLst>
              </p:cNvPr>
              <p:cNvSpPr txBox="1"/>
              <p:nvPr/>
            </p:nvSpPr>
            <p:spPr>
              <a:xfrm>
                <a:off x="9717435" y="2191737"/>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CN" sz="2200" dirty="0"/>
              </a:p>
            </p:txBody>
          </p:sp>
        </mc:Choice>
        <mc:Fallback xmlns="">
          <p:sp>
            <p:nvSpPr>
              <p:cNvPr id="97" name="TextBox 96">
                <a:extLst>
                  <a:ext uri="{FF2B5EF4-FFF2-40B4-BE49-F238E27FC236}">
                    <a16:creationId xmlns:a16="http://schemas.microsoft.com/office/drawing/2014/main" id="{1D1FDA44-A99F-155F-13A9-14DD12FB6B61}"/>
                  </a:ext>
                </a:extLst>
              </p:cNvPr>
              <p:cNvSpPr txBox="1">
                <a:spLocks noRot="1" noChangeAspect="1" noMove="1" noResize="1" noEditPoints="1" noAdjustHandles="1" noChangeArrowheads="1" noChangeShapeType="1" noTextEdit="1"/>
              </p:cNvSpPr>
              <p:nvPr/>
            </p:nvSpPr>
            <p:spPr>
              <a:xfrm>
                <a:off x="9717435" y="2191737"/>
                <a:ext cx="691817" cy="430887"/>
              </a:xfrm>
              <a:prstGeom prst="rect">
                <a:avLst/>
              </a:prstGeom>
              <a:blipFill>
                <a:blip r:embed="rId52"/>
                <a:stretch>
                  <a:fillRect r="-21818" b="-20000"/>
                </a:stretch>
              </a:blipFill>
            </p:spPr>
            <p:txBody>
              <a:bodyPr/>
              <a:lstStyle/>
              <a:p>
                <a:r>
                  <a:rPr lang="en-CN">
                    <a:noFill/>
                  </a:rPr>
                  <a:t> </a:t>
                </a:r>
              </a:p>
            </p:txBody>
          </p:sp>
        </mc:Fallback>
      </mc:AlternateContent>
      <p:pic>
        <p:nvPicPr>
          <p:cNvPr id="10" name="Graphic 9" descr="User with solid fill">
            <a:extLst>
              <a:ext uri="{FF2B5EF4-FFF2-40B4-BE49-F238E27FC236}">
                <a16:creationId xmlns:a16="http://schemas.microsoft.com/office/drawing/2014/main" id="{5D80DD9D-D47B-FFD2-B80B-C481F826356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82940" y="5402726"/>
            <a:ext cx="702624" cy="702624"/>
          </a:xfrm>
          <a:prstGeom prst="rect">
            <a:avLst/>
          </a:prstGeom>
        </p:spPr>
      </p:pic>
      <p:sp>
        <p:nvSpPr>
          <p:cNvPr id="5" name="Slide Number Placeholder 4">
            <a:extLst>
              <a:ext uri="{FF2B5EF4-FFF2-40B4-BE49-F238E27FC236}">
                <a16:creationId xmlns:a16="http://schemas.microsoft.com/office/drawing/2014/main" id="{D5A9CC17-4FE3-0C4C-3C25-0215981A8C82}"/>
              </a:ext>
            </a:extLst>
          </p:cNvPr>
          <p:cNvSpPr>
            <a:spLocks noGrp="1"/>
          </p:cNvSpPr>
          <p:nvPr>
            <p:ph type="sldNum" sz="quarter" idx="12"/>
          </p:nvPr>
        </p:nvSpPr>
        <p:spPr/>
        <p:txBody>
          <a:bodyPr/>
          <a:lstStyle/>
          <a:p>
            <a:fld id="{936B3FD2-17C4-F744-8AD5-E8AA7FAC96FA}" type="slidenum">
              <a:rPr lang="en-CN" smtClean="0"/>
              <a:t>35</a:t>
            </a:fld>
            <a:endParaRPr lang="en-CN"/>
          </a:p>
        </p:txBody>
      </p:sp>
    </p:spTree>
    <p:custDataLst>
      <p:tags r:id="rId1"/>
    </p:custDataLst>
    <p:extLst>
      <p:ext uri="{BB962C8B-B14F-4D97-AF65-F5344CB8AC3E}">
        <p14:creationId xmlns:p14="http://schemas.microsoft.com/office/powerpoint/2010/main" val="90379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4670863-8A4C-E96C-4C48-CA64DFBB1C40}"/>
              </a:ext>
            </a:extLst>
          </p:cNvPr>
          <p:cNvSpPr/>
          <p:nvPr/>
        </p:nvSpPr>
        <p:spPr>
          <a:xfrm>
            <a:off x="-185885" y="4563628"/>
            <a:ext cx="12563645" cy="2460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Title 1">
            <a:extLst>
              <a:ext uri="{FF2B5EF4-FFF2-40B4-BE49-F238E27FC236}">
                <a16:creationId xmlns:a16="http://schemas.microsoft.com/office/drawing/2014/main" id="{90FD7EDF-40A7-8F68-04E6-98DC007DE8B1}"/>
              </a:ext>
            </a:extLst>
          </p:cNvPr>
          <p:cNvSpPr>
            <a:spLocks noGrp="1"/>
          </p:cNvSpPr>
          <p:nvPr>
            <p:ph type="title"/>
          </p:nvPr>
        </p:nvSpPr>
        <p:spPr>
          <a:xfrm>
            <a:off x="839788" y="365125"/>
            <a:ext cx="10515600" cy="1325563"/>
          </a:xfrm>
        </p:spPr>
        <p:txBody>
          <a:bodyPr>
            <a:normAutofit/>
          </a:bodyPr>
          <a:lstStyle/>
          <a:p>
            <a:r>
              <a:rPr lang="en-CN" sz="3600" b="1" dirty="0">
                <a:latin typeface="+mn-lt"/>
              </a:rPr>
              <a:t>General constructions</a:t>
            </a:r>
            <a:r>
              <a:rPr lang="en-CN" sz="3600" b="1">
                <a:latin typeface="+mn-lt"/>
              </a:rPr>
              <a:t>: </a:t>
            </a:r>
            <a:r>
              <a:rPr lang="en-US" sz="3600" b="1" dirty="0">
                <a:latin typeface="+mn-lt"/>
              </a:rPr>
              <a:t>A</a:t>
            </a:r>
            <a:r>
              <a:rPr lang="en-CN" sz="3600" b="1">
                <a:latin typeface="+mn-lt"/>
              </a:rPr>
              <a:t>n </a:t>
            </a:r>
            <a:r>
              <a:rPr lang="en-CN" sz="3600" b="1" dirty="0">
                <a:latin typeface="+mn-lt"/>
              </a:rPr>
              <a:t>“inner-outer” paradigm</a:t>
            </a:r>
            <a:endParaRPr lang="en-CN" sz="36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9547D0D-AA1B-8D49-6592-18FE6EFC7A3F}"/>
                  </a:ext>
                </a:extLst>
              </p:cNvPr>
              <p:cNvSpPr txBox="1"/>
              <p:nvPr/>
            </p:nvSpPr>
            <p:spPr>
              <a:xfrm>
                <a:off x="5392652" y="214709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1</m:t>
                          </m:r>
                        </m:sub>
                      </m:sSub>
                    </m:oMath>
                  </m:oMathPara>
                </a14:m>
                <a:endParaRPr lang="en-CN" sz="2200" dirty="0"/>
              </a:p>
            </p:txBody>
          </p:sp>
        </mc:Choice>
        <mc:Fallback xmlns="">
          <p:sp>
            <p:nvSpPr>
              <p:cNvPr id="55" name="TextBox 54">
                <a:extLst>
                  <a:ext uri="{FF2B5EF4-FFF2-40B4-BE49-F238E27FC236}">
                    <a16:creationId xmlns:a16="http://schemas.microsoft.com/office/drawing/2014/main" id="{F9547D0D-AA1B-8D49-6592-18FE6EFC7A3F}"/>
                  </a:ext>
                </a:extLst>
              </p:cNvPr>
              <p:cNvSpPr txBox="1">
                <a:spLocks noRot="1" noChangeAspect="1" noMove="1" noResize="1" noEditPoints="1" noAdjustHandles="1" noChangeArrowheads="1" noChangeShapeType="1" noTextEdit="1"/>
              </p:cNvSpPr>
              <p:nvPr/>
            </p:nvSpPr>
            <p:spPr>
              <a:xfrm>
                <a:off x="5392652" y="2147091"/>
                <a:ext cx="691817" cy="430887"/>
              </a:xfrm>
              <a:prstGeom prst="rect">
                <a:avLst/>
              </a:prstGeom>
              <a:blipFill>
                <a:blip r:embed="rId4"/>
                <a:stretch>
                  <a:fillRect b="-27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07D02ED-029D-57E4-E819-2A657C4D1AFB}"/>
                  </a:ext>
                </a:extLst>
              </p:cNvPr>
              <p:cNvSpPr txBox="1"/>
              <p:nvPr/>
            </p:nvSpPr>
            <p:spPr>
              <a:xfrm>
                <a:off x="7049000" y="2167143"/>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2</m:t>
                          </m:r>
                        </m:sub>
                      </m:sSub>
                    </m:oMath>
                  </m:oMathPara>
                </a14:m>
                <a:endParaRPr lang="en-CN" sz="2200" dirty="0"/>
              </a:p>
            </p:txBody>
          </p:sp>
        </mc:Choice>
        <mc:Fallback xmlns="">
          <p:sp>
            <p:nvSpPr>
              <p:cNvPr id="56" name="TextBox 55">
                <a:extLst>
                  <a:ext uri="{FF2B5EF4-FFF2-40B4-BE49-F238E27FC236}">
                    <a16:creationId xmlns:a16="http://schemas.microsoft.com/office/drawing/2014/main" id="{607D02ED-029D-57E4-E819-2A657C4D1AFB}"/>
                  </a:ext>
                </a:extLst>
              </p:cNvPr>
              <p:cNvSpPr txBox="1">
                <a:spLocks noRot="1" noChangeAspect="1" noMove="1" noResize="1" noEditPoints="1" noAdjustHandles="1" noChangeArrowheads="1" noChangeShapeType="1" noTextEdit="1"/>
              </p:cNvSpPr>
              <p:nvPr/>
            </p:nvSpPr>
            <p:spPr>
              <a:xfrm>
                <a:off x="7049000" y="2167143"/>
                <a:ext cx="691817" cy="430887"/>
              </a:xfrm>
              <a:prstGeom prst="rect">
                <a:avLst/>
              </a:prstGeom>
              <a:blipFill>
                <a:blip r:embed="rId5"/>
                <a:stretch>
                  <a:fillRect b="-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D70521D-B292-7431-550D-008DAB84D5AF}"/>
                  </a:ext>
                </a:extLst>
              </p:cNvPr>
              <p:cNvSpPr txBox="1"/>
              <p:nvPr/>
            </p:nvSpPr>
            <p:spPr>
              <a:xfrm>
                <a:off x="8661231" y="2167145"/>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3</m:t>
                          </m:r>
                        </m:sub>
                      </m:sSub>
                    </m:oMath>
                  </m:oMathPara>
                </a14:m>
                <a:endParaRPr lang="en-CN" sz="2200" dirty="0"/>
              </a:p>
            </p:txBody>
          </p:sp>
        </mc:Choice>
        <mc:Fallback xmlns="">
          <p:sp>
            <p:nvSpPr>
              <p:cNvPr id="57" name="TextBox 56">
                <a:extLst>
                  <a:ext uri="{FF2B5EF4-FFF2-40B4-BE49-F238E27FC236}">
                    <a16:creationId xmlns:a16="http://schemas.microsoft.com/office/drawing/2014/main" id="{9D70521D-B292-7431-550D-008DAB84D5AF}"/>
                  </a:ext>
                </a:extLst>
              </p:cNvPr>
              <p:cNvSpPr txBox="1">
                <a:spLocks noRot="1" noChangeAspect="1" noMove="1" noResize="1" noEditPoints="1" noAdjustHandles="1" noChangeArrowheads="1" noChangeShapeType="1" noTextEdit="1"/>
              </p:cNvSpPr>
              <p:nvPr/>
            </p:nvSpPr>
            <p:spPr>
              <a:xfrm>
                <a:off x="8661231" y="2167145"/>
                <a:ext cx="691817" cy="430887"/>
              </a:xfrm>
              <a:prstGeom prst="rect">
                <a:avLst/>
              </a:prstGeom>
              <a:blipFill>
                <a:blip r:embed="rId6"/>
                <a:stretch>
                  <a:fillRect b="-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AC82D3E-B32E-BD8C-ECE1-A8F661938F9F}"/>
                  </a:ext>
                </a:extLst>
              </p:cNvPr>
              <p:cNvSpPr txBox="1"/>
              <p:nvPr/>
            </p:nvSpPr>
            <p:spPr>
              <a:xfrm>
                <a:off x="5144030" y="384764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1</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60" name="TextBox 59">
                <a:extLst>
                  <a:ext uri="{FF2B5EF4-FFF2-40B4-BE49-F238E27FC236}">
                    <a16:creationId xmlns:a16="http://schemas.microsoft.com/office/drawing/2014/main" id="{4AC82D3E-B32E-BD8C-ECE1-A8F661938F9F}"/>
                  </a:ext>
                </a:extLst>
              </p:cNvPr>
              <p:cNvSpPr txBox="1">
                <a:spLocks noRot="1" noChangeAspect="1" noMove="1" noResize="1" noEditPoints="1" noAdjustHandles="1" noChangeArrowheads="1" noChangeShapeType="1" noTextEdit="1"/>
              </p:cNvSpPr>
              <p:nvPr/>
            </p:nvSpPr>
            <p:spPr>
              <a:xfrm>
                <a:off x="5144030" y="3847642"/>
                <a:ext cx="279499" cy="338554"/>
              </a:xfrm>
              <a:prstGeom prst="rect">
                <a:avLst/>
              </a:prstGeom>
              <a:blipFill>
                <a:blip r:embed="rId7"/>
                <a:stretch>
                  <a:fillRect l="-21739" r="-4348"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31091F59-702B-EF3C-1A64-7EF62D5CC689}"/>
                  </a:ext>
                </a:extLst>
              </p:cNvPr>
              <p:cNvSpPr txBox="1"/>
              <p:nvPr/>
            </p:nvSpPr>
            <p:spPr>
              <a:xfrm>
                <a:off x="5549094" y="384363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2</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61" name="TextBox 60">
                <a:extLst>
                  <a:ext uri="{FF2B5EF4-FFF2-40B4-BE49-F238E27FC236}">
                    <a16:creationId xmlns:a16="http://schemas.microsoft.com/office/drawing/2014/main" id="{31091F59-702B-EF3C-1A64-7EF62D5CC689}"/>
                  </a:ext>
                </a:extLst>
              </p:cNvPr>
              <p:cNvSpPr txBox="1">
                <a:spLocks noRot="1" noChangeAspect="1" noMove="1" noResize="1" noEditPoints="1" noAdjustHandles="1" noChangeArrowheads="1" noChangeShapeType="1" noTextEdit="1"/>
              </p:cNvSpPr>
              <p:nvPr/>
            </p:nvSpPr>
            <p:spPr>
              <a:xfrm>
                <a:off x="5549094" y="3843631"/>
                <a:ext cx="284245" cy="338554"/>
              </a:xfrm>
              <a:prstGeom prst="rect">
                <a:avLst/>
              </a:prstGeom>
              <a:blipFill>
                <a:blip r:embed="rId8"/>
                <a:stretch>
                  <a:fillRect l="-16667" r="-4167"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B7D84AE-088B-F3D9-5F80-EB38307A1167}"/>
                  </a:ext>
                </a:extLst>
              </p:cNvPr>
              <p:cNvSpPr txBox="1"/>
              <p:nvPr/>
            </p:nvSpPr>
            <p:spPr>
              <a:xfrm>
                <a:off x="5982230" y="384363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3</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62" name="TextBox 61">
                <a:extLst>
                  <a:ext uri="{FF2B5EF4-FFF2-40B4-BE49-F238E27FC236}">
                    <a16:creationId xmlns:a16="http://schemas.microsoft.com/office/drawing/2014/main" id="{0B7D84AE-088B-F3D9-5F80-EB38307A1167}"/>
                  </a:ext>
                </a:extLst>
              </p:cNvPr>
              <p:cNvSpPr txBox="1">
                <a:spLocks noRot="1" noChangeAspect="1" noMove="1" noResize="1" noEditPoints="1" noAdjustHandles="1" noChangeArrowheads="1" noChangeShapeType="1" noTextEdit="1"/>
              </p:cNvSpPr>
              <p:nvPr/>
            </p:nvSpPr>
            <p:spPr>
              <a:xfrm>
                <a:off x="5982230" y="3843632"/>
                <a:ext cx="284245" cy="338554"/>
              </a:xfrm>
              <a:prstGeom prst="rect">
                <a:avLst/>
              </a:prstGeom>
              <a:blipFill>
                <a:blip r:embed="rId9"/>
                <a:stretch>
                  <a:fillRect l="-16667" r="-8333"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7F21796-D9A8-3BC6-A058-BD64A7725B30}"/>
                  </a:ext>
                </a:extLst>
              </p:cNvPr>
              <p:cNvSpPr txBox="1"/>
              <p:nvPr/>
            </p:nvSpPr>
            <p:spPr>
              <a:xfrm>
                <a:off x="6868140" y="3851571"/>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1</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64" name="TextBox 63">
                <a:extLst>
                  <a:ext uri="{FF2B5EF4-FFF2-40B4-BE49-F238E27FC236}">
                    <a16:creationId xmlns:a16="http://schemas.microsoft.com/office/drawing/2014/main" id="{57F21796-D9A8-3BC6-A058-BD64A7725B30}"/>
                  </a:ext>
                </a:extLst>
              </p:cNvPr>
              <p:cNvSpPr txBox="1">
                <a:spLocks noRot="1" noChangeAspect="1" noMove="1" noResize="1" noEditPoints="1" noAdjustHandles="1" noChangeArrowheads="1" noChangeShapeType="1" noTextEdit="1"/>
              </p:cNvSpPr>
              <p:nvPr/>
            </p:nvSpPr>
            <p:spPr>
              <a:xfrm>
                <a:off x="6868140" y="3851571"/>
                <a:ext cx="279499" cy="338554"/>
              </a:xfrm>
              <a:prstGeom prst="rect">
                <a:avLst/>
              </a:prstGeom>
              <a:blipFill>
                <a:blip r:embed="rId10"/>
                <a:stretch>
                  <a:fillRect l="-16667" r="-4167" b="-185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84AB399-DAD1-44FE-CDB3-93701F49A27D}"/>
                  </a:ext>
                </a:extLst>
              </p:cNvPr>
              <p:cNvSpPr txBox="1"/>
              <p:nvPr/>
            </p:nvSpPr>
            <p:spPr>
              <a:xfrm>
                <a:off x="7273204" y="3847560"/>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2</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65" name="TextBox 64">
                <a:extLst>
                  <a:ext uri="{FF2B5EF4-FFF2-40B4-BE49-F238E27FC236}">
                    <a16:creationId xmlns:a16="http://schemas.microsoft.com/office/drawing/2014/main" id="{284AB399-DAD1-44FE-CDB3-93701F49A27D}"/>
                  </a:ext>
                </a:extLst>
              </p:cNvPr>
              <p:cNvSpPr txBox="1">
                <a:spLocks noRot="1" noChangeAspect="1" noMove="1" noResize="1" noEditPoints="1" noAdjustHandles="1" noChangeArrowheads="1" noChangeShapeType="1" noTextEdit="1"/>
              </p:cNvSpPr>
              <p:nvPr/>
            </p:nvSpPr>
            <p:spPr>
              <a:xfrm>
                <a:off x="7273204" y="3847560"/>
                <a:ext cx="284245" cy="338554"/>
              </a:xfrm>
              <a:prstGeom prst="rect">
                <a:avLst/>
              </a:prstGeom>
              <a:blipFill>
                <a:blip r:embed="rId11"/>
                <a:stretch>
                  <a:fillRect l="-20833" r="-4167"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1DCDDE4-219E-31D5-755B-9119932FD1C5}"/>
                  </a:ext>
                </a:extLst>
              </p:cNvPr>
              <p:cNvSpPr txBox="1"/>
              <p:nvPr/>
            </p:nvSpPr>
            <p:spPr>
              <a:xfrm>
                <a:off x="7706340" y="384756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3</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66" name="TextBox 65">
                <a:extLst>
                  <a:ext uri="{FF2B5EF4-FFF2-40B4-BE49-F238E27FC236}">
                    <a16:creationId xmlns:a16="http://schemas.microsoft.com/office/drawing/2014/main" id="{61DCDDE4-219E-31D5-755B-9119932FD1C5}"/>
                  </a:ext>
                </a:extLst>
              </p:cNvPr>
              <p:cNvSpPr txBox="1">
                <a:spLocks noRot="1" noChangeAspect="1" noMove="1" noResize="1" noEditPoints="1" noAdjustHandles="1" noChangeArrowheads="1" noChangeShapeType="1" noTextEdit="1"/>
              </p:cNvSpPr>
              <p:nvPr/>
            </p:nvSpPr>
            <p:spPr>
              <a:xfrm>
                <a:off x="7706340" y="3847561"/>
                <a:ext cx="284245" cy="338554"/>
              </a:xfrm>
              <a:prstGeom prst="rect">
                <a:avLst/>
              </a:prstGeom>
              <a:blipFill>
                <a:blip r:embed="rId12"/>
                <a:stretch>
                  <a:fillRect l="-16667" r="-4167"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8A4B8252-6EC6-4F3A-10EA-C1D70EE800F0}"/>
                  </a:ext>
                </a:extLst>
              </p:cNvPr>
              <p:cNvSpPr txBox="1"/>
              <p:nvPr/>
            </p:nvSpPr>
            <p:spPr>
              <a:xfrm>
                <a:off x="8472188" y="384822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1</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68" name="TextBox 67">
                <a:extLst>
                  <a:ext uri="{FF2B5EF4-FFF2-40B4-BE49-F238E27FC236}">
                    <a16:creationId xmlns:a16="http://schemas.microsoft.com/office/drawing/2014/main" id="{8A4B8252-6EC6-4F3A-10EA-C1D70EE800F0}"/>
                  </a:ext>
                </a:extLst>
              </p:cNvPr>
              <p:cNvSpPr txBox="1">
                <a:spLocks noRot="1" noChangeAspect="1" noMove="1" noResize="1" noEditPoints="1" noAdjustHandles="1" noChangeArrowheads="1" noChangeShapeType="1" noTextEdit="1"/>
              </p:cNvSpPr>
              <p:nvPr/>
            </p:nvSpPr>
            <p:spPr>
              <a:xfrm>
                <a:off x="8472188" y="3848222"/>
                <a:ext cx="279499" cy="338554"/>
              </a:xfrm>
              <a:prstGeom prst="rect">
                <a:avLst/>
              </a:prstGeom>
              <a:blipFill>
                <a:blip r:embed="rId13"/>
                <a:stretch>
                  <a:fillRect l="-21739" r="-4348"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E2010A5-AD67-1EAB-A73F-78C41EC55359}"/>
                  </a:ext>
                </a:extLst>
              </p:cNvPr>
              <p:cNvSpPr txBox="1"/>
              <p:nvPr/>
            </p:nvSpPr>
            <p:spPr>
              <a:xfrm>
                <a:off x="8877252" y="384421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2</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69" name="TextBox 68">
                <a:extLst>
                  <a:ext uri="{FF2B5EF4-FFF2-40B4-BE49-F238E27FC236}">
                    <a16:creationId xmlns:a16="http://schemas.microsoft.com/office/drawing/2014/main" id="{DE2010A5-AD67-1EAB-A73F-78C41EC55359}"/>
                  </a:ext>
                </a:extLst>
              </p:cNvPr>
              <p:cNvSpPr txBox="1">
                <a:spLocks noRot="1" noChangeAspect="1" noMove="1" noResize="1" noEditPoints="1" noAdjustHandles="1" noChangeArrowheads="1" noChangeShapeType="1" noTextEdit="1"/>
              </p:cNvSpPr>
              <p:nvPr/>
            </p:nvSpPr>
            <p:spPr>
              <a:xfrm>
                <a:off x="8877252" y="3844211"/>
                <a:ext cx="284245" cy="338554"/>
              </a:xfrm>
              <a:prstGeom prst="rect">
                <a:avLst/>
              </a:prstGeom>
              <a:blipFill>
                <a:blip r:embed="rId14"/>
                <a:stretch>
                  <a:fillRect l="-16667" r="-4167"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FFDA94D-6B64-FEDF-A359-868446D04168}"/>
                  </a:ext>
                </a:extLst>
              </p:cNvPr>
              <p:cNvSpPr txBox="1"/>
              <p:nvPr/>
            </p:nvSpPr>
            <p:spPr>
              <a:xfrm>
                <a:off x="9310388" y="384421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3</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70" name="TextBox 69">
                <a:extLst>
                  <a:ext uri="{FF2B5EF4-FFF2-40B4-BE49-F238E27FC236}">
                    <a16:creationId xmlns:a16="http://schemas.microsoft.com/office/drawing/2014/main" id="{AFFDA94D-6B64-FEDF-A359-868446D04168}"/>
                  </a:ext>
                </a:extLst>
              </p:cNvPr>
              <p:cNvSpPr txBox="1">
                <a:spLocks noRot="1" noChangeAspect="1" noMove="1" noResize="1" noEditPoints="1" noAdjustHandles="1" noChangeArrowheads="1" noChangeShapeType="1" noTextEdit="1"/>
              </p:cNvSpPr>
              <p:nvPr/>
            </p:nvSpPr>
            <p:spPr>
              <a:xfrm>
                <a:off x="9310388" y="3844212"/>
                <a:ext cx="284245" cy="338554"/>
              </a:xfrm>
              <a:prstGeom prst="rect">
                <a:avLst/>
              </a:prstGeom>
              <a:blipFill>
                <a:blip r:embed="rId15"/>
                <a:stretch>
                  <a:fillRect l="-16667" r="-4167" b="-17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6639FF1-34E1-D1BB-16FA-999B910653FF}"/>
                  </a:ext>
                </a:extLst>
              </p:cNvPr>
              <p:cNvSpPr txBox="1"/>
              <p:nvPr/>
            </p:nvSpPr>
            <p:spPr>
              <a:xfrm>
                <a:off x="9717435" y="2191737"/>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CN" sz="2200" dirty="0"/>
              </a:p>
            </p:txBody>
          </p:sp>
        </mc:Choice>
        <mc:Fallback xmlns="">
          <p:sp>
            <p:nvSpPr>
              <p:cNvPr id="81" name="TextBox 80">
                <a:extLst>
                  <a:ext uri="{FF2B5EF4-FFF2-40B4-BE49-F238E27FC236}">
                    <a16:creationId xmlns:a16="http://schemas.microsoft.com/office/drawing/2014/main" id="{C6639FF1-34E1-D1BB-16FA-999B910653FF}"/>
                  </a:ext>
                </a:extLst>
              </p:cNvPr>
              <p:cNvSpPr txBox="1">
                <a:spLocks noRot="1" noChangeAspect="1" noMove="1" noResize="1" noEditPoints="1" noAdjustHandles="1" noChangeArrowheads="1" noChangeShapeType="1" noTextEdit="1"/>
              </p:cNvSpPr>
              <p:nvPr/>
            </p:nvSpPr>
            <p:spPr>
              <a:xfrm>
                <a:off x="9717435" y="2191737"/>
                <a:ext cx="691817" cy="430887"/>
              </a:xfrm>
              <a:prstGeom prst="rect">
                <a:avLst/>
              </a:prstGeom>
              <a:blipFill>
                <a:blip r:embed="rId16"/>
                <a:stretch>
                  <a:fillRect r="-21818" b="-20000"/>
                </a:stretch>
              </a:blipFill>
            </p:spPr>
            <p:txBody>
              <a:bodyPr/>
              <a:lstStyle/>
              <a:p>
                <a:r>
                  <a:rPr lang="en-CN">
                    <a:noFill/>
                  </a:rPr>
                  <a:t> </a:t>
                </a:r>
              </a:p>
            </p:txBody>
          </p:sp>
        </mc:Fallback>
      </mc:AlternateContent>
      <p:pic>
        <p:nvPicPr>
          <p:cNvPr id="2" name="Graphic 1" descr="User with solid fill">
            <a:extLst>
              <a:ext uri="{FF2B5EF4-FFF2-40B4-BE49-F238E27FC236}">
                <a16:creationId xmlns:a16="http://schemas.microsoft.com/office/drawing/2014/main" id="{0FD021B8-4F0D-814B-0616-85FFDA0D6A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94326" y="1505061"/>
            <a:ext cx="702624" cy="702624"/>
          </a:xfrm>
          <a:prstGeom prst="rect">
            <a:avLst/>
          </a:prstGeom>
        </p:spPr>
      </p:pic>
      <p:pic>
        <p:nvPicPr>
          <p:cNvPr id="3" name="Graphic 2" descr="User with solid fill">
            <a:extLst>
              <a:ext uri="{FF2B5EF4-FFF2-40B4-BE49-F238E27FC236}">
                <a16:creationId xmlns:a16="http://schemas.microsoft.com/office/drawing/2014/main" id="{86C862AD-2417-E77B-5487-E710578592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69421" y="1504828"/>
            <a:ext cx="702624" cy="702624"/>
          </a:xfrm>
          <a:prstGeom prst="rect">
            <a:avLst/>
          </a:prstGeom>
        </p:spPr>
      </p:pic>
      <p:pic>
        <p:nvPicPr>
          <p:cNvPr id="9" name="Graphic 8" descr="User with solid fill">
            <a:extLst>
              <a:ext uri="{FF2B5EF4-FFF2-40B4-BE49-F238E27FC236}">
                <a16:creationId xmlns:a16="http://schemas.microsoft.com/office/drawing/2014/main" id="{0632DF14-E5FA-35F5-9423-B323F1412E8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40580" y="1504828"/>
            <a:ext cx="702624" cy="702624"/>
          </a:xfrm>
          <a:prstGeom prst="rect">
            <a:avLst/>
          </a:prstGeom>
        </p:spPr>
      </p:pic>
      <p:sp>
        <p:nvSpPr>
          <p:cNvPr id="23" name="TextBox 22">
            <a:extLst>
              <a:ext uri="{FF2B5EF4-FFF2-40B4-BE49-F238E27FC236}">
                <a16:creationId xmlns:a16="http://schemas.microsoft.com/office/drawing/2014/main" id="{D9FF4370-12B6-4791-8A1A-170C491D3A2B}"/>
              </a:ext>
            </a:extLst>
          </p:cNvPr>
          <p:cNvSpPr txBox="1"/>
          <p:nvPr/>
        </p:nvSpPr>
        <p:spPr>
          <a:xfrm>
            <a:off x="825325" y="2871811"/>
            <a:ext cx="4234519" cy="461665"/>
          </a:xfrm>
          <a:prstGeom prst="rect">
            <a:avLst/>
          </a:prstGeom>
          <a:solidFill>
            <a:srgbClr val="E1FACC"/>
          </a:solidFill>
        </p:spPr>
        <p:txBody>
          <a:bodyPr wrap="square" rtlCol="0">
            <a:spAutoFit/>
          </a:bodyPr>
          <a:lstStyle/>
          <a:p>
            <a:r>
              <a:rPr lang="en-US" sz="2400" dirty="0"/>
              <a:t>Run outer PIR query algorithm</a:t>
            </a:r>
            <a:endParaRPr lang="en-CN" sz="2400" dirty="0"/>
          </a:p>
        </p:txBody>
      </p:sp>
      <p:cxnSp>
        <p:nvCxnSpPr>
          <p:cNvPr id="88" name="Straight Connector 87">
            <a:extLst>
              <a:ext uri="{FF2B5EF4-FFF2-40B4-BE49-F238E27FC236}">
                <a16:creationId xmlns:a16="http://schemas.microsoft.com/office/drawing/2014/main" id="{5F421462-F122-DE1F-A89A-D624924231D4}"/>
              </a:ext>
            </a:extLst>
          </p:cNvPr>
          <p:cNvCxnSpPr>
            <a:cxnSpLocks/>
          </p:cNvCxnSpPr>
          <p:nvPr/>
        </p:nvCxnSpPr>
        <p:spPr>
          <a:xfrm>
            <a:off x="-27710" y="4532489"/>
            <a:ext cx="1224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4FFE5FE-D578-05AE-3D34-32BFCB548E5B}"/>
              </a:ext>
            </a:extLst>
          </p:cNvPr>
          <p:cNvCxnSpPr>
            <a:cxnSpLocks/>
          </p:cNvCxnSpPr>
          <p:nvPr/>
        </p:nvCxnSpPr>
        <p:spPr>
          <a:xfrm>
            <a:off x="5709560" y="2577978"/>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2F3728-9A95-5986-1ACF-D22262D5AA9B}"/>
              </a:ext>
            </a:extLst>
          </p:cNvPr>
          <p:cNvCxnSpPr>
            <a:cxnSpLocks/>
          </p:cNvCxnSpPr>
          <p:nvPr/>
        </p:nvCxnSpPr>
        <p:spPr>
          <a:xfrm flipH="1">
            <a:off x="5392652" y="2577978"/>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3ED0E09-81C8-2B26-A5F0-852CECE01F55}"/>
              </a:ext>
            </a:extLst>
          </p:cNvPr>
          <p:cNvCxnSpPr>
            <a:cxnSpLocks/>
          </p:cNvCxnSpPr>
          <p:nvPr/>
        </p:nvCxnSpPr>
        <p:spPr>
          <a:xfrm>
            <a:off x="5816412" y="2598437"/>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3550B3F-E3BD-0E45-E5C5-41A6FFBB9FBD}"/>
                  </a:ext>
                </a:extLst>
              </p:cNvPr>
              <p:cNvSpPr txBox="1"/>
              <p:nvPr/>
            </p:nvSpPr>
            <p:spPr>
              <a:xfrm>
                <a:off x="5133872" y="2976580"/>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1</m:t>
                          </m:r>
                        </m:sub>
                      </m:sSub>
                    </m:oMath>
                  </m:oMathPara>
                </a14:m>
                <a:endParaRPr lang="en-CN" sz="2200" dirty="0">
                  <a:solidFill>
                    <a:schemeClr val="accent4"/>
                  </a:solidFill>
                </a:endParaRPr>
              </a:p>
            </p:txBody>
          </p:sp>
        </mc:Choice>
        <mc:Fallback xmlns="">
          <p:sp>
            <p:nvSpPr>
              <p:cNvPr id="54" name="TextBox 53">
                <a:extLst>
                  <a:ext uri="{FF2B5EF4-FFF2-40B4-BE49-F238E27FC236}">
                    <a16:creationId xmlns:a16="http://schemas.microsoft.com/office/drawing/2014/main" id="{D3550B3F-E3BD-0E45-E5C5-41A6FFBB9FBD}"/>
                  </a:ext>
                </a:extLst>
              </p:cNvPr>
              <p:cNvSpPr txBox="1">
                <a:spLocks noRot="1" noChangeAspect="1" noMove="1" noResize="1" noEditPoints="1" noAdjustHandles="1" noChangeArrowheads="1" noChangeShapeType="1" noTextEdit="1"/>
              </p:cNvSpPr>
              <p:nvPr/>
            </p:nvSpPr>
            <p:spPr>
              <a:xfrm>
                <a:off x="5133872" y="2976580"/>
                <a:ext cx="334707" cy="338554"/>
              </a:xfrm>
              <a:prstGeom prst="rect">
                <a:avLst/>
              </a:prstGeom>
              <a:blipFill>
                <a:blip r:embed="rId25"/>
                <a:stretch>
                  <a:fillRect l="-22222" r="-7407"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FDF02FC-4EC6-3E40-3102-F8E133ED6E9E}"/>
                  </a:ext>
                </a:extLst>
              </p:cNvPr>
              <p:cNvSpPr txBox="1"/>
              <p:nvPr/>
            </p:nvSpPr>
            <p:spPr>
              <a:xfrm>
                <a:off x="5538936" y="2972569"/>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2</m:t>
                          </m:r>
                        </m:sub>
                      </m:sSub>
                    </m:oMath>
                  </m:oMathPara>
                </a14:m>
                <a:endParaRPr lang="en-CN" sz="2200" dirty="0">
                  <a:solidFill>
                    <a:schemeClr val="accent4"/>
                  </a:solidFill>
                </a:endParaRPr>
              </a:p>
            </p:txBody>
          </p:sp>
        </mc:Choice>
        <mc:Fallback xmlns="">
          <p:sp>
            <p:nvSpPr>
              <p:cNvPr id="74" name="TextBox 73">
                <a:extLst>
                  <a:ext uri="{FF2B5EF4-FFF2-40B4-BE49-F238E27FC236}">
                    <a16:creationId xmlns:a16="http://schemas.microsoft.com/office/drawing/2014/main" id="{AFDF02FC-4EC6-3E40-3102-F8E133ED6E9E}"/>
                  </a:ext>
                </a:extLst>
              </p:cNvPr>
              <p:cNvSpPr txBox="1">
                <a:spLocks noRot="1" noChangeAspect="1" noMove="1" noResize="1" noEditPoints="1" noAdjustHandles="1" noChangeArrowheads="1" noChangeShapeType="1" noTextEdit="1"/>
              </p:cNvSpPr>
              <p:nvPr/>
            </p:nvSpPr>
            <p:spPr>
              <a:xfrm>
                <a:off x="5538936" y="2972569"/>
                <a:ext cx="341247" cy="338554"/>
              </a:xfrm>
              <a:prstGeom prst="rect">
                <a:avLst/>
              </a:prstGeom>
              <a:blipFill>
                <a:blip r:embed="rId26"/>
                <a:stretch>
                  <a:fillRect l="-17857" r="-7143" b="-25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979B0F2-2BC8-13A4-8DFF-D3200466A061}"/>
                  </a:ext>
                </a:extLst>
              </p:cNvPr>
              <p:cNvSpPr txBox="1"/>
              <p:nvPr/>
            </p:nvSpPr>
            <p:spPr>
              <a:xfrm>
                <a:off x="5972072" y="2972570"/>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3</m:t>
                          </m:r>
                        </m:sub>
                      </m:sSub>
                    </m:oMath>
                  </m:oMathPara>
                </a14:m>
                <a:endParaRPr lang="en-CN" sz="2200" dirty="0">
                  <a:solidFill>
                    <a:schemeClr val="accent4"/>
                  </a:solidFill>
                </a:endParaRPr>
              </a:p>
            </p:txBody>
          </p:sp>
        </mc:Choice>
        <mc:Fallback xmlns="">
          <p:sp>
            <p:nvSpPr>
              <p:cNvPr id="79" name="TextBox 78">
                <a:extLst>
                  <a:ext uri="{FF2B5EF4-FFF2-40B4-BE49-F238E27FC236}">
                    <a16:creationId xmlns:a16="http://schemas.microsoft.com/office/drawing/2014/main" id="{0979B0F2-2BC8-13A4-8DFF-D3200466A061}"/>
                  </a:ext>
                </a:extLst>
              </p:cNvPr>
              <p:cNvSpPr txBox="1">
                <a:spLocks noRot="1" noChangeAspect="1" noMove="1" noResize="1" noEditPoints="1" noAdjustHandles="1" noChangeArrowheads="1" noChangeShapeType="1" noTextEdit="1"/>
              </p:cNvSpPr>
              <p:nvPr/>
            </p:nvSpPr>
            <p:spPr>
              <a:xfrm>
                <a:off x="5972072" y="2972570"/>
                <a:ext cx="341247" cy="338554"/>
              </a:xfrm>
              <a:prstGeom prst="rect">
                <a:avLst/>
              </a:prstGeom>
              <a:blipFill>
                <a:blip r:embed="rId27"/>
                <a:stretch>
                  <a:fillRect l="-17857" r="-7143" b="-25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D702134-C26C-1F09-B617-FA90C63ACB1F}"/>
                  </a:ext>
                </a:extLst>
              </p:cNvPr>
              <p:cNvSpPr txBox="1"/>
              <p:nvPr/>
            </p:nvSpPr>
            <p:spPr>
              <a:xfrm>
                <a:off x="6798710" y="298590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1</m:t>
                          </m:r>
                        </m:sub>
                      </m:sSub>
                    </m:oMath>
                  </m:oMathPara>
                </a14:m>
                <a:endParaRPr lang="en-CN" sz="2200" dirty="0">
                  <a:solidFill>
                    <a:srgbClr val="C00000"/>
                  </a:solidFill>
                </a:endParaRPr>
              </a:p>
            </p:txBody>
          </p:sp>
        </mc:Choice>
        <mc:Fallback xmlns="">
          <p:sp>
            <p:nvSpPr>
              <p:cNvPr id="80" name="TextBox 79">
                <a:extLst>
                  <a:ext uri="{FF2B5EF4-FFF2-40B4-BE49-F238E27FC236}">
                    <a16:creationId xmlns:a16="http://schemas.microsoft.com/office/drawing/2014/main" id="{4D702134-C26C-1F09-B617-FA90C63ACB1F}"/>
                  </a:ext>
                </a:extLst>
              </p:cNvPr>
              <p:cNvSpPr txBox="1">
                <a:spLocks noRot="1" noChangeAspect="1" noMove="1" noResize="1" noEditPoints="1" noAdjustHandles="1" noChangeArrowheads="1" noChangeShapeType="1" noTextEdit="1"/>
              </p:cNvSpPr>
              <p:nvPr/>
            </p:nvSpPr>
            <p:spPr>
              <a:xfrm>
                <a:off x="6798710" y="2985908"/>
                <a:ext cx="334707" cy="338554"/>
              </a:xfrm>
              <a:prstGeom prst="rect">
                <a:avLst/>
              </a:prstGeom>
              <a:blipFill>
                <a:blip r:embed="rId28"/>
                <a:stretch>
                  <a:fillRect l="-18519" r="-7407" b="-259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0D56CCA-0FB3-440B-574C-4FE3AD93A566}"/>
                  </a:ext>
                </a:extLst>
              </p:cNvPr>
              <p:cNvSpPr txBox="1"/>
              <p:nvPr/>
            </p:nvSpPr>
            <p:spPr>
              <a:xfrm>
                <a:off x="7203774" y="298189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2</m:t>
                          </m:r>
                        </m:sub>
                      </m:sSub>
                    </m:oMath>
                  </m:oMathPara>
                </a14:m>
                <a:endParaRPr lang="en-CN" sz="2200" dirty="0">
                  <a:solidFill>
                    <a:srgbClr val="C00000"/>
                  </a:solidFill>
                </a:endParaRPr>
              </a:p>
            </p:txBody>
          </p:sp>
        </mc:Choice>
        <mc:Fallback xmlns="">
          <p:sp>
            <p:nvSpPr>
              <p:cNvPr id="84" name="TextBox 83">
                <a:extLst>
                  <a:ext uri="{FF2B5EF4-FFF2-40B4-BE49-F238E27FC236}">
                    <a16:creationId xmlns:a16="http://schemas.microsoft.com/office/drawing/2014/main" id="{E0D56CCA-0FB3-440B-574C-4FE3AD93A566}"/>
                  </a:ext>
                </a:extLst>
              </p:cNvPr>
              <p:cNvSpPr txBox="1">
                <a:spLocks noRot="1" noChangeAspect="1" noMove="1" noResize="1" noEditPoints="1" noAdjustHandles="1" noChangeArrowheads="1" noChangeShapeType="1" noTextEdit="1"/>
              </p:cNvSpPr>
              <p:nvPr/>
            </p:nvSpPr>
            <p:spPr>
              <a:xfrm>
                <a:off x="7203774" y="2981897"/>
                <a:ext cx="341247" cy="338554"/>
              </a:xfrm>
              <a:prstGeom prst="rect">
                <a:avLst/>
              </a:prstGeom>
              <a:blipFill>
                <a:blip r:embed="rId29"/>
                <a:stretch>
                  <a:fillRect l="-17857" r="-7143"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F13B670-FEBB-6DB2-E323-739162CC51E5}"/>
                  </a:ext>
                </a:extLst>
              </p:cNvPr>
              <p:cNvSpPr txBox="1"/>
              <p:nvPr/>
            </p:nvSpPr>
            <p:spPr>
              <a:xfrm>
                <a:off x="7636910" y="298189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3</m:t>
                          </m:r>
                        </m:sub>
                      </m:sSub>
                    </m:oMath>
                  </m:oMathPara>
                </a14:m>
                <a:endParaRPr lang="en-CN" sz="2200" dirty="0">
                  <a:solidFill>
                    <a:srgbClr val="C00000"/>
                  </a:solidFill>
                </a:endParaRPr>
              </a:p>
            </p:txBody>
          </p:sp>
        </mc:Choice>
        <mc:Fallback xmlns="">
          <p:sp>
            <p:nvSpPr>
              <p:cNvPr id="87" name="TextBox 86">
                <a:extLst>
                  <a:ext uri="{FF2B5EF4-FFF2-40B4-BE49-F238E27FC236}">
                    <a16:creationId xmlns:a16="http://schemas.microsoft.com/office/drawing/2014/main" id="{3F13B670-FEBB-6DB2-E323-739162CC51E5}"/>
                  </a:ext>
                </a:extLst>
              </p:cNvPr>
              <p:cNvSpPr txBox="1">
                <a:spLocks noRot="1" noChangeAspect="1" noMove="1" noResize="1" noEditPoints="1" noAdjustHandles="1" noChangeArrowheads="1" noChangeShapeType="1" noTextEdit="1"/>
              </p:cNvSpPr>
              <p:nvPr/>
            </p:nvSpPr>
            <p:spPr>
              <a:xfrm>
                <a:off x="7636910" y="2981898"/>
                <a:ext cx="341247" cy="338554"/>
              </a:xfrm>
              <a:prstGeom prst="rect">
                <a:avLst/>
              </a:prstGeom>
              <a:blipFill>
                <a:blip r:embed="rId30"/>
                <a:stretch>
                  <a:fillRect l="-17857" r="-7143"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0F1B482-D468-0AE0-4D8D-0510EE4AF153}"/>
                  </a:ext>
                </a:extLst>
              </p:cNvPr>
              <p:cNvSpPr txBox="1"/>
              <p:nvPr/>
            </p:nvSpPr>
            <p:spPr>
              <a:xfrm>
                <a:off x="8417358" y="298094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1</m:t>
                          </m:r>
                        </m:sub>
                      </m:sSub>
                    </m:oMath>
                  </m:oMathPara>
                </a14:m>
                <a:endParaRPr lang="en-CN" sz="2200" dirty="0">
                  <a:solidFill>
                    <a:schemeClr val="accent6"/>
                  </a:solidFill>
                </a:endParaRPr>
              </a:p>
            </p:txBody>
          </p:sp>
        </mc:Choice>
        <mc:Fallback xmlns="">
          <p:sp>
            <p:nvSpPr>
              <p:cNvPr id="89" name="TextBox 88">
                <a:extLst>
                  <a:ext uri="{FF2B5EF4-FFF2-40B4-BE49-F238E27FC236}">
                    <a16:creationId xmlns:a16="http://schemas.microsoft.com/office/drawing/2014/main" id="{70F1B482-D468-0AE0-4D8D-0510EE4AF153}"/>
                  </a:ext>
                </a:extLst>
              </p:cNvPr>
              <p:cNvSpPr txBox="1">
                <a:spLocks noRot="1" noChangeAspect="1" noMove="1" noResize="1" noEditPoints="1" noAdjustHandles="1" noChangeArrowheads="1" noChangeShapeType="1" noTextEdit="1"/>
              </p:cNvSpPr>
              <p:nvPr/>
            </p:nvSpPr>
            <p:spPr>
              <a:xfrm>
                <a:off x="8417358" y="2980948"/>
                <a:ext cx="334707" cy="338554"/>
              </a:xfrm>
              <a:prstGeom prst="rect">
                <a:avLst/>
              </a:prstGeom>
              <a:blipFill>
                <a:blip r:embed="rId31"/>
                <a:stretch>
                  <a:fillRect l="-17857" r="-7143"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60B9D7D-C6B3-E61A-EADE-BABBF2A23A7F}"/>
                  </a:ext>
                </a:extLst>
              </p:cNvPr>
              <p:cNvSpPr txBox="1"/>
              <p:nvPr/>
            </p:nvSpPr>
            <p:spPr>
              <a:xfrm>
                <a:off x="8822422" y="297693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2</m:t>
                          </m:r>
                        </m:sub>
                      </m:sSub>
                    </m:oMath>
                  </m:oMathPara>
                </a14:m>
                <a:endParaRPr lang="en-CN" sz="2200" dirty="0">
                  <a:solidFill>
                    <a:schemeClr val="accent6"/>
                  </a:solidFill>
                </a:endParaRPr>
              </a:p>
            </p:txBody>
          </p:sp>
        </mc:Choice>
        <mc:Fallback xmlns="">
          <p:sp>
            <p:nvSpPr>
              <p:cNvPr id="90" name="TextBox 89">
                <a:extLst>
                  <a:ext uri="{FF2B5EF4-FFF2-40B4-BE49-F238E27FC236}">
                    <a16:creationId xmlns:a16="http://schemas.microsoft.com/office/drawing/2014/main" id="{860B9D7D-C6B3-E61A-EADE-BABBF2A23A7F}"/>
                  </a:ext>
                </a:extLst>
              </p:cNvPr>
              <p:cNvSpPr txBox="1">
                <a:spLocks noRot="1" noChangeAspect="1" noMove="1" noResize="1" noEditPoints="1" noAdjustHandles="1" noChangeArrowheads="1" noChangeShapeType="1" noTextEdit="1"/>
              </p:cNvSpPr>
              <p:nvPr/>
            </p:nvSpPr>
            <p:spPr>
              <a:xfrm>
                <a:off x="8822422" y="2976937"/>
                <a:ext cx="341247" cy="338554"/>
              </a:xfrm>
              <a:prstGeom prst="rect">
                <a:avLst/>
              </a:prstGeom>
              <a:blipFill>
                <a:blip r:embed="rId32"/>
                <a:stretch>
                  <a:fillRect l="-17857" r="-7143"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5011F81F-4BCA-FF1C-7E69-23004AC6364E}"/>
                  </a:ext>
                </a:extLst>
              </p:cNvPr>
              <p:cNvSpPr txBox="1"/>
              <p:nvPr/>
            </p:nvSpPr>
            <p:spPr>
              <a:xfrm>
                <a:off x="9255558" y="297693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3</m:t>
                          </m:r>
                        </m:sub>
                      </m:sSub>
                    </m:oMath>
                  </m:oMathPara>
                </a14:m>
                <a:endParaRPr lang="en-CN" sz="2200" dirty="0">
                  <a:solidFill>
                    <a:schemeClr val="accent6"/>
                  </a:solidFill>
                </a:endParaRPr>
              </a:p>
            </p:txBody>
          </p:sp>
        </mc:Choice>
        <mc:Fallback xmlns="">
          <p:sp>
            <p:nvSpPr>
              <p:cNvPr id="93" name="TextBox 92">
                <a:extLst>
                  <a:ext uri="{FF2B5EF4-FFF2-40B4-BE49-F238E27FC236}">
                    <a16:creationId xmlns:a16="http://schemas.microsoft.com/office/drawing/2014/main" id="{5011F81F-4BCA-FF1C-7E69-23004AC6364E}"/>
                  </a:ext>
                </a:extLst>
              </p:cNvPr>
              <p:cNvSpPr txBox="1">
                <a:spLocks noRot="1" noChangeAspect="1" noMove="1" noResize="1" noEditPoints="1" noAdjustHandles="1" noChangeArrowheads="1" noChangeShapeType="1" noTextEdit="1"/>
              </p:cNvSpPr>
              <p:nvPr/>
            </p:nvSpPr>
            <p:spPr>
              <a:xfrm>
                <a:off x="9255558" y="2976938"/>
                <a:ext cx="341247" cy="338554"/>
              </a:xfrm>
              <a:prstGeom prst="rect">
                <a:avLst/>
              </a:prstGeom>
              <a:blipFill>
                <a:blip r:embed="rId33"/>
                <a:stretch>
                  <a:fillRect l="-17857" r="-7143" b="-25000"/>
                </a:stretch>
              </a:blipFill>
            </p:spPr>
            <p:txBody>
              <a:bodyPr/>
              <a:lstStyle/>
              <a:p>
                <a:r>
                  <a:rPr lang="en-CN">
                    <a:noFill/>
                  </a:rPr>
                  <a:t> </a:t>
                </a:r>
              </a:p>
            </p:txBody>
          </p:sp>
        </mc:Fallback>
      </mc:AlternateContent>
      <p:cxnSp>
        <p:nvCxnSpPr>
          <p:cNvPr id="96" name="Straight Arrow Connector 95">
            <a:extLst>
              <a:ext uri="{FF2B5EF4-FFF2-40B4-BE49-F238E27FC236}">
                <a16:creationId xmlns:a16="http://schemas.microsoft.com/office/drawing/2014/main" id="{B9151C9E-9B26-992A-92CF-6A9EAC457BC9}"/>
              </a:ext>
            </a:extLst>
          </p:cNvPr>
          <p:cNvCxnSpPr>
            <a:cxnSpLocks/>
          </p:cNvCxnSpPr>
          <p:nvPr/>
        </p:nvCxnSpPr>
        <p:spPr>
          <a:xfrm>
            <a:off x="7392267" y="25734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C05491C-4BD5-13FA-81EC-35F7C7E14B1B}"/>
              </a:ext>
            </a:extLst>
          </p:cNvPr>
          <p:cNvCxnSpPr>
            <a:cxnSpLocks/>
          </p:cNvCxnSpPr>
          <p:nvPr/>
        </p:nvCxnSpPr>
        <p:spPr>
          <a:xfrm flipH="1">
            <a:off x="7075359" y="2573490"/>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DDE45F-CD3D-895C-67ED-0A5B29328C61}"/>
              </a:ext>
            </a:extLst>
          </p:cNvPr>
          <p:cNvCxnSpPr>
            <a:cxnSpLocks/>
          </p:cNvCxnSpPr>
          <p:nvPr/>
        </p:nvCxnSpPr>
        <p:spPr>
          <a:xfrm>
            <a:off x="7499119" y="2593949"/>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8D9C0B1-9322-5E8A-4847-9D85D9714BA1}"/>
              </a:ext>
            </a:extLst>
          </p:cNvPr>
          <p:cNvCxnSpPr>
            <a:cxnSpLocks/>
          </p:cNvCxnSpPr>
          <p:nvPr/>
        </p:nvCxnSpPr>
        <p:spPr>
          <a:xfrm>
            <a:off x="9000636" y="2568882"/>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5299040-C7D6-2A41-ED19-33EA5B653846}"/>
              </a:ext>
            </a:extLst>
          </p:cNvPr>
          <p:cNvCxnSpPr>
            <a:cxnSpLocks/>
          </p:cNvCxnSpPr>
          <p:nvPr/>
        </p:nvCxnSpPr>
        <p:spPr>
          <a:xfrm flipH="1">
            <a:off x="8683728" y="2568882"/>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F31870F-37FE-13AF-40FF-590B0B95E56D}"/>
              </a:ext>
            </a:extLst>
          </p:cNvPr>
          <p:cNvCxnSpPr>
            <a:cxnSpLocks/>
          </p:cNvCxnSpPr>
          <p:nvPr/>
        </p:nvCxnSpPr>
        <p:spPr>
          <a:xfrm>
            <a:off x="9107488" y="2589341"/>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FEEC7E6-5742-AF73-CB1D-26F292AAE00C}"/>
                  </a:ext>
                </a:extLst>
              </p:cNvPr>
              <p:cNvSpPr txBox="1"/>
              <p:nvPr/>
            </p:nvSpPr>
            <p:spPr>
              <a:xfrm>
                <a:off x="9596805" y="2963267"/>
                <a:ext cx="946052"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𝒬</m:t>
                      </m:r>
                    </m:oMath>
                  </m:oMathPara>
                </a14:m>
                <a:endParaRPr lang="en-CN" sz="2200" dirty="0"/>
              </a:p>
            </p:txBody>
          </p:sp>
        </mc:Choice>
        <mc:Fallback xmlns="">
          <p:sp>
            <p:nvSpPr>
              <p:cNvPr id="102" name="TextBox 101">
                <a:extLst>
                  <a:ext uri="{FF2B5EF4-FFF2-40B4-BE49-F238E27FC236}">
                    <a16:creationId xmlns:a16="http://schemas.microsoft.com/office/drawing/2014/main" id="{5FEEC7E6-5742-AF73-CB1D-26F292AAE00C}"/>
                  </a:ext>
                </a:extLst>
              </p:cNvPr>
              <p:cNvSpPr txBox="1">
                <a:spLocks noRot="1" noChangeAspect="1" noMove="1" noResize="1" noEditPoints="1" noAdjustHandles="1" noChangeArrowheads="1" noChangeShapeType="1" noTextEdit="1"/>
              </p:cNvSpPr>
              <p:nvPr/>
            </p:nvSpPr>
            <p:spPr>
              <a:xfrm>
                <a:off x="9596805" y="2963267"/>
                <a:ext cx="946052" cy="430887"/>
              </a:xfrm>
              <a:prstGeom prst="rect">
                <a:avLst/>
              </a:prstGeom>
              <a:blipFill>
                <a:blip r:embed="rId34"/>
                <a:stretch>
                  <a:fillRect b="-11429"/>
                </a:stretch>
              </a:blipFill>
            </p:spPr>
            <p:txBody>
              <a:bodyPr/>
              <a:lstStyle/>
              <a:p>
                <a:r>
                  <a:rPr lang="en-CN">
                    <a:noFill/>
                  </a:rPr>
                  <a:t> </a:t>
                </a:r>
              </a:p>
            </p:txBody>
          </p:sp>
        </mc:Fallback>
      </mc:AlternateContent>
      <p:sp>
        <p:nvSpPr>
          <p:cNvPr id="103" name="TextBox 102">
            <a:extLst>
              <a:ext uri="{FF2B5EF4-FFF2-40B4-BE49-F238E27FC236}">
                <a16:creationId xmlns:a16="http://schemas.microsoft.com/office/drawing/2014/main" id="{86FB3811-D0B5-118F-E5EE-F24F9B837529}"/>
              </a:ext>
            </a:extLst>
          </p:cNvPr>
          <p:cNvSpPr txBox="1"/>
          <p:nvPr/>
        </p:nvSpPr>
        <p:spPr>
          <a:xfrm>
            <a:off x="839788" y="2186211"/>
            <a:ext cx="4234519" cy="461665"/>
          </a:xfrm>
          <a:prstGeom prst="rect">
            <a:avLst/>
          </a:prstGeom>
          <a:solidFill>
            <a:srgbClr val="E1FACC"/>
          </a:solidFill>
        </p:spPr>
        <p:txBody>
          <a:bodyPr wrap="square" rtlCol="0">
            <a:spAutoFit/>
          </a:bodyPr>
          <a:lstStyle/>
          <a:p>
            <a:r>
              <a:rPr lang="en-US" sz="2400" dirty="0"/>
              <a:t>How to randomize the indices?</a:t>
            </a:r>
            <a:endParaRPr lang="en-CN" sz="2400" dirty="0"/>
          </a:p>
        </p:txBody>
      </p:sp>
      <p:cxnSp>
        <p:nvCxnSpPr>
          <p:cNvPr id="104" name="Straight Arrow Connector 103">
            <a:extLst>
              <a:ext uri="{FF2B5EF4-FFF2-40B4-BE49-F238E27FC236}">
                <a16:creationId xmlns:a16="http://schemas.microsoft.com/office/drawing/2014/main" id="{7A869262-D3E4-792D-3307-B287BFC0B008}"/>
              </a:ext>
            </a:extLst>
          </p:cNvPr>
          <p:cNvCxnSpPr>
            <a:cxnSpLocks/>
          </p:cNvCxnSpPr>
          <p:nvPr/>
        </p:nvCxnSpPr>
        <p:spPr>
          <a:xfrm>
            <a:off x="5256444"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19EF1B-6AC5-8084-C81D-2B84B47ADA40}"/>
              </a:ext>
            </a:extLst>
          </p:cNvPr>
          <p:cNvCxnSpPr>
            <a:cxnSpLocks/>
          </p:cNvCxnSpPr>
          <p:nvPr/>
        </p:nvCxnSpPr>
        <p:spPr>
          <a:xfrm>
            <a:off x="5709560"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5A5BFC2-C88C-5440-194C-599E40614E1F}"/>
              </a:ext>
            </a:extLst>
          </p:cNvPr>
          <p:cNvCxnSpPr>
            <a:cxnSpLocks/>
          </p:cNvCxnSpPr>
          <p:nvPr/>
        </p:nvCxnSpPr>
        <p:spPr>
          <a:xfrm>
            <a:off x="6100085"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B963D98-DED3-9F69-C07E-10445731CF64}"/>
              </a:ext>
            </a:extLst>
          </p:cNvPr>
          <p:cNvCxnSpPr>
            <a:cxnSpLocks/>
          </p:cNvCxnSpPr>
          <p:nvPr/>
        </p:nvCxnSpPr>
        <p:spPr>
          <a:xfrm>
            <a:off x="6939151"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9FAEE0F-1DDE-8BBE-0397-4D724DE0D531}"/>
              </a:ext>
            </a:extLst>
          </p:cNvPr>
          <p:cNvCxnSpPr>
            <a:cxnSpLocks/>
          </p:cNvCxnSpPr>
          <p:nvPr/>
        </p:nvCxnSpPr>
        <p:spPr>
          <a:xfrm>
            <a:off x="7392267"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2BDC8A4-10E4-43DF-8C5B-C0E42EFD1281}"/>
              </a:ext>
            </a:extLst>
          </p:cNvPr>
          <p:cNvCxnSpPr>
            <a:cxnSpLocks/>
          </p:cNvCxnSpPr>
          <p:nvPr/>
        </p:nvCxnSpPr>
        <p:spPr>
          <a:xfrm>
            <a:off x="7782792"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351867D-3850-885D-163F-F641042A53D9}"/>
              </a:ext>
            </a:extLst>
          </p:cNvPr>
          <p:cNvCxnSpPr>
            <a:cxnSpLocks/>
          </p:cNvCxnSpPr>
          <p:nvPr/>
        </p:nvCxnSpPr>
        <p:spPr>
          <a:xfrm>
            <a:off x="8585109" y="3311437"/>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7584698-7E50-075E-1CD0-045ACC995819}"/>
              </a:ext>
            </a:extLst>
          </p:cNvPr>
          <p:cNvCxnSpPr>
            <a:cxnSpLocks/>
          </p:cNvCxnSpPr>
          <p:nvPr/>
        </p:nvCxnSpPr>
        <p:spPr>
          <a:xfrm>
            <a:off x="9038225"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C5D1AAE-E782-F3F8-EB3F-D23A4E888506}"/>
              </a:ext>
            </a:extLst>
          </p:cNvPr>
          <p:cNvCxnSpPr>
            <a:cxnSpLocks/>
          </p:cNvCxnSpPr>
          <p:nvPr/>
        </p:nvCxnSpPr>
        <p:spPr>
          <a:xfrm>
            <a:off x="9428750"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41F9973-37E1-DDDE-1281-96046C4484DA}"/>
                  </a:ext>
                </a:extLst>
              </p:cNvPr>
              <p:cNvSpPr txBox="1"/>
              <p:nvPr/>
            </p:nvSpPr>
            <p:spPr>
              <a:xfrm>
                <a:off x="1532316" y="5664654"/>
                <a:ext cx="6800277" cy="430887"/>
              </a:xfrm>
              <a:prstGeom prst="rect">
                <a:avLst/>
              </a:prstGeom>
              <a:noFill/>
            </p:spPr>
            <p:txBody>
              <a:bodyPr wrap="square" rtlCol="0">
                <a:spAutoFit/>
              </a:bodyPr>
              <a:lstStyle/>
              <a:p>
                <a:r>
                  <a:rPr lang="en-US" sz="2200" dirty="0"/>
                  <a:t>All</a:t>
                </a:r>
                <a:r>
                  <a:rPr lang="en-CN" sz="2200"/>
                  <a:t> </a:t>
                </a:r>
                <a:r>
                  <a:rPr lang="en-CN" sz="2200" dirty="0"/>
                  <a:t>sub-queries in </a:t>
                </a:r>
                <a14:m>
                  <m:oMath xmlns:m="http://schemas.openxmlformats.org/officeDocument/2006/math">
                    <m:r>
                      <a:rPr lang="en-US" sz="2200" b="0" i="1" smtClean="0">
                        <a:solidFill>
                          <a:schemeClr val="tx1"/>
                        </a:solidFill>
                        <a:latin typeface="Cambria Math" panose="02040503050406030204" pitchFamily="18" charset="0"/>
                        <a:ea typeface="Cambria Math" panose="02040503050406030204" pitchFamily="18" charset="0"/>
                      </a:rPr>
                      <m:t>𝒬</m:t>
                    </m:r>
                  </m:oMath>
                </a14:m>
                <a:endParaRPr lang="en-CN" sz="2200" dirty="0"/>
              </a:p>
            </p:txBody>
          </p:sp>
        </mc:Choice>
        <mc:Fallback xmlns="">
          <p:sp>
            <p:nvSpPr>
              <p:cNvPr id="117" name="TextBox 116">
                <a:extLst>
                  <a:ext uri="{FF2B5EF4-FFF2-40B4-BE49-F238E27FC236}">
                    <a16:creationId xmlns:a16="http://schemas.microsoft.com/office/drawing/2014/main" id="{341F9973-37E1-DDDE-1281-96046C4484DA}"/>
                  </a:ext>
                </a:extLst>
              </p:cNvPr>
              <p:cNvSpPr txBox="1">
                <a:spLocks noRot="1" noChangeAspect="1" noMove="1" noResize="1" noEditPoints="1" noAdjustHandles="1" noChangeArrowheads="1" noChangeShapeType="1" noTextEdit="1"/>
              </p:cNvSpPr>
              <p:nvPr/>
            </p:nvSpPr>
            <p:spPr>
              <a:xfrm>
                <a:off x="1532316" y="5664654"/>
                <a:ext cx="6800277" cy="430887"/>
              </a:xfrm>
              <a:prstGeom prst="rect">
                <a:avLst/>
              </a:prstGeom>
              <a:blipFill>
                <a:blip r:embed="rId35"/>
                <a:stretch>
                  <a:fillRect l="-1117" t="-5556" b="-27778"/>
                </a:stretch>
              </a:blipFill>
            </p:spPr>
            <p:txBody>
              <a:bodyPr/>
              <a:lstStyle/>
              <a:p>
                <a:r>
                  <a:rPr lang="en-US">
                    <a:noFill/>
                  </a:rPr>
                  <a:t> </a:t>
                </a:r>
              </a:p>
            </p:txBody>
          </p:sp>
        </mc:Fallback>
      </mc:AlternateContent>
      <p:sp>
        <p:nvSpPr>
          <p:cNvPr id="118" name="Rectangle 117">
            <a:extLst>
              <a:ext uri="{FF2B5EF4-FFF2-40B4-BE49-F238E27FC236}">
                <a16:creationId xmlns:a16="http://schemas.microsoft.com/office/drawing/2014/main" id="{478D8802-C480-0E50-DED3-0E51E0CAE7D1}"/>
              </a:ext>
            </a:extLst>
          </p:cNvPr>
          <p:cNvSpPr/>
          <p:nvPr/>
        </p:nvSpPr>
        <p:spPr>
          <a:xfrm>
            <a:off x="4394375" y="5234914"/>
            <a:ext cx="6843872" cy="45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F466A3C-AFDF-4AB7-8C28-7164C7318760}"/>
                  </a:ext>
                </a:extLst>
              </p:cNvPr>
              <p:cNvSpPr txBox="1"/>
              <p:nvPr/>
            </p:nvSpPr>
            <p:spPr>
              <a:xfrm>
                <a:off x="1473555" y="6059103"/>
                <a:ext cx="3250679" cy="430887"/>
              </a:xfrm>
              <a:prstGeom prst="rect">
                <a:avLst/>
              </a:prstGeom>
              <a:noFill/>
            </p:spPr>
            <p:txBody>
              <a:bodyPr wrap="square" rtlCol="0">
                <a:spAutoFit/>
              </a:bodyPr>
              <a:lstStyle/>
              <a:p>
                <a14:m>
                  <m:oMath xmlns:m="http://schemas.openxmlformats.org/officeDocument/2006/math">
                    <m:r>
                      <a:rPr lang="en-US" sz="2200" b="0" i="0" smtClean="0">
                        <a:latin typeface="Cambria Math" panose="02040503050406030204" pitchFamily="18" charset="0"/>
                      </a:rPr>
                      <m:t> </m:t>
                    </m:r>
                    <m:sSup>
                      <m:sSupPr>
                        <m:ctrlPr>
                          <a:rPr lang="en-US" sz="2200" i="1" smtClean="0">
                            <a:latin typeface="Cambria Math" panose="02040503050406030204" pitchFamily="18" charset="0"/>
                          </a:rPr>
                        </m:ctrlPr>
                      </m:sSupPr>
                      <m:e>
                        <m:r>
                          <a:rPr lang="en-US" sz="2200" i="1">
                            <a:latin typeface="Cambria Math" panose="02040503050406030204" pitchFamily="18" charset="0"/>
                          </a:rPr>
                          <m:t>𝑛</m:t>
                        </m:r>
                      </m:e>
                      <m:sup>
                        <m:r>
                          <a:rPr lang="en-US" sz="2200" i="1">
                            <a:latin typeface="Cambria Math" panose="02040503050406030204" pitchFamily="18" charset="0"/>
                          </a:rPr>
                          <m:t>∗</m:t>
                        </m:r>
                      </m:sup>
                    </m:sSup>
                    <m:r>
                      <a:rPr lang="en-US" sz="2200" b="0" i="1" smtClean="0">
                        <a:latin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𝒬</m:t>
                    </m:r>
                    <m:r>
                      <a:rPr lang="en-US" sz="2000" i="1">
                        <a:latin typeface="Cambria Math" panose="02040503050406030204" pitchFamily="18" charset="0"/>
                      </a:rPr>
                      <m:t>|</m:t>
                    </m:r>
                  </m:oMath>
                </a14:m>
                <a:r>
                  <a:rPr lang="en-US" sz="2200" dirty="0"/>
                  <a:t> indices</a:t>
                </a:r>
                <a:endParaRPr lang="en-CN" sz="2200" dirty="0"/>
              </a:p>
            </p:txBody>
          </p:sp>
        </mc:Choice>
        <mc:Fallback xmlns="">
          <p:sp>
            <p:nvSpPr>
              <p:cNvPr id="128" name="TextBox 127">
                <a:extLst>
                  <a:ext uri="{FF2B5EF4-FFF2-40B4-BE49-F238E27FC236}">
                    <a16:creationId xmlns:a16="http://schemas.microsoft.com/office/drawing/2014/main" id="{6F466A3C-AFDF-4AB7-8C28-7164C7318760}"/>
                  </a:ext>
                </a:extLst>
              </p:cNvPr>
              <p:cNvSpPr txBox="1">
                <a:spLocks noRot="1" noChangeAspect="1" noMove="1" noResize="1" noEditPoints="1" noAdjustHandles="1" noChangeArrowheads="1" noChangeShapeType="1" noTextEdit="1"/>
              </p:cNvSpPr>
              <p:nvPr/>
            </p:nvSpPr>
            <p:spPr>
              <a:xfrm>
                <a:off x="1473555" y="6059103"/>
                <a:ext cx="3250679" cy="430887"/>
              </a:xfrm>
              <a:prstGeom prst="rect">
                <a:avLst/>
              </a:prstGeom>
              <a:blipFill>
                <a:blip r:embed="rId36"/>
                <a:stretch>
                  <a:fillRect l="-1953" t="-11429" b="-25714"/>
                </a:stretch>
              </a:blipFill>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D68DD840-604C-1BA4-A97A-F10ADDF92E77}"/>
              </a:ext>
            </a:extLst>
          </p:cNvPr>
          <p:cNvSpPr/>
          <p:nvPr/>
        </p:nvSpPr>
        <p:spPr>
          <a:xfrm>
            <a:off x="3911824" y="5737556"/>
            <a:ext cx="451104" cy="33855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014EFCF2-7ECE-8216-4273-EF1BC60752FC}"/>
              </a:ext>
            </a:extLst>
          </p:cNvPr>
          <p:cNvSpPr txBox="1"/>
          <p:nvPr/>
        </p:nvSpPr>
        <p:spPr>
          <a:xfrm>
            <a:off x="825325" y="3748111"/>
            <a:ext cx="4234519" cy="461665"/>
          </a:xfrm>
          <a:prstGeom prst="rect">
            <a:avLst/>
          </a:prstGeom>
          <a:solidFill>
            <a:srgbClr val="E1FACC"/>
          </a:solidFill>
        </p:spPr>
        <p:txBody>
          <a:bodyPr wrap="square" rtlCol="0">
            <a:spAutoFit/>
          </a:bodyPr>
          <a:lstStyle/>
          <a:p>
            <a:r>
              <a:rPr lang="en-US" sz="2400" dirty="0"/>
              <a:t>Interpret as indices</a:t>
            </a:r>
            <a:endParaRPr lang="en-CN" sz="2400" dirty="0"/>
          </a:p>
        </p:txBody>
      </p:sp>
      <p:sp>
        <p:nvSpPr>
          <p:cNvPr id="5" name="TextBox 4">
            <a:extLst>
              <a:ext uri="{FF2B5EF4-FFF2-40B4-BE49-F238E27FC236}">
                <a16:creationId xmlns:a16="http://schemas.microsoft.com/office/drawing/2014/main" id="{E2EDDF8A-8CE5-B360-D6D6-CF87F89EE19E}"/>
              </a:ext>
            </a:extLst>
          </p:cNvPr>
          <p:cNvSpPr txBox="1"/>
          <p:nvPr/>
        </p:nvSpPr>
        <p:spPr>
          <a:xfrm>
            <a:off x="4824533" y="5746805"/>
            <a:ext cx="6923787" cy="369332"/>
          </a:xfrm>
          <a:prstGeom prst="rect">
            <a:avLst/>
          </a:prstGeom>
          <a:noFill/>
        </p:spPr>
        <p:txBody>
          <a:bodyPr wrap="square" rtlCol="0">
            <a:spAutoFit/>
          </a:bodyPr>
          <a:lstStyle/>
          <a:p>
            <a:r>
              <a:rPr lang="en-CN"/>
              <a:t>0000  </a:t>
            </a:r>
            <a:r>
              <a:rPr lang="en-US" dirty="0"/>
              <a:t>          </a:t>
            </a:r>
            <a:r>
              <a:rPr lang="en-CN"/>
              <a:t>0001 </a:t>
            </a:r>
            <a:r>
              <a:rPr lang="en-US" dirty="0"/>
              <a:t>       </a:t>
            </a:r>
            <a:r>
              <a:rPr lang="en-CN"/>
              <a:t>…                                                                  </a:t>
            </a:r>
            <a:r>
              <a:rPr lang="en-CN" dirty="0"/>
              <a:t>1111    </a:t>
            </a:r>
          </a:p>
        </p:txBody>
      </p:sp>
      <p:sp>
        <p:nvSpPr>
          <p:cNvPr id="6" name="Rounded Rectangular Callout 5">
            <a:extLst>
              <a:ext uri="{FF2B5EF4-FFF2-40B4-BE49-F238E27FC236}">
                <a16:creationId xmlns:a16="http://schemas.microsoft.com/office/drawing/2014/main" id="{A14DCF9A-23E3-9F4A-2E11-09E1CD31D3F9}"/>
              </a:ext>
            </a:extLst>
          </p:cNvPr>
          <p:cNvSpPr/>
          <p:nvPr/>
        </p:nvSpPr>
        <p:spPr>
          <a:xfrm>
            <a:off x="6430879" y="2857545"/>
            <a:ext cx="1142839" cy="493990"/>
          </a:xfrm>
          <a:prstGeom prst="wedgeRoundRectCallout">
            <a:avLst>
              <a:gd name="adj1" fmla="val -62042"/>
              <a:gd name="adj2" fmla="val 20917"/>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dirty="0"/>
              <a:t>0001</a:t>
            </a:r>
          </a:p>
        </p:txBody>
      </p:sp>
      <p:sp>
        <p:nvSpPr>
          <p:cNvPr id="7" name="Rounded Rectangular Callout 6">
            <a:extLst>
              <a:ext uri="{FF2B5EF4-FFF2-40B4-BE49-F238E27FC236}">
                <a16:creationId xmlns:a16="http://schemas.microsoft.com/office/drawing/2014/main" id="{BFE7AC2E-5174-B5F5-ABD2-FAD380267811}"/>
              </a:ext>
            </a:extLst>
          </p:cNvPr>
          <p:cNvSpPr/>
          <p:nvPr/>
        </p:nvSpPr>
        <p:spPr>
          <a:xfrm>
            <a:off x="6457821" y="3680828"/>
            <a:ext cx="1142839" cy="493990"/>
          </a:xfrm>
          <a:prstGeom prst="wedgeRoundRectCallout">
            <a:avLst>
              <a:gd name="adj1" fmla="val -64773"/>
              <a:gd name="adj2" fmla="val 23973"/>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9A1147-A9A6-B54C-4827-62CA65C65E3C}"/>
                  </a:ext>
                </a:extLst>
              </p:cNvPr>
              <p:cNvSpPr txBox="1"/>
              <p:nvPr/>
            </p:nvSpPr>
            <p:spPr>
              <a:xfrm>
                <a:off x="4835462" y="6185818"/>
                <a:ext cx="6843872" cy="369332"/>
              </a:xfrm>
              <a:prstGeom prst="rect">
                <a:avLst/>
              </a:prstGeom>
              <a:noFill/>
            </p:spPr>
            <p:txBody>
              <a:bodyPr wrap="square" rtlCol="0">
                <a:spAutoFit/>
              </a:bodyPr>
              <a:lstStyle/>
              <a:p>
                <a:r>
                  <a:rPr lang="en-CN" dirty="0"/>
                  <a:t>    </a:t>
                </a:r>
                <a:r>
                  <a:rPr lang="en-CN"/>
                  <a:t>1       </a:t>
                </a:r>
                <a:r>
                  <a:rPr lang="en-US" dirty="0"/>
                  <a:t>          </a:t>
                </a:r>
                <a:r>
                  <a:rPr lang="en-CN"/>
                  <a:t> 2         </a:t>
                </a:r>
                <a:r>
                  <a:rPr lang="en-US" dirty="0"/>
                  <a:t>  …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m:t>
                        </m:r>
                      </m:sup>
                    </m:sSup>
                  </m:oMath>
                </a14:m>
                <a:r>
                  <a:rPr lang="en-CN" dirty="0"/>
                  <a:t>  </a:t>
                </a:r>
              </a:p>
            </p:txBody>
          </p:sp>
        </mc:Choice>
        <mc:Fallback xmlns="">
          <p:sp>
            <p:nvSpPr>
              <p:cNvPr id="8" name="TextBox 7">
                <a:extLst>
                  <a:ext uri="{FF2B5EF4-FFF2-40B4-BE49-F238E27FC236}">
                    <a16:creationId xmlns:a16="http://schemas.microsoft.com/office/drawing/2014/main" id="{F09A1147-A9A6-B54C-4827-62CA65C65E3C}"/>
                  </a:ext>
                </a:extLst>
              </p:cNvPr>
              <p:cNvSpPr txBox="1">
                <a:spLocks noRot="1" noChangeAspect="1" noMove="1" noResize="1" noEditPoints="1" noAdjustHandles="1" noChangeArrowheads="1" noChangeShapeType="1" noTextEdit="1"/>
              </p:cNvSpPr>
              <p:nvPr/>
            </p:nvSpPr>
            <p:spPr>
              <a:xfrm>
                <a:off x="4835462" y="6185818"/>
                <a:ext cx="6843872" cy="369332"/>
              </a:xfrm>
              <a:prstGeom prst="rect">
                <a:avLst/>
              </a:prstGeom>
              <a:blipFill>
                <a:blip r:embed="rId37"/>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C09318-05A0-8965-29A7-FD204CBB9BDF}"/>
                  </a:ext>
                </a:extLst>
              </p:cNvPr>
              <p:cNvSpPr txBox="1"/>
              <p:nvPr/>
            </p:nvSpPr>
            <p:spPr>
              <a:xfrm>
                <a:off x="9791740" y="379986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m:t>
                      </m:r>
                    </m:oMath>
                  </m:oMathPara>
                </a14:m>
                <a:endParaRPr lang="en-CN" sz="2200" dirty="0"/>
              </a:p>
            </p:txBody>
          </p:sp>
        </mc:Choice>
        <mc:Fallback xmlns="">
          <p:sp>
            <p:nvSpPr>
              <p:cNvPr id="19" name="TextBox 18">
                <a:extLst>
                  <a:ext uri="{FF2B5EF4-FFF2-40B4-BE49-F238E27FC236}">
                    <a16:creationId xmlns:a16="http://schemas.microsoft.com/office/drawing/2014/main" id="{A8C09318-05A0-8965-29A7-FD204CBB9BDF}"/>
                  </a:ext>
                </a:extLst>
              </p:cNvPr>
              <p:cNvSpPr txBox="1">
                <a:spLocks noRot="1" noChangeAspect="1" noMove="1" noResize="1" noEditPoints="1" noAdjustHandles="1" noChangeArrowheads="1" noChangeShapeType="1" noTextEdit="1"/>
              </p:cNvSpPr>
              <p:nvPr/>
            </p:nvSpPr>
            <p:spPr>
              <a:xfrm>
                <a:off x="9791740" y="3799861"/>
                <a:ext cx="691817" cy="430887"/>
              </a:xfrm>
              <a:prstGeom prst="rect">
                <a:avLst/>
              </a:prstGeom>
              <a:blipFill>
                <a:blip r:embed="rId49"/>
                <a:stretch>
                  <a:fillRect r="-35714" b="-17143"/>
                </a:stretch>
              </a:blipFill>
            </p:spPr>
            <p:txBody>
              <a:bodyPr/>
              <a:lstStyle/>
              <a:p>
                <a:r>
                  <a:rPr lang="en-CN">
                    <a:noFill/>
                  </a:rPr>
                  <a:t> </a:t>
                </a:r>
              </a:p>
            </p:txBody>
          </p:sp>
        </mc:Fallback>
      </mc:AlternateContent>
      <p:sp>
        <p:nvSpPr>
          <p:cNvPr id="15" name="Slide Number Placeholder 14">
            <a:extLst>
              <a:ext uri="{FF2B5EF4-FFF2-40B4-BE49-F238E27FC236}">
                <a16:creationId xmlns:a16="http://schemas.microsoft.com/office/drawing/2014/main" id="{442BD6B7-4BD8-E294-DA02-6AD05A4F7B08}"/>
              </a:ext>
            </a:extLst>
          </p:cNvPr>
          <p:cNvSpPr>
            <a:spLocks noGrp="1"/>
          </p:cNvSpPr>
          <p:nvPr>
            <p:ph type="sldNum" sz="quarter" idx="12"/>
          </p:nvPr>
        </p:nvSpPr>
        <p:spPr/>
        <p:txBody>
          <a:bodyPr/>
          <a:lstStyle/>
          <a:p>
            <a:fld id="{936B3FD2-17C4-F744-8AD5-E8AA7FAC96FA}" type="slidenum">
              <a:rPr lang="en-CN" smtClean="0"/>
              <a:t>36</a:t>
            </a:fld>
            <a:endParaRPr lang="en-CN"/>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95C2079-7A07-B470-9994-0FE951F10082}"/>
                  </a:ext>
                </a:extLst>
              </p:cNvPr>
              <p:cNvSpPr txBox="1"/>
              <p:nvPr/>
            </p:nvSpPr>
            <p:spPr>
              <a:xfrm>
                <a:off x="4490821" y="531158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(0000)</m:t>
                      </m:r>
                    </m:oMath>
                  </m:oMathPara>
                </a14:m>
                <a:endParaRPr lang="en-CN" sz="2000" dirty="0">
                  <a:solidFill>
                    <a:schemeClr val="tx1"/>
                  </a:solidFill>
                </a:endParaRPr>
              </a:p>
            </p:txBody>
          </p:sp>
        </mc:Choice>
        <mc:Fallback xmlns="">
          <p:sp>
            <p:nvSpPr>
              <p:cNvPr id="24" name="TextBox 23">
                <a:extLst>
                  <a:ext uri="{FF2B5EF4-FFF2-40B4-BE49-F238E27FC236}">
                    <a16:creationId xmlns:a16="http://schemas.microsoft.com/office/drawing/2014/main" id="{D95C2079-7A07-B470-9994-0FE951F10082}"/>
                  </a:ext>
                </a:extLst>
              </p:cNvPr>
              <p:cNvSpPr txBox="1">
                <a:spLocks noRot="1" noChangeAspect="1" noMove="1" noResize="1" noEditPoints="1" noAdjustHandles="1" noChangeArrowheads="1" noChangeShapeType="1" noTextEdit="1"/>
              </p:cNvSpPr>
              <p:nvPr/>
            </p:nvSpPr>
            <p:spPr>
              <a:xfrm>
                <a:off x="4490821" y="5311584"/>
                <a:ext cx="1074845" cy="307777"/>
              </a:xfrm>
              <a:prstGeom prst="rect">
                <a:avLst/>
              </a:prstGeom>
              <a:blipFill>
                <a:blip r:embed="rId50"/>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6848E-2DE8-CB02-B48C-CDB4F6DE3981}"/>
                  </a:ext>
                </a:extLst>
              </p:cNvPr>
              <p:cNvSpPr txBox="1"/>
              <p:nvPr/>
            </p:nvSpPr>
            <p:spPr>
              <a:xfrm>
                <a:off x="10087013" y="5311583"/>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(1111)</m:t>
                      </m:r>
                    </m:oMath>
                  </m:oMathPara>
                </a14:m>
                <a:endParaRPr lang="en-CN" sz="2000" dirty="0">
                  <a:solidFill>
                    <a:schemeClr val="tx1"/>
                  </a:solidFill>
                </a:endParaRPr>
              </a:p>
            </p:txBody>
          </p:sp>
        </mc:Choice>
        <mc:Fallback xmlns="">
          <p:sp>
            <p:nvSpPr>
              <p:cNvPr id="25" name="TextBox 24">
                <a:extLst>
                  <a:ext uri="{FF2B5EF4-FFF2-40B4-BE49-F238E27FC236}">
                    <a16:creationId xmlns:a16="http://schemas.microsoft.com/office/drawing/2014/main" id="{6936848E-2DE8-CB02-B48C-CDB4F6DE3981}"/>
                  </a:ext>
                </a:extLst>
              </p:cNvPr>
              <p:cNvSpPr txBox="1">
                <a:spLocks noRot="1" noChangeAspect="1" noMove="1" noResize="1" noEditPoints="1" noAdjustHandles="1" noChangeArrowheads="1" noChangeShapeType="1" noTextEdit="1"/>
              </p:cNvSpPr>
              <p:nvPr/>
            </p:nvSpPr>
            <p:spPr>
              <a:xfrm>
                <a:off x="10087013" y="5311583"/>
                <a:ext cx="1074845" cy="307777"/>
              </a:xfrm>
              <a:prstGeom prst="rect">
                <a:avLst/>
              </a:prstGeom>
              <a:blipFill>
                <a:blip r:embed="rId51"/>
                <a:stretch>
                  <a:fillRect l="-4706" r="-823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8A28A7-DA41-4B9B-2E2E-7CE1917F9BBE}"/>
                  </a:ext>
                </a:extLst>
              </p:cNvPr>
              <p:cNvSpPr txBox="1"/>
              <p:nvPr/>
            </p:nvSpPr>
            <p:spPr>
              <a:xfrm>
                <a:off x="5642579" y="5311583"/>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(0001)</m:t>
                      </m:r>
                    </m:oMath>
                  </m:oMathPara>
                </a14:m>
                <a:endParaRPr lang="en-CN" sz="2000" dirty="0">
                  <a:solidFill>
                    <a:schemeClr val="tx1"/>
                  </a:solidFill>
                </a:endParaRPr>
              </a:p>
            </p:txBody>
          </p:sp>
        </mc:Choice>
        <mc:Fallback xmlns="">
          <p:sp>
            <p:nvSpPr>
              <p:cNvPr id="26" name="TextBox 25">
                <a:extLst>
                  <a:ext uri="{FF2B5EF4-FFF2-40B4-BE49-F238E27FC236}">
                    <a16:creationId xmlns:a16="http://schemas.microsoft.com/office/drawing/2014/main" id="{B08A28A7-DA41-4B9B-2E2E-7CE1917F9BBE}"/>
                  </a:ext>
                </a:extLst>
              </p:cNvPr>
              <p:cNvSpPr txBox="1">
                <a:spLocks noRot="1" noChangeAspect="1" noMove="1" noResize="1" noEditPoints="1" noAdjustHandles="1" noChangeArrowheads="1" noChangeShapeType="1" noTextEdit="1"/>
              </p:cNvSpPr>
              <p:nvPr/>
            </p:nvSpPr>
            <p:spPr>
              <a:xfrm>
                <a:off x="5642579" y="5311583"/>
                <a:ext cx="1074845" cy="307777"/>
              </a:xfrm>
              <a:prstGeom prst="rect">
                <a:avLst/>
              </a:prstGeom>
              <a:blipFill>
                <a:blip r:embed="rId52"/>
                <a:stretch>
                  <a:fillRect l="-4706" r="-8235" b="-32000"/>
                </a:stretch>
              </a:blipFill>
            </p:spPr>
            <p:txBody>
              <a:bodyPr/>
              <a:lstStyle/>
              <a:p>
                <a:r>
                  <a:rPr lang="en-US">
                    <a:noFill/>
                  </a:rPr>
                  <a:t> </a:t>
                </a:r>
              </a:p>
            </p:txBody>
          </p:sp>
        </mc:Fallback>
      </mc:AlternateContent>
      <p:sp>
        <p:nvSpPr>
          <p:cNvPr id="27" name="Right Arrow 26">
            <a:extLst>
              <a:ext uri="{FF2B5EF4-FFF2-40B4-BE49-F238E27FC236}">
                <a16:creationId xmlns:a16="http://schemas.microsoft.com/office/drawing/2014/main" id="{1F626815-3721-A432-BFBA-5CF085461FAF}"/>
              </a:ext>
            </a:extLst>
          </p:cNvPr>
          <p:cNvSpPr/>
          <p:nvPr/>
        </p:nvSpPr>
        <p:spPr>
          <a:xfrm>
            <a:off x="3895048" y="5280806"/>
            <a:ext cx="451104" cy="33855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TextBox 27">
            <a:extLst>
              <a:ext uri="{FF2B5EF4-FFF2-40B4-BE49-F238E27FC236}">
                <a16:creationId xmlns:a16="http://schemas.microsoft.com/office/drawing/2014/main" id="{B5FC1445-5E8C-7BD6-DFD5-93429ECB4AED}"/>
              </a:ext>
            </a:extLst>
          </p:cNvPr>
          <p:cNvSpPr txBox="1"/>
          <p:nvPr/>
        </p:nvSpPr>
        <p:spPr>
          <a:xfrm>
            <a:off x="1561344" y="5234639"/>
            <a:ext cx="6800277" cy="430887"/>
          </a:xfrm>
          <a:prstGeom prst="rect">
            <a:avLst/>
          </a:prstGeom>
          <a:noFill/>
        </p:spPr>
        <p:txBody>
          <a:bodyPr wrap="square" rtlCol="0">
            <a:spAutoFit/>
          </a:bodyPr>
          <a:lstStyle/>
          <a:p>
            <a:r>
              <a:rPr lang="en-US" sz="2200" dirty="0"/>
              <a:t>All</a:t>
            </a:r>
            <a:r>
              <a:rPr lang="en-CN" sz="2200"/>
              <a:t> </a:t>
            </a:r>
            <a:r>
              <a:rPr lang="en-US" sz="2200" dirty="0"/>
              <a:t>answers</a:t>
            </a:r>
            <a:endParaRPr lang="en-CN" sz="2200" dirty="0"/>
          </a:p>
        </p:txBody>
      </p:sp>
      <p:sp>
        <p:nvSpPr>
          <p:cNvPr id="29" name="Right Arrow 28">
            <a:extLst>
              <a:ext uri="{FF2B5EF4-FFF2-40B4-BE49-F238E27FC236}">
                <a16:creationId xmlns:a16="http://schemas.microsoft.com/office/drawing/2014/main" id="{67061AD8-80A8-DD3D-4AE9-9DA6B2176D79}"/>
              </a:ext>
            </a:extLst>
          </p:cNvPr>
          <p:cNvSpPr/>
          <p:nvPr/>
        </p:nvSpPr>
        <p:spPr>
          <a:xfrm>
            <a:off x="3917117" y="6164538"/>
            <a:ext cx="451104" cy="33855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1" name="TextBox 90">
            <a:extLst>
              <a:ext uri="{FF2B5EF4-FFF2-40B4-BE49-F238E27FC236}">
                <a16:creationId xmlns:a16="http://schemas.microsoft.com/office/drawing/2014/main" id="{005D73F0-6F94-0C15-9A9D-E598DB4524FF}"/>
              </a:ext>
            </a:extLst>
          </p:cNvPr>
          <p:cNvSpPr txBox="1"/>
          <p:nvPr/>
        </p:nvSpPr>
        <p:spPr>
          <a:xfrm>
            <a:off x="1" y="4547858"/>
            <a:ext cx="7273204" cy="430887"/>
          </a:xfrm>
          <a:prstGeom prst="rect">
            <a:avLst/>
          </a:prstGeom>
          <a:solidFill>
            <a:schemeClr val="accent1"/>
          </a:solidFill>
        </p:spPr>
        <p:txBody>
          <a:bodyPr wrap="square" rtlCol="0">
            <a:spAutoFit/>
          </a:bodyPr>
          <a:lstStyle/>
          <a:p>
            <a:r>
              <a:rPr lang="en-US" sz="2200" dirty="0">
                <a:solidFill>
                  <a:schemeClr val="bg1"/>
                </a:solidFill>
              </a:rPr>
              <a:t>Build a database consisting of all possible answers in outer PIR</a:t>
            </a:r>
            <a:endParaRPr lang="en-CN" sz="2200" dirty="0">
              <a:solidFill>
                <a:schemeClr val="bg1"/>
              </a:solidFill>
            </a:endParaRPr>
          </a:p>
        </p:txBody>
      </p:sp>
    </p:spTree>
    <p:custDataLst>
      <p:tags r:id="rId1"/>
    </p:custDataLst>
    <p:extLst>
      <p:ext uri="{BB962C8B-B14F-4D97-AF65-F5344CB8AC3E}">
        <p14:creationId xmlns:p14="http://schemas.microsoft.com/office/powerpoint/2010/main" val="218699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500"/>
                                        <p:tgtEl>
                                          <p:spTgt spid="9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par>
                                <p:cTn id="44" presetID="10" presetClass="entr" presetSubtype="0" fill="hold"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fade">
                                      <p:cBhvr>
                                        <p:cTn id="46" dur="500"/>
                                        <p:tgtEl>
                                          <p:spTgt spid="96"/>
                                        </p:tgtEl>
                                      </p:cBhvr>
                                    </p:animEffect>
                                  </p:childTnLst>
                                </p:cTn>
                              </p:par>
                              <p:par>
                                <p:cTn id="47" presetID="10"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childTnLst>
                                </p:cTn>
                              </p:par>
                              <p:par>
                                <p:cTn id="50" presetID="10" presetClass="entr" presetSubtype="0"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fade">
                                      <p:cBhvr>
                                        <p:cTn id="52" dur="500"/>
                                        <p:tgtEl>
                                          <p:spTgt spid="98"/>
                                        </p:tgtEl>
                                      </p:cBhvr>
                                    </p:animEffect>
                                  </p:childTnLst>
                                </p:cTn>
                              </p:par>
                              <p:par>
                                <p:cTn id="53" presetID="10" presetClass="entr" presetSubtype="0" fill="hold"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par>
                                <p:cTn id="56" presetID="10" presetClass="entr" presetSubtype="0" fill="hold"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par>
                                <p:cTn id="59" presetID="10"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fade">
                                      <p:cBhvr>
                                        <p:cTn id="61" dur="500"/>
                                        <p:tgtEl>
                                          <p:spTgt spid="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500"/>
                                        <p:tgtEl>
                                          <p:spTgt spid="102"/>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dissolve">
                                      <p:cBhvr>
                                        <p:cTn id="68" dur="500"/>
                                        <p:tgtEl>
                                          <p:spTgt spid="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500"/>
                                        <p:tgtEl>
                                          <p:spTgt spid="6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fade">
                                      <p:cBhvr>
                                        <p:cTn id="97" dur="500"/>
                                        <p:tgtEl>
                                          <p:spTgt spid="70"/>
                                        </p:tgtEl>
                                      </p:cBhvr>
                                    </p:animEffect>
                                  </p:childTnLst>
                                </p:cTn>
                              </p:par>
                              <p:par>
                                <p:cTn id="98" presetID="10" presetClass="entr" presetSubtype="0" fill="hold" nodeType="withEffect">
                                  <p:stCondLst>
                                    <p:cond delay="0"/>
                                  </p:stCondLst>
                                  <p:childTnLst>
                                    <p:set>
                                      <p:cBhvr>
                                        <p:cTn id="99" dur="1" fill="hold">
                                          <p:stCondLst>
                                            <p:cond delay="0"/>
                                          </p:stCondLst>
                                        </p:cTn>
                                        <p:tgtEl>
                                          <p:spTgt spid="104"/>
                                        </p:tgtEl>
                                        <p:attrNameLst>
                                          <p:attrName>style.visibility</p:attrName>
                                        </p:attrNameLst>
                                      </p:cBhvr>
                                      <p:to>
                                        <p:strVal val="visible"/>
                                      </p:to>
                                    </p:set>
                                    <p:animEffect transition="in" filter="fade">
                                      <p:cBhvr>
                                        <p:cTn id="100" dur="500"/>
                                        <p:tgtEl>
                                          <p:spTgt spid="104"/>
                                        </p:tgtEl>
                                      </p:cBhvr>
                                    </p:animEffect>
                                  </p:childTnLst>
                                </p:cTn>
                              </p:par>
                              <p:par>
                                <p:cTn id="101" presetID="10" presetClass="entr" presetSubtype="0" fill="hold" nodeType="withEffect">
                                  <p:stCondLst>
                                    <p:cond delay="0"/>
                                  </p:stCondLst>
                                  <p:childTnLst>
                                    <p:set>
                                      <p:cBhvr>
                                        <p:cTn id="102" dur="1" fill="hold">
                                          <p:stCondLst>
                                            <p:cond delay="0"/>
                                          </p:stCondLst>
                                        </p:cTn>
                                        <p:tgtEl>
                                          <p:spTgt spid="105"/>
                                        </p:tgtEl>
                                        <p:attrNameLst>
                                          <p:attrName>style.visibility</p:attrName>
                                        </p:attrNameLst>
                                      </p:cBhvr>
                                      <p:to>
                                        <p:strVal val="visible"/>
                                      </p:to>
                                    </p:set>
                                    <p:animEffect transition="in" filter="fade">
                                      <p:cBhvr>
                                        <p:cTn id="103" dur="500"/>
                                        <p:tgtEl>
                                          <p:spTgt spid="10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fade">
                                      <p:cBhvr>
                                        <p:cTn id="106" dur="500"/>
                                        <p:tgtEl>
                                          <p:spTgt spid="106"/>
                                        </p:tgtEl>
                                      </p:cBhvr>
                                    </p:animEffect>
                                  </p:childTnLst>
                                </p:cTn>
                              </p:par>
                              <p:par>
                                <p:cTn id="107" presetID="10" presetClass="entr" presetSubtype="0"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fade">
                                      <p:cBhvr>
                                        <p:cTn id="109" dur="500"/>
                                        <p:tgtEl>
                                          <p:spTgt spid="107"/>
                                        </p:tgtEl>
                                      </p:cBhvr>
                                    </p:animEffect>
                                  </p:childTnLst>
                                </p:cTn>
                              </p:par>
                              <p:par>
                                <p:cTn id="110" presetID="10" presetClass="entr" presetSubtype="0" fill="hold" nodeType="with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fade">
                                      <p:cBhvr>
                                        <p:cTn id="112" dur="500"/>
                                        <p:tgtEl>
                                          <p:spTgt spid="108"/>
                                        </p:tgtEl>
                                      </p:cBhvr>
                                    </p:animEffect>
                                  </p:childTnLst>
                                </p:cTn>
                              </p:par>
                              <p:par>
                                <p:cTn id="113" presetID="10" presetClass="entr" presetSubtype="0" fill="hold" nodeType="with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fade">
                                      <p:cBhvr>
                                        <p:cTn id="115" dur="500"/>
                                        <p:tgtEl>
                                          <p:spTgt spid="109"/>
                                        </p:tgtEl>
                                      </p:cBhvr>
                                    </p:animEffect>
                                  </p:childTnLst>
                                </p:cTn>
                              </p:par>
                              <p:par>
                                <p:cTn id="116" presetID="10" presetClass="entr" presetSubtype="0" fill="hold"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ntr" presetSubtype="0" fill="hold" nodeType="with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fade">
                                      <p:cBhvr>
                                        <p:cTn id="121" dur="500"/>
                                        <p:tgtEl>
                                          <p:spTgt spid="111"/>
                                        </p:tgtEl>
                                      </p:cBhvr>
                                    </p:animEffect>
                                  </p:childTnLst>
                                </p:cTn>
                              </p:par>
                              <p:par>
                                <p:cTn id="122" presetID="10" presetClass="entr" presetSubtype="0" fill="hold" nodeType="withEffect">
                                  <p:stCondLst>
                                    <p:cond delay="0"/>
                                  </p:stCondLst>
                                  <p:childTnLst>
                                    <p:set>
                                      <p:cBhvr>
                                        <p:cTn id="123" dur="1" fill="hold">
                                          <p:stCondLst>
                                            <p:cond delay="0"/>
                                          </p:stCondLst>
                                        </p:cTn>
                                        <p:tgtEl>
                                          <p:spTgt spid="112"/>
                                        </p:tgtEl>
                                        <p:attrNameLst>
                                          <p:attrName>style.visibility</p:attrName>
                                        </p:attrNameLst>
                                      </p:cBhvr>
                                      <p:to>
                                        <p:strVal val="visible"/>
                                      </p:to>
                                    </p:set>
                                    <p:animEffect transition="in" filter="fade">
                                      <p:cBhvr>
                                        <p:cTn id="124" dur="500"/>
                                        <p:tgtEl>
                                          <p:spTgt spid="11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500"/>
                                        <p:tgtEl>
                                          <p:spTgt spid="1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fade">
                                      <p:cBhvr>
                                        <p:cTn id="130" dur="500"/>
                                        <p:tgtEl>
                                          <p:spTgt spid="19"/>
                                        </p:tgtEl>
                                      </p:cBhvr>
                                    </p:animEffect>
                                  </p:childTnLst>
                                </p:cTn>
                              </p:par>
                            </p:childTnLst>
                          </p:cTn>
                        </p:par>
                        <p:par>
                          <p:cTn id="131" fill="hold">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7"/>
                                        </p:tgtEl>
                                        <p:attrNameLst>
                                          <p:attrName>style.visibility</p:attrName>
                                        </p:attrNameLst>
                                      </p:cBhvr>
                                      <p:to>
                                        <p:strVal val="visible"/>
                                      </p:to>
                                    </p:set>
                                    <p:animEffect transition="in" filter="dissolve">
                                      <p:cBhvr>
                                        <p:cTn id="134" dur="500"/>
                                        <p:tgtEl>
                                          <p:spTgt spid="7"/>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2"/>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1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1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2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60" grpId="0"/>
      <p:bldP spid="61" grpId="0"/>
      <p:bldP spid="62" grpId="0"/>
      <p:bldP spid="64" grpId="0"/>
      <p:bldP spid="65" grpId="0"/>
      <p:bldP spid="66" grpId="0"/>
      <p:bldP spid="68" grpId="0"/>
      <p:bldP spid="69" grpId="0"/>
      <p:bldP spid="70" grpId="0"/>
      <p:bldP spid="23" grpId="0" animBg="1"/>
      <p:bldP spid="54" grpId="0"/>
      <p:bldP spid="74" grpId="0"/>
      <p:bldP spid="79" grpId="0"/>
      <p:bldP spid="80" grpId="0"/>
      <p:bldP spid="84" grpId="0"/>
      <p:bldP spid="87" grpId="0"/>
      <p:bldP spid="89" grpId="0"/>
      <p:bldP spid="90" grpId="0"/>
      <p:bldP spid="93" grpId="0"/>
      <p:bldP spid="102" grpId="0"/>
      <p:bldP spid="117" grpId="0"/>
      <p:bldP spid="118" grpId="0" animBg="1"/>
      <p:bldP spid="128" grpId="0"/>
      <p:bldP spid="12" grpId="0" animBg="1"/>
      <p:bldP spid="16" grpId="0" animBg="1"/>
      <p:bldP spid="5" grpId="0"/>
      <p:bldP spid="6" grpId="0" animBg="1"/>
      <p:bldP spid="7" grpId="0" animBg="1"/>
      <p:bldP spid="8" grpId="0"/>
      <p:bldP spid="19" grpId="0"/>
      <p:bldP spid="15" grpId="0"/>
      <p:bldP spid="24" grpId="0"/>
      <p:bldP spid="25" grpId="0"/>
      <p:bldP spid="26" grpId="0"/>
      <p:bldP spid="27" grpId="0" animBg="1"/>
      <p:bldP spid="28" grpId="0"/>
      <p:bldP spid="29" grpId="0" animBg="1"/>
      <p:bldP spid="9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2E084-B776-1610-C142-A47B77F29D1F}"/>
            </a:ext>
          </a:extLst>
        </p:cNvPr>
        <p:cNvGrpSpPr/>
        <p:nvPr/>
      </p:nvGrpSpPr>
      <p:grpSpPr>
        <a:xfrm>
          <a:off x="0" y="0"/>
          <a:ext cx="0" cy="0"/>
          <a:chOff x="0" y="0"/>
          <a:chExt cx="0" cy="0"/>
        </a:xfrm>
      </p:grpSpPr>
      <p:sp>
        <p:nvSpPr>
          <p:cNvPr id="28691" name="Rectangle 28690">
            <a:extLst>
              <a:ext uri="{FF2B5EF4-FFF2-40B4-BE49-F238E27FC236}">
                <a16:creationId xmlns:a16="http://schemas.microsoft.com/office/drawing/2014/main" id="{32FADCD7-EB3C-4557-9689-FBD5D97CDEFF}"/>
              </a:ext>
            </a:extLst>
          </p:cNvPr>
          <p:cNvSpPr/>
          <p:nvPr/>
        </p:nvSpPr>
        <p:spPr>
          <a:xfrm>
            <a:off x="4818145" y="3546061"/>
            <a:ext cx="6203641" cy="2930485"/>
          </a:xfrm>
          <a:prstGeom prst="rect">
            <a:avLst/>
          </a:prstGeom>
          <a:solidFill>
            <a:schemeClr val="accent6">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0" name="Rectangle 28689">
            <a:extLst>
              <a:ext uri="{FF2B5EF4-FFF2-40B4-BE49-F238E27FC236}">
                <a16:creationId xmlns:a16="http://schemas.microsoft.com/office/drawing/2014/main" id="{0907ECB7-DCB9-86AF-278A-B654C499E150}"/>
              </a:ext>
            </a:extLst>
          </p:cNvPr>
          <p:cNvSpPr/>
          <p:nvPr/>
        </p:nvSpPr>
        <p:spPr>
          <a:xfrm>
            <a:off x="4816929" y="1504829"/>
            <a:ext cx="6203641" cy="2031904"/>
          </a:xfrm>
          <a:prstGeom prst="rect">
            <a:avLst/>
          </a:prstGeom>
          <a:solidFill>
            <a:schemeClr val="accent4">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209F6-7A25-0BEF-5E8E-F78CB12D1FD9}"/>
              </a:ext>
            </a:extLst>
          </p:cNvPr>
          <p:cNvSpPr>
            <a:spLocks noGrp="1"/>
          </p:cNvSpPr>
          <p:nvPr>
            <p:ph type="title"/>
          </p:nvPr>
        </p:nvSpPr>
        <p:spPr/>
        <p:txBody>
          <a:bodyPr/>
          <a:lstStyle/>
          <a:p>
            <a:r>
              <a:rPr lang="en-CN" sz="3600" b="1">
                <a:latin typeface="+mn-lt"/>
              </a:rPr>
              <a:t>General constructions: </a:t>
            </a:r>
            <a:r>
              <a:rPr lang="en-US" sz="3600" b="1" dirty="0">
                <a:latin typeface="+mn-lt"/>
              </a:rPr>
              <a:t>A</a:t>
            </a:r>
            <a:r>
              <a:rPr lang="en-CN" sz="3600" b="1">
                <a:latin typeface="+mn-lt"/>
              </a:rPr>
              <a:t>n “inner-outer” paradigm</a:t>
            </a:r>
            <a:endParaRPr lang="en-US" dirty="0"/>
          </a:p>
        </p:txBody>
      </p:sp>
      <p:sp>
        <p:nvSpPr>
          <p:cNvPr id="4" name="Slide Number Placeholder 3">
            <a:extLst>
              <a:ext uri="{FF2B5EF4-FFF2-40B4-BE49-F238E27FC236}">
                <a16:creationId xmlns:a16="http://schemas.microsoft.com/office/drawing/2014/main" id="{F41A9E43-22C8-C71E-3BA9-8986595DCBF3}"/>
              </a:ext>
            </a:extLst>
          </p:cNvPr>
          <p:cNvSpPr>
            <a:spLocks noGrp="1"/>
          </p:cNvSpPr>
          <p:nvPr>
            <p:ph type="sldNum" sz="quarter" idx="12"/>
          </p:nvPr>
        </p:nvSpPr>
        <p:spPr/>
        <p:txBody>
          <a:bodyPr/>
          <a:lstStyle/>
          <a:p>
            <a:fld id="{936B3FD2-17C4-F744-8AD5-E8AA7FAC96FA}" type="slidenum">
              <a:rPr lang="en-CN" smtClean="0"/>
              <a:t>37</a:t>
            </a:fld>
            <a:endParaRPr lang="en-CN"/>
          </a:p>
        </p:txBody>
      </p:sp>
      <p:sp>
        <p:nvSpPr>
          <p:cNvPr id="6" name="TextBox 5">
            <a:extLst>
              <a:ext uri="{FF2B5EF4-FFF2-40B4-BE49-F238E27FC236}">
                <a16:creationId xmlns:a16="http://schemas.microsoft.com/office/drawing/2014/main" id="{F9766D20-9E0C-F6C7-8DD1-4C1143A991D8}"/>
              </a:ext>
            </a:extLst>
          </p:cNvPr>
          <p:cNvSpPr txBox="1"/>
          <p:nvPr/>
        </p:nvSpPr>
        <p:spPr>
          <a:xfrm>
            <a:off x="5051606" y="4603528"/>
            <a:ext cx="4720993" cy="1107996"/>
          </a:xfrm>
          <a:prstGeom prst="rect">
            <a:avLst/>
          </a:prstGeom>
          <a:solidFill>
            <a:schemeClr val="accent2">
              <a:lumMod val="60000"/>
              <a:lumOff val="40000"/>
            </a:schemeClr>
          </a:solidFill>
        </p:spPr>
        <p:txBody>
          <a:bodyPr wrap="square" rtlCol="0">
            <a:spAutoFit/>
          </a:bodyPr>
          <a:lstStyle/>
          <a:p>
            <a:pPr algn="ctr"/>
            <a:endParaRPr lang="en-US" sz="2200" dirty="0">
              <a:solidFill>
                <a:schemeClr val="bg1"/>
              </a:solidFill>
            </a:endParaRPr>
          </a:p>
          <a:p>
            <a:pPr algn="ctr"/>
            <a:r>
              <a:rPr lang="en-US" sz="2200" dirty="0">
                <a:solidFill>
                  <a:schemeClr val="bg1"/>
                </a:solidFill>
              </a:rPr>
              <a:t>Shuffle inner PIR sub-queries</a:t>
            </a:r>
          </a:p>
          <a:p>
            <a:pPr algn="ctr"/>
            <a:endParaRPr lang="en-CN" sz="2200" dirty="0">
              <a:solidFill>
                <a:schemeClr val="bg1"/>
              </a:solidFill>
            </a:endParaRPr>
          </a:p>
        </p:txBody>
      </p:sp>
      <p:pic>
        <p:nvPicPr>
          <p:cNvPr id="8"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7F2D845E-CAFE-0DA2-74F5-43702EA8F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168" y="4550530"/>
            <a:ext cx="1176883" cy="11768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281A1A4-CF1C-B6DD-CD7D-114307366732}"/>
                  </a:ext>
                </a:extLst>
              </p:cNvPr>
              <p:cNvSpPr txBox="1"/>
              <p:nvPr/>
            </p:nvSpPr>
            <p:spPr>
              <a:xfrm>
                <a:off x="5144030" y="384764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1</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2" name="TextBox 11">
                <a:extLst>
                  <a:ext uri="{FF2B5EF4-FFF2-40B4-BE49-F238E27FC236}">
                    <a16:creationId xmlns:a16="http://schemas.microsoft.com/office/drawing/2014/main" id="{3281A1A4-CF1C-B6DD-CD7D-114307366732}"/>
                  </a:ext>
                </a:extLst>
              </p:cNvPr>
              <p:cNvSpPr txBox="1">
                <a:spLocks noRot="1" noChangeAspect="1" noMove="1" noResize="1" noEditPoints="1" noAdjustHandles="1" noChangeArrowheads="1" noChangeShapeType="1" noTextEdit="1"/>
              </p:cNvSpPr>
              <p:nvPr/>
            </p:nvSpPr>
            <p:spPr>
              <a:xfrm>
                <a:off x="5144030" y="3847642"/>
                <a:ext cx="279499" cy="338554"/>
              </a:xfrm>
              <a:prstGeom prst="rect">
                <a:avLst/>
              </a:prstGeom>
              <a:blipFill>
                <a:blip r:embed="rId3"/>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D66286E-D357-21D3-6D46-819F99544EBB}"/>
                  </a:ext>
                </a:extLst>
              </p:cNvPr>
              <p:cNvSpPr txBox="1"/>
              <p:nvPr/>
            </p:nvSpPr>
            <p:spPr>
              <a:xfrm>
                <a:off x="5549094" y="384363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2</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3" name="TextBox 12">
                <a:extLst>
                  <a:ext uri="{FF2B5EF4-FFF2-40B4-BE49-F238E27FC236}">
                    <a16:creationId xmlns:a16="http://schemas.microsoft.com/office/drawing/2014/main" id="{5D66286E-D357-21D3-6D46-819F99544EBB}"/>
                  </a:ext>
                </a:extLst>
              </p:cNvPr>
              <p:cNvSpPr txBox="1">
                <a:spLocks noRot="1" noChangeAspect="1" noMove="1" noResize="1" noEditPoints="1" noAdjustHandles="1" noChangeArrowheads="1" noChangeShapeType="1" noTextEdit="1"/>
              </p:cNvSpPr>
              <p:nvPr/>
            </p:nvSpPr>
            <p:spPr>
              <a:xfrm>
                <a:off x="5549094" y="3843631"/>
                <a:ext cx="284245" cy="338554"/>
              </a:xfrm>
              <a:prstGeom prst="rect">
                <a:avLst/>
              </a:prstGeom>
              <a:blipFill>
                <a:blip r:embed="rId4"/>
                <a:stretch>
                  <a:fillRect l="-16667" r="-416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F4A08-D70F-5E01-7D4A-98B9DB2786E1}"/>
                  </a:ext>
                </a:extLst>
              </p:cNvPr>
              <p:cNvSpPr txBox="1"/>
              <p:nvPr/>
            </p:nvSpPr>
            <p:spPr>
              <a:xfrm>
                <a:off x="5982230" y="384363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3</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4" name="TextBox 13">
                <a:extLst>
                  <a:ext uri="{FF2B5EF4-FFF2-40B4-BE49-F238E27FC236}">
                    <a16:creationId xmlns:a16="http://schemas.microsoft.com/office/drawing/2014/main" id="{996F4A08-D70F-5E01-7D4A-98B9DB2786E1}"/>
                  </a:ext>
                </a:extLst>
              </p:cNvPr>
              <p:cNvSpPr txBox="1">
                <a:spLocks noRot="1" noChangeAspect="1" noMove="1" noResize="1" noEditPoints="1" noAdjustHandles="1" noChangeArrowheads="1" noChangeShapeType="1" noTextEdit="1"/>
              </p:cNvSpPr>
              <p:nvPr/>
            </p:nvSpPr>
            <p:spPr>
              <a:xfrm>
                <a:off x="5982230" y="3843632"/>
                <a:ext cx="284245" cy="338554"/>
              </a:xfrm>
              <a:prstGeom prst="rect">
                <a:avLst/>
              </a:prstGeom>
              <a:blipFill>
                <a:blip r:embed="rId5"/>
                <a:stretch>
                  <a:fillRect l="-16667" r="-8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454A0B-13DB-4A39-CB76-BC4D3C810F98}"/>
                  </a:ext>
                </a:extLst>
              </p:cNvPr>
              <p:cNvSpPr txBox="1"/>
              <p:nvPr/>
            </p:nvSpPr>
            <p:spPr>
              <a:xfrm>
                <a:off x="6868140" y="3851571"/>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1</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5" name="TextBox 14">
                <a:extLst>
                  <a:ext uri="{FF2B5EF4-FFF2-40B4-BE49-F238E27FC236}">
                    <a16:creationId xmlns:a16="http://schemas.microsoft.com/office/drawing/2014/main" id="{3B454A0B-13DB-4A39-CB76-BC4D3C810F98}"/>
                  </a:ext>
                </a:extLst>
              </p:cNvPr>
              <p:cNvSpPr txBox="1">
                <a:spLocks noRot="1" noChangeAspect="1" noMove="1" noResize="1" noEditPoints="1" noAdjustHandles="1" noChangeArrowheads="1" noChangeShapeType="1" noTextEdit="1"/>
              </p:cNvSpPr>
              <p:nvPr/>
            </p:nvSpPr>
            <p:spPr>
              <a:xfrm>
                <a:off x="6868140" y="3851571"/>
                <a:ext cx="279499" cy="338554"/>
              </a:xfrm>
              <a:prstGeom prst="rect">
                <a:avLst/>
              </a:prstGeom>
              <a:blipFill>
                <a:blip r:embed="rId6"/>
                <a:stretch>
                  <a:fillRect l="-16667" r="-416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C0D9BEA-90BB-8E61-59CD-6DF5F6508256}"/>
                  </a:ext>
                </a:extLst>
              </p:cNvPr>
              <p:cNvSpPr txBox="1"/>
              <p:nvPr/>
            </p:nvSpPr>
            <p:spPr>
              <a:xfrm>
                <a:off x="7273204" y="3847560"/>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2</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6" name="TextBox 15">
                <a:extLst>
                  <a:ext uri="{FF2B5EF4-FFF2-40B4-BE49-F238E27FC236}">
                    <a16:creationId xmlns:a16="http://schemas.microsoft.com/office/drawing/2014/main" id="{5C0D9BEA-90BB-8E61-59CD-6DF5F6508256}"/>
                  </a:ext>
                </a:extLst>
              </p:cNvPr>
              <p:cNvSpPr txBox="1">
                <a:spLocks noRot="1" noChangeAspect="1" noMove="1" noResize="1" noEditPoints="1" noAdjustHandles="1" noChangeArrowheads="1" noChangeShapeType="1" noTextEdit="1"/>
              </p:cNvSpPr>
              <p:nvPr/>
            </p:nvSpPr>
            <p:spPr>
              <a:xfrm>
                <a:off x="7273204" y="3847560"/>
                <a:ext cx="284245" cy="338554"/>
              </a:xfrm>
              <a:prstGeom prst="rect">
                <a:avLst/>
              </a:prstGeom>
              <a:blipFill>
                <a:blip r:embed="rId7"/>
                <a:stretch>
                  <a:fillRect l="-20833"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C26FC3-FB9C-881A-58C3-1861E6F1F18F}"/>
                  </a:ext>
                </a:extLst>
              </p:cNvPr>
              <p:cNvSpPr txBox="1"/>
              <p:nvPr/>
            </p:nvSpPr>
            <p:spPr>
              <a:xfrm>
                <a:off x="7706340" y="384756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3</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7" name="TextBox 16">
                <a:extLst>
                  <a:ext uri="{FF2B5EF4-FFF2-40B4-BE49-F238E27FC236}">
                    <a16:creationId xmlns:a16="http://schemas.microsoft.com/office/drawing/2014/main" id="{8AC26FC3-FB9C-881A-58C3-1861E6F1F18F}"/>
                  </a:ext>
                </a:extLst>
              </p:cNvPr>
              <p:cNvSpPr txBox="1">
                <a:spLocks noRot="1" noChangeAspect="1" noMove="1" noResize="1" noEditPoints="1" noAdjustHandles="1" noChangeArrowheads="1" noChangeShapeType="1" noTextEdit="1"/>
              </p:cNvSpPr>
              <p:nvPr/>
            </p:nvSpPr>
            <p:spPr>
              <a:xfrm>
                <a:off x="7706340" y="3847561"/>
                <a:ext cx="284245" cy="338554"/>
              </a:xfrm>
              <a:prstGeom prst="rect">
                <a:avLst/>
              </a:prstGeom>
              <a:blipFill>
                <a:blip r:embed="rId8"/>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962CC2-8444-7824-E017-62FFA3C678C4}"/>
                  </a:ext>
                </a:extLst>
              </p:cNvPr>
              <p:cNvSpPr txBox="1"/>
              <p:nvPr/>
            </p:nvSpPr>
            <p:spPr>
              <a:xfrm>
                <a:off x="8472188" y="384822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1</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8" name="TextBox 17">
                <a:extLst>
                  <a:ext uri="{FF2B5EF4-FFF2-40B4-BE49-F238E27FC236}">
                    <a16:creationId xmlns:a16="http://schemas.microsoft.com/office/drawing/2014/main" id="{49962CC2-8444-7824-E017-62FFA3C678C4}"/>
                  </a:ext>
                </a:extLst>
              </p:cNvPr>
              <p:cNvSpPr txBox="1">
                <a:spLocks noRot="1" noChangeAspect="1" noMove="1" noResize="1" noEditPoints="1" noAdjustHandles="1" noChangeArrowheads="1" noChangeShapeType="1" noTextEdit="1"/>
              </p:cNvSpPr>
              <p:nvPr/>
            </p:nvSpPr>
            <p:spPr>
              <a:xfrm>
                <a:off x="8472188" y="3848222"/>
                <a:ext cx="279499" cy="338554"/>
              </a:xfrm>
              <a:prstGeom prst="rect">
                <a:avLst/>
              </a:prstGeom>
              <a:blipFill>
                <a:blip r:embed="rId9"/>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7238073-7E4D-443F-1183-F267F03D6FB7}"/>
                  </a:ext>
                </a:extLst>
              </p:cNvPr>
              <p:cNvSpPr txBox="1"/>
              <p:nvPr/>
            </p:nvSpPr>
            <p:spPr>
              <a:xfrm>
                <a:off x="8877252" y="384421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2</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9" name="TextBox 18">
                <a:extLst>
                  <a:ext uri="{FF2B5EF4-FFF2-40B4-BE49-F238E27FC236}">
                    <a16:creationId xmlns:a16="http://schemas.microsoft.com/office/drawing/2014/main" id="{47238073-7E4D-443F-1183-F267F03D6FB7}"/>
                  </a:ext>
                </a:extLst>
              </p:cNvPr>
              <p:cNvSpPr txBox="1">
                <a:spLocks noRot="1" noChangeAspect="1" noMove="1" noResize="1" noEditPoints="1" noAdjustHandles="1" noChangeArrowheads="1" noChangeShapeType="1" noTextEdit="1"/>
              </p:cNvSpPr>
              <p:nvPr/>
            </p:nvSpPr>
            <p:spPr>
              <a:xfrm>
                <a:off x="8877252" y="3844211"/>
                <a:ext cx="284245" cy="338554"/>
              </a:xfrm>
              <a:prstGeom prst="rect">
                <a:avLst/>
              </a:prstGeom>
              <a:blipFill>
                <a:blip r:embed="rId10"/>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FB6BB8F-1BA8-A0FB-514F-BF96F9208686}"/>
                  </a:ext>
                </a:extLst>
              </p:cNvPr>
              <p:cNvSpPr txBox="1"/>
              <p:nvPr/>
            </p:nvSpPr>
            <p:spPr>
              <a:xfrm>
                <a:off x="9310388" y="384421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3</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20" name="TextBox 19">
                <a:extLst>
                  <a:ext uri="{FF2B5EF4-FFF2-40B4-BE49-F238E27FC236}">
                    <a16:creationId xmlns:a16="http://schemas.microsoft.com/office/drawing/2014/main" id="{6FB6BB8F-1BA8-A0FB-514F-BF96F9208686}"/>
                  </a:ext>
                </a:extLst>
              </p:cNvPr>
              <p:cNvSpPr txBox="1">
                <a:spLocks noRot="1" noChangeAspect="1" noMove="1" noResize="1" noEditPoints="1" noAdjustHandles="1" noChangeArrowheads="1" noChangeShapeType="1" noTextEdit="1"/>
              </p:cNvSpPr>
              <p:nvPr/>
            </p:nvSpPr>
            <p:spPr>
              <a:xfrm>
                <a:off x="9310388" y="3844212"/>
                <a:ext cx="284245" cy="338554"/>
              </a:xfrm>
              <a:prstGeom prst="rect">
                <a:avLst/>
              </a:prstGeom>
              <a:blipFill>
                <a:blip r:embed="rId11"/>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0DDDDD-81FE-43E4-D8E6-20E3D4CC46F0}"/>
                  </a:ext>
                </a:extLst>
              </p:cNvPr>
              <p:cNvSpPr txBox="1"/>
              <p:nvPr/>
            </p:nvSpPr>
            <p:spPr>
              <a:xfrm>
                <a:off x="9717435" y="2191737"/>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CN" sz="2200" dirty="0"/>
              </a:p>
            </p:txBody>
          </p:sp>
        </mc:Choice>
        <mc:Fallback xmlns="">
          <p:sp>
            <p:nvSpPr>
              <p:cNvPr id="21" name="TextBox 20">
                <a:extLst>
                  <a:ext uri="{FF2B5EF4-FFF2-40B4-BE49-F238E27FC236}">
                    <a16:creationId xmlns:a16="http://schemas.microsoft.com/office/drawing/2014/main" id="{D40DDDDD-81FE-43E4-D8E6-20E3D4CC46F0}"/>
                  </a:ext>
                </a:extLst>
              </p:cNvPr>
              <p:cNvSpPr txBox="1">
                <a:spLocks noRot="1" noChangeAspect="1" noMove="1" noResize="1" noEditPoints="1" noAdjustHandles="1" noChangeArrowheads="1" noChangeShapeType="1" noTextEdit="1"/>
              </p:cNvSpPr>
              <p:nvPr/>
            </p:nvSpPr>
            <p:spPr>
              <a:xfrm>
                <a:off x="9717435" y="2191737"/>
                <a:ext cx="691817" cy="430887"/>
              </a:xfrm>
              <a:prstGeom prst="rect">
                <a:avLst/>
              </a:prstGeom>
              <a:blipFill>
                <a:blip r:embed="rId12"/>
                <a:stretch>
                  <a:fillRect r="-21818" b="-20000"/>
                </a:stretch>
              </a:blipFill>
            </p:spPr>
            <p:txBody>
              <a:bodyPr/>
              <a:lstStyle/>
              <a:p>
                <a:r>
                  <a:rPr lang="en-US">
                    <a:noFill/>
                  </a:rPr>
                  <a:t> </a:t>
                </a:r>
              </a:p>
            </p:txBody>
          </p:sp>
        </mc:Fallback>
      </mc:AlternateContent>
      <p:pic>
        <p:nvPicPr>
          <p:cNvPr id="22" name="Graphic 21" descr="User with solid fill">
            <a:extLst>
              <a:ext uri="{FF2B5EF4-FFF2-40B4-BE49-F238E27FC236}">
                <a16:creationId xmlns:a16="http://schemas.microsoft.com/office/drawing/2014/main" id="{2C0A359C-92A3-2AAF-B8A9-275ECAEC74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4326" y="1505061"/>
            <a:ext cx="702624" cy="702624"/>
          </a:xfrm>
          <a:prstGeom prst="rect">
            <a:avLst/>
          </a:prstGeom>
        </p:spPr>
      </p:pic>
      <p:pic>
        <p:nvPicPr>
          <p:cNvPr id="23" name="Graphic 22" descr="User with solid fill">
            <a:extLst>
              <a:ext uri="{FF2B5EF4-FFF2-40B4-BE49-F238E27FC236}">
                <a16:creationId xmlns:a16="http://schemas.microsoft.com/office/drawing/2014/main" id="{A13E133F-3BD4-D4FD-995D-5D276569AC1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69421" y="1504828"/>
            <a:ext cx="702624" cy="702624"/>
          </a:xfrm>
          <a:prstGeom prst="rect">
            <a:avLst/>
          </a:prstGeom>
        </p:spPr>
      </p:pic>
      <p:pic>
        <p:nvPicPr>
          <p:cNvPr id="24" name="Graphic 23" descr="User with solid fill">
            <a:extLst>
              <a:ext uri="{FF2B5EF4-FFF2-40B4-BE49-F238E27FC236}">
                <a16:creationId xmlns:a16="http://schemas.microsoft.com/office/drawing/2014/main" id="{C14BAB3F-DEFE-8F3F-132B-DF0F2F6A96B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40580" y="1504828"/>
            <a:ext cx="702624" cy="702624"/>
          </a:xfrm>
          <a:prstGeom prst="rect">
            <a:avLst/>
          </a:prstGeom>
        </p:spPr>
      </p:pic>
      <p:cxnSp>
        <p:nvCxnSpPr>
          <p:cNvPr id="25" name="Straight Arrow Connector 24">
            <a:extLst>
              <a:ext uri="{FF2B5EF4-FFF2-40B4-BE49-F238E27FC236}">
                <a16:creationId xmlns:a16="http://schemas.microsoft.com/office/drawing/2014/main" id="{2610921A-9112-95C7-BB61-BDD760AD9050}"/>
              </a:ext>
            </a:extLst>
          </p:cNvPr>
          <p:cNvCxnSpPr>
            <a:cxnSpLocks/>
          </p:cNvCxnSpPr>
          <p:nvPr/>
        </p:nvCxnSpPr>
        <p:spPr>
          <a:xfrm>
            <a:off x="5709560" y="2577978"/>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C62495-9FC9-B48C-1123-4BC81BB70430}"/>
              </a:ext>
            </a:extLst>
          </p:cNvPr>
          <p:cNvCxnSpPr>
            <a:cxnSpLocks/>
          </p:cNvCxnSpPr>
          <p:nvPr/>
        </p:nvCxnSpPr>
        <p:spPr>
          <a:xfrm flipH="1">
            <a:off x="5392652" y="2577978"/>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D4AB6D-D940-00DA-E841-AB326445C6D9}"/>
              </a:ext>
            </a:extLst>
          </p:cNvPr>
          <p:cNvCxnSpPr>
            <a:cxnSpLocks/>
          </p:cNvCxnSpPr>
          <p:nvPr/>
        </p:nvCxnSpPr>
        <p:spPr>
          <a:xfrm>
            <a:off x="5816412" y="2598437"/>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5D71E17-F4DD-204D-B2C1-236F501CFC92}"/>
                  </a:ext>
                </a:extLst>
              </p:cNvPr>
              <p:cNvSpPr txBox="1"/>
              <p:nvPr/>
            </p:nvSpPr>
            <p:spPr>
              <a:xfrm>
                <a:off x="5133872" y="2976580"/>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1</m:t>
                          </m:r>
                        </m:sub>
                      </m:sSub>
                    </m:oMath>
                  </m:oMathPara>
                </a14:m>
                <a:endParaRPr lang="en-CN" sz="2200" dirty="0">
                  <a:solidFill>
                    <a:schemeClr val="accent4"/>
                  </a:solidFill>
                </a:endParaRPr>
              </a:p>
            </p:txBody>
          </p:sp>
        </mc:Choice>
        <mc:Fallback xmlns="">
          <p:sp>
            <p:nvSpPr>
              <p:cNvPr id="28" name="TextBox 27">
                <a:extLst>
                  <a:ext uri="{FF2B5EF4-FFF2-40B4-BE49-F238E27FC236}">
                    <a16:creationId xmlns:a16="http://schemas.microsoft.com/office/drawing/2014/main" id="{F5D71E17-F4DD-204D-B2C1-236F501CFC92}"/>
                  </a:ext>
                </a:extLst>
              </p:cNvPr>
              <p:cNvSpPr txBox="1">
                <a:spLocks noRot="1" noChangeAspect="1" noMove="1" noResize="1" noEditPoints="1" noAdjustHandles="1" noChangeArrowheads="1" noChangeShapeType="1" noTextEdit="1"/>
              </p:cNvSpPr>
              <p:nvPr/>
            </p:nvSpPr>
            <p:spPr>
              <a:xfrm>
                <a:off x="5133872" y="2976580"/>
                <a:ext cx="334707" cy="338554"/>
              </a:xfrm>
              <a:prstGeom prst="rect">
                <a:avLst/>
              </a:prstGeom>
              <a:blipFill>
                <a:blip r:embed="rId19"/>
                <a:stretch>
                  <a:fillRect l="-22222" r="-740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41C4500-3CA6-7D03-7978-D2AB675B9E0A}"/>
                  </a:ext>
                </a:extLst>
              </p:cNvPr>
              <p:cNvSpPr txBox="1"/>
              <p:nvPr/>
            </p:nvSpPr>
            <p:spPr>
              <a:xfrm>
                <a:off x="5538936" y="2972569"/>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2</m:t>
                          </m:r>
                        </m:sub>
                      </m:sSub>
                    </m:oMath>
                  </m:oMathPara>
                </a14:m>
                <a:endParaRPr lang="en-CN" sz="2200" dirty="0">
                  <a:solidFill>
                    <a:schemeClr val="accent4"/>
                  </a:solidFill>
                </a:endParaRPr>
              </a:p>
            </p:txBody>
          </p:sp>
        </mc:Choice>
        <mc:Fallback xmlns="">
          <p:sp>
            <p:nvSpPr>
              <p:cNvPr id="29" name="TextBox 28">
                <a:extLst>
                  <a:ext uri="{FF2B5EF4-FFF2-40B4-BE49-F238E27FC236}">
                    <a16:creationId xmlns:a16="http://schemas.microsoft.com/office/drawing/2014/main" id="{741C4500-3CA6-7D03-7978-D2AB675B9E0A}"/>
                  </a:ext>
                </a:extLst>
              </p:cNvPr>
              <p:cNvSpPr txBox="1">
                <a:spLocks noRot="1" noChangeAspect="1" noMove="1" noResize="1" noEditPoints="1" noAdjustHandles="1" noChangeArrowheads="1" noChangeShapeType="1" noTextEdit="1"/>
              </p:cNvSpPr>
              <p:nvPr/>
            </p:nvSpPr>
            <p:spPr>
              <a:xfrm>
                <a:off x="5538936" y="2972569"/>
                <a:ext cx="341247" cy="338554"/>
              </a:xfrm>
              <a:prstGeom prst="rect">
                <a:avLst/>
              </a:prstGeom>
              <a:blipFill>
                <a:blip r:embed="rId20"/>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94782C9-BBB1-2437-A287-FEF838DCE76D}"/>
                  </a:ext>
                </a:extLst>
              </p:cNvPr>
              <p:cNvSpPr txBox="1"/>
              <p:nvPr/>
            </p:nvSpPr>
            <p:spPr>
              <a:xfrm>
                <a:off x="5972072" y="2972570"/>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3</m:t>
                          </m:r>
                        </m:sub>
                      </m:sSub>
                    </m:oMath>
                  </m:oMathPara>
                </a14:m>
                <a:endParaRPr lang="en-CN" sz="2200" dirty="0">
                  <a:solidFill>
                    <a:schemeClr val="accent4"/>
                  </a:solidFill>
                </a:endParaRPr>
              </a:p>
            </p:txBody>
          </p:sp>
        </mc:Choice>
        <mc:Fallback xmlns="">
          <p:sp>
            <p:nvSpPr>
              <p:cNvPr id="30" name="TextBox 29">
                <a:extLst>
                  <a:ext uri="{FF2B5EF4-FFF2-40B4-BE49-F238E27FC236}">
                    <a16:creationId xmlns:a16="http://schemas.microsoft.com/office/drawing/2014/main" id="{994782C9-BBB1-2437-A287-FEF838DCE76D}"/>
                  </a:ext>
                </a:extLst>
              </p:cNvPr>
              <p:cNvSpPr txBox="1">
                <a:spLocks noRot="1" noChangeAspect="1" noMove="1" noResize="1" noEditPoints="1" noAdjustHandles="1" noChangeArrowheads="1" noChangeShapeType="1" noTextEdit="1"/>
              </p:cNvSpPr>
              <p:nvPr/>
            </p:nvSpPr>
            <p:spPr>
              <a:xfrm>
                <a:off x="5972072" y="2972570"/>
                <a:ext cx="341247" cy="338554"/>
              </a:xfrm>
              <a:prstGeom prst="rect">
                <a:avLst/>
              </a:prstGeom>
              <a:blipFill>
                <a:blip r:embed="rId21"/>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B4C544F-E81B-0EE5-D38D-C1BFB7242B30}"/>
                  </a:ext>
                </a:extLst>
              </p:cNvPr>
              <p:cNvSpPr txBox="1"/>
              <p:nvPr/>
            </p:nvSpPr>
            <p:spPr>
              <a:xfrm>
                <a:off x="6798710" y="298590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1</m:t>
                          </m:r>
                        </m:sub>
                      </m:sSub>
                    </m:oMath>
                  </m:oMathPara>
                </a14:m>
                <a:endParaRPr lang="en-CN" sz="2200" dirty="0">
                  <a:solidFill>
                    <a:srgbClr val="C00000"/>
                  </a:solidFill>
                </a:endParaRPr>
              </a:p>
            </p:txBody>
          </p:sp>
        </mc:Choice>
        <mc:Fallback xmlns="">
          <p:sp>
            <p:nvSpPr>
              <p:cNvPr id="31" name="TextBox 30">
                <a:extLst>
                  <a:ext uri="{FF2B5EF4-FFF2-40B4-BE49-F238E27FC236}">
                    <a16:creationId xmlns:a16="http://schemas.microsoft.com/office/drawing/2014/main" id="{9B4C544F-E81B-0EE5-D38D-C1BFB7242B30}"/>
                  </a:ext>
                </a:extLst>
              </p:cNvPr>
              <p:cNvSpPr txBox="1">
                <a:spLocks noRot="1" noChangeAspect="1" noMove="1" noResize="1" noEditPoints="1" noAdjustHandles="1" noChangeArrowheads="1" noChangeShapeType="1" noTextEdit="1"/>
              </p:cNvSpPr>
              <p:nvPr/>
            </p:nvSpPr>
            <p:spPr>
              <a:xfrm>
                <a:off x="6798710" y="2985908"/>
                <a:ext cx="334707" cy="338554"/>
              </a:xfrm>
              <a:prstGeom prst="rect">
                <a:avLst/>
              </a:prstGeom>
              <a:blipFill>
                <a:blip r:embed="rId22"/>
                <a:stretch>
                  <a:fillRect l="-18519" r="-7407"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0C62336-4239-8AF1-CC48-7C68A3294066}"/>
                  </a:ext>
                </a:extLst>
              </p:cNvPr>
              <p:cNvSpPr txBox="1"/>
              <p:nvPr/>
            </p:nvSpPr>
            <p:spPr>
              <a:xfrm>
                <a:off x="7203774" y="298189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2</m:t>
                          </m:r>
                        </m:sub>
                      </m:sSub>
                    </m:oMath>
                  </m:oMathPara>
                </a14:m>
                <a:endParaRPr lang="en-CN" sz="2200" dirty="0">
                  <a:solidFill>
                    <a:srgbClr val="C00000"/>
                  </a:solidFill>
                </a:endParaRPr>
              </a:p>
            </p:txBody>
          </p:sp>
        </mc:Choice>
        <mc:Fallback xmlns="">
          <p:sp>
            <p:nvSpPr>
              <p:cNvPr id="32" name="TextBox 31">
                <a:extLst>
                  <a:ext uri="{FF2B5EF4-FFF2-40B4-BE49-F238E27FC236}">
                    <a16:creationId xmlns:a16="http://schemas.microsoft.com/office/drawing/2014/main" id="{80C62336-4239-8AF1-CC48-7C68A3294066}"/>
                  </a:ext>
                </a:extLst>
              </p:cNvPr>
              <p:cNvSpPr txBox="1">
                <a:spLocks noRot="1" noChangeAspect="1" noMove="1" noResize="1" noEditPoints="1" noAdjustHandles="1" noChangeArrowheads="1" noChangeShapeType="1" noTextEdit="1"/>
              </p:cNvSpPr>
              <p:nvPr/>
            </p:nvSpPr>
            <p:spPr>
              <a:xfrm>
                <a:off x="7203774" y="2981897"/>
                <a:ext cx="341247" cy="338554"/>
              </a:xfrm>
              <a:prstGeom prst="rect">
                <a:avLst/>
              </a:prstGeom>
              <a:blipFill>
                <a:blip r:embed="rId23"/>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45C120D-0387-3D48-BE11-AF73561B03C0}"/>
                  </a:ext>
                </a:extLst>
              </p:cNvPr>
              <p:cNvSpPr txBox="1"/>
              <p:nvPr/>
            </p:nvSpPr>
            <p:spPr>
              <a:xfrm>
                <a:off x="7636910" y="298189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3</m:t>
                          </m:r>
                        </m:sub>
                      </m:sSub>
                    </m:oMath>
                  </m:oMathPara>
                </a14:m>
                <a:endParaRPr lang="en-CN" sz="2200" dirty="0">
                  <a:solidFill>
                    <a:srgbClr val="C00000"/>
                  </a:solidFill>
                </a:endParaRPr>
              </a:p>
            </p:txBody>
          </p:sp>
        </mc:Choice>
        <mc:Fallback xmlns="">
          <p:sp>
            <p:nvSpPr>
              <p:cNvPr id="33" name="TextBox 32">
                <a:extLst>
                  <a:ext uri="{FF2B5EF4-FFF2-40B4-BE49-F238E27FC236}">
                    <a16:creationId xmlns:a16="http://schemas.microsoft.com/office/drawing/2014/main" id="{D45C120D-0387-3D48-BE11-AF73561B03C0}"/>
                  </a:ext>
                </a:extLst>
              </p:cNvPr>
              <p:cNvSpPr txBox="1">
                <a:spLocks noRot="1" noChangeAspect="1" noMove="1" noResize="1" noEditPoints="1" noAdjustHandles="1" noChangeArrowheads="1" noChangeShapeType="1" noTextEdit="1"/>
              </p:cNvSpPr>
              <p:nvPr/>
            </p:nvSpPr>
            <p:spPr>
              <a:xfrm>
                <a:off x="7636910" y="2981898"/>
                <a:ext cx="341247" cy="338554"/>
              </a:xfrm>
              <a:prstGeom prst="rect">
                <a:avLst/>
              </a:prstGeom>
              <a:blipFill>
                <a:blip r:embed="rId24"/>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164298C-5BB9-CA5C-65D4-A62CE329A6E0}"/>
                  </a:ext>
                </a:extLst>
              </p:cNvPr>
              <p:cNvSpPr txBox="1"/>
              <p:nvPr/>
            </p:nvSpPr>
            <p:spPr>
              <a:xfrm>
                <a:off x="8417358" y="298094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1</m:t>
                          </m:r>
                        </m:sub>
                      </m:sSub>
                    </m:oMath>
                  </m:oMathPara>
                </a14:m>
                <a:endParaRPr lang="en-CN" sz="2200" dirty="0">
                  <a:solidFill>
                    <a:schemeClr val="accent6"/>
                  </a:solidFill>
                </a:endParaRPr>
              </a:p>
            </p:txBody>
          </p:sp>
        </mc:Choice>
        <mc:Fallback xmlns="">
          <p:sp>
            <p:nvSpPr>
              <p:cNvPr id="34" name="TextBox 33">
                <a:extLst>
                  <a:ext uri="{FF2B5EF4-FFF2-40B4-BE49-F238E27FC236}">
                    <a16:creationId xmlns:a16="http://schemas.microsoft.com/office/drawing/2014/main" id="{4164298C-5BB9-CA5C-65D4-A62CE329A6E0}"/>
                  </a:ext>
                </a:extLst>
              </p:cNvPr>
              <p:cNvSpPr txBox="1">
                <a:spLocks noRot="1" noChangeAspect="1" noMove="1" noResize="1" noEditPoints="1" noAdjustHandles="1" noChangeArrowheads="1" noChangeShapeType="1" noTextEdit="1"/>
              </p:cNvSpPr>
              <p:nvPr/>
            </p:nvSpPr>
            <p:spPr>
              <a:xfrm>
                <a:off x="8417358" y="2980948"/>
                <a:ext cx="334707" cy="338554"/>
              </a:xfrm>
              <a:prstGeom prst="rect">
                <a:avLst/>
              </a:prstGeom>
              <a:blipFill>
                <a:blip r:embed="rId25"/>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D61B2BE-128D-9CB2-9A64-FF82F6C198E8}"/>
                  </a:ext>
                </a:extLst>
              </p:cNvPr>
              <p:cNvSpPr txBox="1"/>
              <p:nvPr/>
            </p:nvSpPr>
            <p:spPr>
              <a:xfrm>
                <a:off x="8822422" y="297693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2</m:t>
                          </m:r>
                        </m:sub>
                      </m:sSub>
                    </m:oMath>
                  </m:oMathPara>
                </a14:m>
                <a:endParaRPr lang="en-CN" sz="2200" dirty="0">
                  <a:solidFill>
                    <a:schemeClr val="accent6"/>
                  </a:solidFill>
                </a:endParaRPr>
              </a:p>
            </p:txBody>
          </p:sp>
        </mc:Choice>
        <mc:Fallback xmlns="">
          <p:sp>
            <p:nvSpPr>
              <p:cNvPr id="35" name="TextBox 34">
                <a:extLst>
                  <a:ext uri="{FF2B5EF4-FFF2-40B4-BE49-F238E27FC236}">
                    <a16:creationId xmlns:a16="http://schemas.microsoft.com/office/drawing/2014/main" id="{2D61B2BE-128D-9CB2-9A64-FF82F6C198E8}"/>
                  </a:ext>
                </a:extLst>
              </p:cNvPr>
              <p:cNvSpPr txBox="1">
                <a:spLocks noRot="1" noChangeAspect="1" noMove="1" noResize="1" noEditPoints="1" noAdjustHandles="1" noChangeArrowheads="1" noChangeShapeType="1" noTextEdit="1"/>
              </p:cNvSpPr>
              <p:nvPr/>
            </p:nvSpPr>
            <p:spPr>
              <a:xfrm>
                <a:off x="8822422" y="2976937"/>
                <a:ext cx="341247" cy="338554"/>
              </a:xfrm>
              <a:prstGeom prst="rect">
                <a:avLst/>
              </a:prstGeom>
              <a:blipFill>
                <a:blip r:embed="rId26"/>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1C9C1A3-B7A3-614F-5AC6-2DC3EC36605A}"/>
                  </a:ext>
                </a:extLst>
              </p:cNvPr>
              <p:cNvSpPr txBox="1"/>
              <p:nvPr/>
            </p:nvSpPr>
            <p:spPr>
              <a:xfrm>
                <a:off x="9255558" y="297693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3</m:t>
                          </m:r>
                        </m:sub>
                      </m:sSub>
                    </m:oMath>
                  </m:oMathPara>
                </a14:m>
                <a:endParaRPr lang="en-CN" sz="2200" dirty="0">
                  <a:solidFill>
                    <a:schemeClr val="accent6"/>
                  </a:solidFill>
                </a:endParaRPr>
              </a:p>
            </p:txBody>
          </p:sp>
        </mc:Choice>
        <mc:Fallback xmlns="">
          <p:sp>
            <p:nvSpPr>
              <p:cNvPr id="36" name="TextBox 35">
                <a:extLst>
                  <a:ext uri="{FF2B5EF4-FFF2-40B4-BE49-F238E27FC236}">
                    <a16:creationId xmlns:a16="http://schemas.microsoft.com/office/drawing/2014/main" id="{71C9C1A3-B7A3-614F-5AC6-2DC3EC36605A}"/>
                  </a:ext>
                </a:extLst>
              </p:cNvPr>
              <p:cNvSpPr txBox="1">
                <a:spLocks noRot="1" noChangeAspect="1" noMove="1" noResize="1" noEditPoints="1" noAdjustHandles="1" noChangeArrowheads="1" noChangeShapeType="1" noTextEdit="1"/>
              </p:cNvSpPr>
              <p:nvPr/>
            </p:nvSpPr>
            <p:spPr>
              <a:xfrm>
                <a:off x="9255558" y="2976938"/>
                <a:ext cx="341247" cy="338554"/>
              </a:xfrm>
              <a:prstGeom prst="rect">
                <a:avLst/>
              </a:prstGeom>
              <a:blipFill>
                <a:blip r:embed="rId27"/>
                <a:stretch>
                  <a:fillRect l="-17857" r="-7143" b="-2500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F9FE965-0D90-C598-4E83-788AFDCF3B1A}"/>
              </a:ext>
            </a:extLst>
          </p:cNvPr>
          <p:cNvCxnSpPr>
            <a:cxnSpLocks/>
          </p:cNvCxnSpPr>
          <p:nvPr/>
        </p:nvCxnSpPr>
        <p:spPr>
          <a:xfrm>
            <a:off x="7392267" y="25734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F16482E-D45F-EE61-05D5-8EB38C05BF6B}"/>
              </a:ext>
            </a:extLst>
          </p:cNvPr>
          <p:cNvCxnSpPr>
            <a:cxnSpLocks/>
          </p:cNvCxnSpPr>
          <p:nvPr/>
        </p:nvCxnSpPr>
        <p:spPr>
          <a:xfrm flipH="1">
            <a:off x="7075359" y="2573490"/>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D22AEFB-B159-7821-8727-31DB18D6A307}"/>
              </a:ext>
            </a:extLst>
          </p:cNvPr>
          <p:cNvCxnSpPr>
            <a:cxnSpLocks/>
          </p:cNvCxnSpPr>
          <p:nvPr/>
        </p:nvCxnSpPr>
        <p:spPr>
          <a:xfrm>
            <a:off x="7499119" y="2593949"/>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BA3413-D293-5AE8-0712-6C0F2C4C09A2}"/>
              </a:ext>
            </a:extLst>
          </p:cNvPr>
          <p:cNvCxnSpPr>
            <a:cxnSpLocks/>
          </p:cNvCxnSpPr>
          <p:nvPr/>
        </p:nvCxnSpPr>
        <p:spPr>
          <a:xfrm>
            <a:off x="9000636" y="2568882"/>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1C52956-8E3A-FF57-C7FA-1A6DB600704E}"/>
              </a:ext>
            </a:extLst>
          </p:cNvPr>
          <p:cNvCxnSpPr>
            <a:cxnSpLocks/>
          </p:cNvCxnSpPr>
          <p:nvPr/>
        </p:nvCxnSpPr>
        <p:spPr>
          <a:xfrm flipH="1">
            <a:off x="8683728" y="2568882"/>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398E5D-C10F-258A-FBF8-3465D6E89391}"/>
              </a:ext>
            </a:extLst>
          </p:cNvPr>
          <p:cNvCxnSpPr>
            <a:cxnSpLocks/>
          </p:cNvCxnSpPr>
          <p:nvPr/>
        </p:nvCxnSpPr>
        <p:spPr>
          <a:xfrm>
            <a:off x="9107488" y="2589341"/>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D7CB2B4-783A-BC23-6A98-98DA78E44153}"/>
                  </a:ext>
                </a:extLst>
              </p:cNvPr>
              <p:cNvSpPr txBox="1"/>
              <p:nvPr/>
            </p:nvSpPr>
            <p:spPr>
              <a:xfrm>
                <a:off x="9596805" y="2963267"/>
                <a:ext cx="946052"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𝒬</m:t>
                      </m:r>
                    </m:oMath>
                  </m:oMathPara>
                </a14:m>
                <a:endParaRPr lang="en-CN" sz="2200" dirty="0"/>
              </a:p>
            </p:txBody>
          </p:sp>
        </mc:Choice>
        <mc:Fallback xmlns="">
          <p:sp>
            <p:nvSpPr>
              <p:cNvPr id="43" name="TextBox 42">
                <a:extLst>
                  <a:ext uri="{FF2B5EF4-FFF2-40B4-BE49-F238E27FC236}">
                    <a16:creationId xmlns:a16="http://schemas.microsoft.com/office/drawing/2014/main" id="{6D7CB2B4-783A-BC23-6A98-98DA78E44153}"/>
                  </a:ext>
                </a:extLst>
              </p:cNvPr>
              <p:cNvSpPr txBox="1">
                <a:spLocks noRot="1" noChangeAspect="1" noMove="1" noResize="1" noEditPoints="1" noAdjustHandles="1" noChangeArrowheads="1" noChangeShapeType="1" noTextEdit="1"/>
              </p:cNvSpPr>
              <p:nvPr/>
            </p:nvSpPr>
            <p:spPr>
              <a:xfrm>
                <a:off x="9596805" y="2963267"/>
                <a:ext cx="946052" cy="430887"/>
              </a:xfrm>
              <a:prstGeom prst="rect">
                <a:avLst/>
              </a:prstGeom>
              <a:blipFill>
                <a:blip r:embed="rId28"/>
                <a:stretch>
                  <a:fillRect b="-11429"/>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A3B8A547-B38E-B363-E011-B180DE53A8C8}"/>
              </a:ext>
            </a:extLst>
          </p:cNvPr>
          <p:cNvCxnSpPr>
            <a:cxnSpLocks/>
          </p:cNvCxnSpPr>
          <p:nvPr/>
        </p:nvCxnSpPr>
        <p:spPr>
          <a:xfrm>
            <a:off x="5256444"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549B867-C05C-0C0F-2EE2-6B441AD41F82}"/>
              </a:ext>
            </a:extLst>
          </p:cNvPr>
          <p:cNvCxnSpPr>
            <a:cxnSpLocks/>
          </p:cNvCxnSpPr>
          <p:nvPr/>
        </p:nvCxnSpPr>
        <p:spPr>
          <a:xfrm>
            <a:off x="5709560"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E1613E-47C2-85B9-D29D-234F9BF7D5B7}"/>
              </a:ext>
            </a:extLst>
          </p:cNvPr>
          <p:cNvCxnSpPr>
            <a:cxnSpLocks/>
          </p:cNvCxnSpPr>
          <p:nvPr/>
        </p:nvCxnSpPr>
        <p:spPr>
          <a:xfrm>
            <a:off x="6100085"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4447ECA-D86D-C838-259E-685CCA626A79}"/>
              </a:ext>
            </a:extLst>
          </p:cNvPr>
          <p:cNvSpPr/>
          <p:nvPr/>
        </p:nvSpPr>
        <p:spPr>
          <a:xfrm>
            <a:off x="5262946" y="2111490"/>
            <a:ext cx="4228506" cy="51601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768DFC7-0E1C-BB4A-A55B-9B7369AAA27C}"/>
              </a:ext>
            </a:extLst>
          </p:cNvPr>
          <p:cNvCxnSpPr>
            <a:cxnSpLocks/>
          </p:cNvCxnSpPr>
          <p:nvPr/>
        </p:nvCxnSpPr>
        <p:spPr>
          <a:xfrm>
            <a:off x="6939151"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F58F5DA-411D-917C-539A-69B8AFD794F8}"/>
              </a:ext>
            </a:extLst>
          </p:cNvPr>
          <p:cNvCxnSpPr>
            <a:cxnSpLocks/>
          </p:cNvCxnSpPr>
          <p:nvPr/>
        </p:nvCxnSpPr>
        <p:spPr>
          <a:xfrm>
            <a:off x="7392267"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A22E8D8-ADA6-2DB1-2299-BE19DE53239F}"/>
              </a:ext>
            </a:extLst>
          </p:cNvPr>
          <p:cNvCxnSpPr>
            <a:cxnSpLocks/>
          </p:cNvCxnSpPr>
          <p:nvPr/>
        </p:nvCxnSpPr>
        <p:spPr>
          <a:xfrm>
            <a:off x="7782792"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C6D2A9E-A5CF-F796-652C-884C14A81020}"/>
              </a:ext>
            </a:extLst>
          </p:cNvPr>
          <p:cNvCxnSpPr>
            <a:cxnSpLocks/>
          </p:cNvCxnSpPr>
          <p:nvPr/>
        </p:nvCxnSpPr>
        <p:spPr>
          <a:xfrm>
            <a:off x="8585109" y="3311437"/>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7350ED-A5D5-6EE7-B6F7-486914183ACB}"/>
              </a:ext>
            </a:extLst>
          </p:cNvPr>
          <p:cNvCxnSpPr>
            <a:cxnSpLocks/>
          </p:cNvCxnSpPr>
          <p:nvPr/>
        </p:nvCxnSpPr>
        <p:spPr>
          <a:xfrm>
            <a:off x="9038225"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946B5E-ECE8-8AC7-20FD-9CDBA8397B63}"/>
              </a:ext>
            </a:extLst>
          </p:cNvPr>
          <p:cNvCxnSpPr>
            <a:cxnSpLocks/>
          </p:cNvCxnSpPr>
          <p:nvPr/>
        </p:nvCxnSpPr>
        <p:spPr>
          <a:xfrm>
            <a:off x="9428750"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11DAC39-F84D-E099-A459-FA0F0282A205}"/>
              </a:ext>
            </a:extLst>
          </p:cNvPr>
          <p:cNvSpPr/>
          <p:nvPr/>
        </p:nvSpPr>
        <p:spPr>
          <a:xfrm>
            <a:off x="5055831" y="5821050"/>
            <a:ext cx="5844651" cy="45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FC283E7-CDB5-E67B-5243-92033E4A60BA}"/>
                  </a:ext>
                </a:extLst>
              </p:cNvPr>
              <p:cNvSpPr txBox="1"/>
              <p:nvPr/>
            </p:nvSpPr>
            <p:spPr>
              <a:xfrm>
                <a:off x="5137357" y="5895265"/>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(0000)</m:t>
                      </m:r>
                    </m:oMath>
                  </m:oMathPara>
                </a14:m>
                <a:endParaRPr lang="en-CN" sz="2000" dirty="0">
                  <a:solidFill>
                    <a:schemeClr val="tx1"/>
                  </a:solidFill>
                </a:endParaRPr>
              </a:p>
            </p:txBody>
          </p:sp>
        </mc:Choice>
        <mc:Fallback xmlns="">
          <p:sp>
            <p:nvSpPr>
              <p:cNvPr id="54" name="TextBox 53">
                <a:extLst>
                  <a:ext uri="{FF2B5EF4-FFF2-40B4-BE49-F238E27FC236}">
                    <a16:creationId xmlns:a16="http://schemas.microsoft.com/office/drawing/2014/main" id="{4FC283E7-CDB5-E67B-5243-92033E4A60BA}"/>
                  </a:ext>
                </a:extLst>
              </p:cNvPr>
              <p:cNvSpPr txBox="1">
                <a:spLocks noRot="1" noChangeAspect="1" noMove="1" noResize="1" noEditPoints="1" noAdjustHandles="1" noChangeArrowheads="1" noChangeShapeType="1" noTextEdit="1"/>
              </p:cNvSpPr>
              <p:nvPr/>
            </p:nvSpPr>
            <p:spPr>
              <a:xfrm>
                <a:off x="5137357" y="5895265"/>
                <a:ext cx="1074845" cy="307777"/>
              </a:xfrm>
              <a:prstGeom prst="rect">
                <a:avLst/>
              </a:prstGeom>
              <a:blipFill>
                <a:blip r:embed="rId29"/>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2BFF5E4-03DB-0DFA-D3E4-7A3127A57DEE}"/>
                  </a:ext>
                </a:extLst>
              </p:cNvPr>
              <p:cNvSpPr txBox="1"/>
              <p:nvPr/>
            </p:nvSpPr>
            <p:spPr>
              <a:xfrm>
                <a:off x="9772600" y="378166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m:t>
                      </m:r>
                    </m:oMath>
                  </m:oMathPara>
                </a14:m>
                <a:endParaRPr lang="en-CN" sz="2200" dirty="0"/>
              </a:p>
            </p:txBody>
          </p:sp>
        </mc:Choice>
        <mc:Fallback xmlns="">
          <p:sp>
            <p:nvSpPr>
              <p:cNvPr id="56" name="TextBox 55">
                <a:extLst>
                  <a:ext uri="{FF2B5EF4-FFF2-40B4-BE49-F238E27FC236}">
                    <a16:creationId xmlns:a16="http://schemas.microsoft.com/office/drawing/2014/main" id="{22BFF5E4-03DB-0DFA-D3E4-7A3127A57DEE}"/>
                  </a:ext>
                </a:extLst>
              </p:cNvPr>
              <p:cNvSpPr txBox="1">
                <a:spLocks noRot="1" noChangeAspect="1" noMove="1" noResize="1" noEditPoints="1" noAdjustHandles="1" noChangeArrowheads="1" noChangeShapeType="1" noTextEdit="1"/>
              </p:cNvSpPr>
              <p:nvPr/>
            </p:nvSpPr>
            <p:spPr>
              <a:xfrm>
                <a:off x="9772600" y="3781661"/>
                <a:ext cx="691817" cy="430887"/>
              </a:xfrm>
              <a:prstGeom prst="rect">
                <a:avLst/>
              </a:prstGeom>
              <a:blipFill>
                <a:blip r:embed="rId30"/>
                <a:stretch>
                  <a:fillRect r="-3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D28088D-ECF8-334A-D5EB-EFD97F3B9ADD}"/>
                  </a:ext>
                </a:extLst>
              </p:cNvPr>
              <p:cNvSpPr txBox="1"/>
              <p:nvPr/>
            </p:nvSpPr>
            <p:spPr>
              <a:xfrm>
                <a:off x="9734483"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(1111)</m:t>
                      </m:r>
                    </m:oMath>
                  </m:oMathPara>
                </a14:m>
                <a:endParaRPr lang="en-CN" sz="2000" dirty="0">
                  <a:solidFill>
                    <a:schemeClr val="tx1"/>
                  </a:solidFill>
                </a:endParaRPr>
              </a:p>
            </p:txBody>
          </p:sp>
        </mc:Choice>
        <mc:Fallback xmlns="">
          <p:sp>
            <p:nvSpPr>
              <p:cNvPr id="57" name="TextBox 56">
                <a:extLst>
                  <a:ext uri="{FF2B5EF4-FFF2-40B4-BE49-F238E27FC236}">
                    <a16:creationId xmlns:a16="http://schemas.microsoft.com/office/drawing/2014/main" id="{BD28088D-ECF8-334A-D5EB-EFD97F3B9ADD}"/>
                  </a:ext>
                </a:extLst>
              </p:cNvPr>
              <p:cNvSpPr txBox="1">
                <a:spLocks noRot="1" noChangeAspect="1" noMove="1" noResize="1" noEditPoints="1" noAdjustHandles="1" noChangeArrowheads="1" noChangeShapeType="1" noTextEdit="1"/>
              </p:cNvSpPr>
              <p:nvPr/>
            </p:nvSpPr>
            <p:spPr>
              <a:xfrm>
                <a:off x="9734483" y="5895264"/>
                <a:ext cx="1074845" cy="307777"/>
              </a:xfrm>
              <a:prstGeom prst="rect">
                <a:avLst/>
              </a:prstGeom>
              <a:blipFill>
                <a:blip r:embed="rId31"/>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3A563C5-C535-524C-93A5-E9A58DECE4E2}"/>
                  </a:ext>
                </a:extLst>
              </p:cNvPr>
              <p:cNvSpPr txBox="1"/>
              <p:nvPr/>
            </p:nvSpPr>
            <p:spPr>
              <a:xfrm>
                <a:off x="6289115"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(0001)</m:t>
                      </m:r>
                    </m:oMath>
                  </m:oMathPara>
                </a14:m>
                <a:endParaRPr lang="en-CN" sz="2000" dirty="0">
                  <a:solidFill>
                    <a:schemeClr val="tx1"/>
                  </a:solidFill>
                </a:endParaRPr>
              </a:p>
            </p:txBody>
          </p:sp>
        </mc:Choice>
        <mc:Fallback xmlns="">
          <p:sp>
            <p:nvSpPr>
              <p:cNvPr id="58" name="TextBox 57">
                <a:extLst>
                  <a:ext uri="{FF2B5EF4-FFF2-40B4-BE49-F238E27FC236}">
                    <a16:creationId xmlns:a16="http://schemas.microsoft.com/office/drawing/2014/main" id="{D3A563C5-C535-524C-93A5-E9A58DECE4E2}"/>
                  </a:ext>
                </a:extLst>
              </p:cNvPr>
              <p:cNvSpPr txBox="1">
                <a:spLocks noRot="1" noChangeAspect="1" noMove="1" noResize="1" noEditPoints="1" noAdjustHandles="1" noChangeArrowheads="1" noChangeShapeType="1" noTextEdit="1"/>
              </p:cNvSpPr>
              <p:nvPr/>
            </p:nvSpPr>
            <p:spPr>
              <a:xfrm>
                <a:off x="6289115" y="5895264"/>
                <a:ext cx="1074845" cy="307777"/>
              </a:xfrm>
              <a:prstGeom prst="rect">
                <a:avLst/>
              </a:prstGeom>
              <a:blipFill>
                <a:blip r:embed="rId32"/>
                <a:stretch>
                  <a:fillRect l="-4706" r="-823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CBCB8D-EDB0-61D2-0986-3223FCDFFB34}"/>
                  </a:ext>
                </a:extLst>
              </p:cNvPr>
              <p:cNvSpPr txBox="1"/>
              <p:nvPr/>
            </p:nvSpPr>
            <p:spPr>
              <a:xfrm>
                <a:off x="8065164" y="5748691"/>
                <a:ext cx="429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oMath>
                  </m:oMathPara>
                </a14:m>
                <a:endParaRPr lang="en-CN" sz="2800" dirty="0"/>
              </a:p>
            </p:txBody>
          </p:sp>
        </mc:Choice>
        <mc:Fallback xmlns="">
          <p:sp>
            <p:nvSpPr>
              <p:cNvPr id="59" name="TextBox 58">
                <a:extLst>
                  <a:ext uri="{FF2B5EF4-FFF2-40B4-BE49-F238E27FC236}">
                    <a16:creationId xmlns:a16="http://schemas.microsoft.com/office/drawing/2014/main" id="{EDCBCB8D-EDB0-61D2-0986-3223FCDFFB34}"/>
                  </a:ext>
                </a:extLst>
              </p:cNvPr>
              <p:cNvSpPr txBox="1">
                <a:spLocks noRot="1" noChangeAspect="1" noMove="1" noResize="1" noEditPoints="1" noAdjustHandles="1" noChangeArrowheads="1" noChangeShapeType="1" noTextEdit="1"/>
              </p:cNvSpPr>
              <p:nvPr/>
            </p:nvSpPr>
            <p:spPr>
              <a:xfrm>
                <a:off x="8065164" y="5748691"/>
                <a:ext cx="429605" cy="430887"/>
              </a:xfrm>
              <a:prstGeom prst="rect">
                <a:avLst/>
              </a:prstGeom>
              <a:blipFill>
                <a:blip r:embed="rId33"/>
                <a:stretch>
                  <a:fillRect t="-8571" r="-32353" b="-37143"/>
                </a:stretch>
              </a:blipFill>
            </p:spPr>
            <p:txBody>
              <a:bodyPr/>
              <a:lstStyle/>
              <a:p>
                <a:r>
                  <a:rPr lang="en-US">
                    <a:noFill/>
                  </a:rPr>
                  <a:t> </a:t>
                </a:r>
              </a:p>
            </p:txBody>
          </p:sp>
        </mc:Fallback>
      </mc:AlternateContent>
      <p:sp>
        <p:nvSpPr>
          <p:cNvPr id="60" name="Rounded Rectangular Callout 59">
            <a:extLst>
              <a:ext uri="{FF2B5EF4-FFF2-40B4-BE49-F238E27FC236}">
                <a16:creationId xmlns:a16="http://schemas.microsoft.com/office/drawing/2014/main" id="{45CE17D1-BD1F-3505-C2D8-5B94047F5ABA}"/>
              </a:ext>
            </a:extLst>
          </p:cNvPr>
          <p:cNvSpPr/>
          <p:nvPr/>
        </p:nvSpPr>
        <p:spPr>
          <a:xfrm>
            <a:off x="1752600" y="2147091"/>
            <a:ext cx="2686050" cy="1164032"/>
          </a:xfrm>
          <a:prstGeom prst="wedgeRoundRectCallout">
            <a:avLst>
              <a:gd name="adj1" fmla="val 69947"/>
              <a:gd name="adj2" fmla="val 21586"/>
              <a:gd name="adj3" fmla="val 16667"/>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outer layer: </a:t>
            </a:r>
          </a:p>
          <a:p>
            <a:pPr algn="ctr"/>
            <a:r>
              <a:rPr lang="en-US" sz="2200" dirty="0">
                <a:solidFill>
                  <a:schemeClr val="tx1"/>
                </a:solidFill>
              </a:rPr>
              <a:t>any multi-server PIR</a:t>
            </a:r>
          </a:p>
        </p:txBody>
      </p:sp>
      <p:sp>
        <p:nvSpPr>
          <p:cNvPr id="61" name="Rounded Rectangular Callout 60">
            <a:extLst>
              <a:ext uri="{FF2B5EF4-FFF2-40B4-BE49-F238E27FC236}">
                <a16:creationId xmlns:a16="http://schemas.microsoft.com/office/drawing/2014/main" id="{A982EF1D-FD62-EBFB-7F0B-7362DF51EE3D}"/>
              </a:ext>
            </a:extLst>
          </p:cNvPr>
          <p:cNvSpPr/>
          <p:nvPr/>
        </p:nvSpPr>
        <p:spPr>
          <a:xfrm>
            <a:off x="1929178" y="4340206"/>
            <a:ext cx="2299921" cy="1164032"/>
          </a:xfrm>
          <a:prstGeom prst="wedgeRoundRectCallout">
            <a:avLst>
              <a:gd name="adj1" fmla="val 64273"/>
              <a:gd name="adj2" fmla="val 21586"/>
              <a:gd name="adj3" fmla="val 16667"/>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inner layer: 2-server BIM04</a:t>
            </a:r>
          </a:p>
        </p:txBody>
      </p:sp>
      <p:cxnSp>
        <p:nvCxnSpPr>
          <p:cNvPr id="63" name="Straight Arrow Connector 62">
            <a:extLst>
              <a:ext uri="{FF2B5EF4-FFF2-40B4-BE49-F238E27FC236}">
                <a16:creationId xmlns:a16="http://schemas.microsoft.com/office/drawing/2014/main" id="{0089BEAF-5F5E-B74D-DE0D-30316431F670}"/>
              </a:ext>
            </a:extLst>
          </p:cNvPr>
          <p:cNvCxnSpPr>
            <a:cxnSpLocks/>
          </p:cNvCxnSpPr>
          <p:nvPr/>
        </p:nvCxnSpPr>
        <p:spPr>
          <a:xfrm flipH="1">
            <a:off x="5066589" y="421254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2" name="Straight Arrow Connector 28671">
            <a:extLst>
              <a:ext uri="{FF2B5EF4-FFF2-40B4-BE49-F238E27FC236}">
                <a16:creationId xmlns:a16="http://schemas.microsoft.com/office/drawing/2014/main" id="{BB20007C-094F-E434-B72D-34BB87784F20}"/>
              </a:ext>
            </a:extLst>
          </p:cNvPr>
          <p:cNvCxnSpPr>
            <a:cxnSpLocks/>
          </p:cNvCxnSpPr>
          <p:nvPr/>
        </p:nvCxnSpPr>
        <p:spPr>
          <a:xfrm>
            <a:off x="5270996" y="422027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3" name="Straight Arrow Connector 28672">
            <a:extLst>
              <a:ext uri="{FF2B5EF4-FFF2-40B4-BE49-F238E27FC236}">
                <a16:creationId xmlns:a16="http://schemas.microsoft.com/office/drawing/2014/main" id="{45BBA460-AF2D-B0E4-23E2-EBC00888AD8C}"/>
              </a:ext>
            </a:extLst>
          </p:cNvPr>
          <p:cNvCxnSpPr>
            <a:cxnSpLocks/>
          </p:cNvCxnSpPr>
          <p:nvPr/>
        </p:nvCxnSpPr>
        <p:spPr>
          <a:xfrm flipH="1">
            <a:off x="5513336" y="422027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5" name="Straight Arrow Connector 28674">
            <a:extLst>
              <a:ext uri="{FF2B5EF4-FFF2-40B4-BE49-F238E27FC236}">
                <a16:creationId xmlns:a16="http://schemas.microsoft.com/office/drawing/2014/main" id="{AB613F96-F53A-D92D-CEA4-8E63BA218BF9}"/>
              </a:ext>
            </a:extLst>
          </p:cNvPr>
          <p:cNvCxnSpPr>
            <a:cxnSpLocks/>
          </p:cNvCxnSpPr>
          <p:nvPr/>
        </p:nvCxnSpPr>
        <p:spPr>
          <a:xfrm>
            <a:off x="5725016" y="421612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6" name="Straight Arrow Connector 28675">
            <a:extLst>
              <a:ext uri="{FF2B5EF4-FFF2-40B4-BE49-F238E27FC236}">
                <a16:creationId xmlns:a16="http://schemas.microsoft.com/office/drawing/2014/main" id="{8C6B5FD6-9CEA-ADF2-B96B-5184181C8F89}"/>
              </a:ext>
            </a:extLst>
          </p:cNvPr>
          <p:cNvCxnSpPr>
            <a:cxnSpLocks/>
          </p:cNvCxnSpPr>
          <p:nvPr/>
        </p:nvCxnSpPr>
        <p:spPr>
          <a:xfrm flipH="1">
            <a:off x="5953017" y="4219011"/>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7" name="Straight Arrow Connector 28676">
            <a:extLst>
              <a:ext uri="{FF2B5EF4-FFF2-40B4-BE49-F238E27FC236}">
                <a16:creationId xmlns:a16="http://schemas.microsoft.com/office/drawing/2014/main" id="{87571270-DCF3-4E11-48D9-C9F54552A1CB}"/>
              </a:ext>
            </a:extLst>
          </p:cNvPr>
          <p:cNvCxnSpPr>
            <a:cxnSpLocks/>
          </p:cNvCxnSpPr>
          <p:nvPr/>
        </p:nvCxnSpPr>
        <p:spPr>
          <a:xfrm>
            <a:off x="6164697" y="4214864"/>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8" name="Straight Arrow Connector 28677">
            <a:extLst>
              <a:ext uri="{FF2B5EF4-FFF2-40B4-BE49-F238E27FC236}">
                <a16:creationId xmlns:a16="http://schemas.microsoft.com/office/drawing/2014/main" id="{0CAA2B5C-59B4-BC1C-61A8-C56A8F54E0D1}"/>
              </a:ext>
            </a:extLst>
          </p:cNvPr>
          <p:cNvCxnSpPr>
            <a:cxnSpLocks/>
          </p:cNvCxnSpPr>
          <p:nvPr/>
        </p:nvCxnSpPr>
        <p:spPr>
          <a:xfrm flipH="1">
            <a:off x="6756395" y="4207040"/>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9" name="Straight Arrow Connector 28678">
            <a:extLst>
              <a:ext uri="{FF2B5EF4-FFF2-40B4-BE49-F238E27FC236}">
                <a16:creationId xmlns:a16="http://schemas.microsoft.com/office/drawing/2014/main" id="{9A3CB64D-2E9B-95FB-6CF0-151530F33733}"/>
              </a:ext>
            </a:extLst>
          </p:cNvPr>
          <p:cNvCxnSpPr>
            <a:cxnSpLocks/>
          </p:cNvCxnSpPr>
          <p:nvPr/>
        </p:nvCxnSpPr>
        <p:spPr>
          <a:xfrm>
            <a:off x="6960802" y="4214768"/>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0" name="Straight Arrow Connector 28679">
            <a:extLst>
              <a:ext uri="{FF2B5EF4-FFF2-40B4-BE49-F238E27FC236}">
                <a16:creationId xmlns:a16="http://schemas.microsoft.com/office/drawing/2014/main" id="{118D3177-B1BC-DAC4-4B2E-7D5886121A7E}"/>
              </a:ext>
            </a:extLst>
          </p:cNvPr>
          <p:cNvCxnSpPr>
            <a:cxnSpLocks/>
          </p:cNvCxnSpPr>
          <p:nvPr/>
        </p:nvCxnSpPr>
        <p:spPr>
          <a:xfrm flipH="1">
            <a:off x="720314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1" name="Straight Arrow Connector 28680">
            <a:extLst>
              <a:ext uri="{FF2B5EF4-FFF2-40B4-BE49-F238E27FC236}">
                <a16:creationId xmlns:a16="http://schemas.microsoft.com/office/drawing/2014/main" id="{C8B7A010-1118-5929-C82C-9694256D9A1C}"/>
              </a:ext>
            </a:extLst>
          </p:cNvPr>
          <p:cNvCxnSpPr>
            <a:cxnSpLocks/>
          </p:cNvCxnSpPr>
          <p:nvPr/>
        </p:nvCxnSpPr>
        <p:spPr>
          <a:xfrm>
            <a:off x="741482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2" name="Straight Arrow Connector 28681">
            <a:extLst>
              <a:ext uri="{FF2B5EF4-FFF2-40B4-BE49-F238E27FC236}">
                <a16:creationId xmlns:a16="http://schemas.microsoft.com/office/drawing/2014/main" id="{A2E4AD30-856B-6D23-5CF2-DEBAD60D0382}"/>
              </a:ext>
            </a:extLst>
          </p:cNvPr>
          <p:cNvCxnSpPr>
            <a:cxnSpLocks/>
          </p:cNvCxnSpPr>
          <p:nvPr/>
        </p:nvCxnSpPr>
        <p:spPr>
          <a:xfrm flipH="1">
            <a:off x="7642823" y="421350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3" name="Straight Arrow Connector 28682">
            <a:extLst>
              <a:ext uri="{FF2B5EF4-FFF2-40B4-BE49-F238E27FC236}">
                <a16:creationId xmlns:a16="http://schemas.microsoft.com/office/drawing/2014/main" id="{D5A0BB33-DEB3-4D8F-BA5D-05E79DB39F93}"/>
              </a:ext>
            </a:extLst>
          </p:cNvPr>
          <p:cNvCxnSpPr>
            <a:cxnSpLocks/>
          </p:cNvCxnSpPr>
          <p:nvPr/>
        </p:nvCxnSpPr>
        <p:spPr>
          <a:xfrm>
            <a:off x="7854503" y="420935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4" name="Straight Arrow Connector 28683">
            <a:extLst>
              <a:ext uri="{FF2B5EF4-FFF2-40B4-BE49-F238E27FC236}">
                <a16:creationId xmlns:a16="http://schemas.microsoft.com/office/drawing/2014/main" id="{64031F54-070B-8B26-C69D-04C9D20A0ADF}"/>
              </a:ext>
            </a:extLst>
          </p:cNvPr>
          <p:cNvCxnSpPr>
            <a:cxnSpLocks/>
          </p:cNvCxnSpPr>
          <p:nvPr/>
        </p:nvCxnSpPr>
        <p:spPr>
          <a:xfrm flipH="1">
            <a:off x="8393344" y="4208305"/>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5" name="Straight Arrow Connector 28684">
            <a:extLst>
              <a:ext uri="{FF2B5EF4-FFF2-40B4-BE49-F238E27FC236}">
                <a16:creationId xmlns:a16="http://schemas.microsoft.com/office/drawing/2014/main" id="{D8C07C2E-1A9D-934B-8936-4725FF23E7A8}"/>
              </a:ext>
            </a:extLst>
          </p:cNvPr>
          <p:cNvCxnSpPr>
            <a:cxnSpLocks/>
          </p:cNvCxnSpPr>
          <p:nvPr/>
        </p:nvCxnSpPr>
        <p:spPr>
          <a:xfrm>
            <a:off x="8597751" y="4216033"/>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6" name="Straight Arrow Connector 28685">
            <a:extLst>
              <a:ext uri="{FF2B5EF4-FFF2-40B4-BE49-F238E27FC236}">
                <a16:creationId xmlns:a16="http://schemas.microsoft.com/office/drawing/2014/main" id="{3FCFBEA1-ED88-4701-0F20-08D548677C0E}"/>
              </a:ext>
            </a:extLst>
          </p:cNvPr>
          <p:cNvCxnSpPr>
            <a:cxnSpLocks/>
          </p:cNvCxnSpPr>
          <p:nvPr/>
        </p:nvCxnSpPr>
        <p:spPr>
          <a:xfrm flipH="1">
            <a:off x="8840091" y="421603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7" name="Straight Arrow Connector 28686">
            <a:extLst>
              <a:ext uri="{FF2B5EF4-FFF2-40B4-BE49-F238E27FC236}">
                <a16:creationId xmlns:a16="http://schemas.microsoft.com/office/drawing/2014/main" id="{88D32131-0C22-482D-540D-E7C7624CC22F}"/>
              </a:ext>
            </a:extLst>
          </p:cNvPr>
          <p:cNvCxnSpPr>
            <a:cxnSpLocks/>
          </p:cNvCxnSpPr>
          <p:nvPr/>
        </p:nvCxnSpPr>
        <p:spPr>
          <a:xfrm>
            <a:off x="9051771" y="421188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8" name="Straight Arrow Connector 28687">
            <a:extLst>
              <a:ext uri="{FF2B5EF4-FFF2-40B4-BE49-F238E27FC236}">
                <a16:creationId xmlns:a16="http://schemas.microsoft.com/office/drawing/2014/main" id="{2CCB36A7-39A4-E131-F82B-FDB3DF70AE5F}"/>
              </a:ext>
            </a:extLst>
          </p:cNvPr>
          <p:cNvCxnSpPr>
            <a:cxnSpLocks/>
          </p:cNvCxnSpPr>
          <p:nvPr/>
        </p:nvCxnSpPr>
        <p:spPr>
          <a:xfrm flipH="1">
            <a:off x="927977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9" name="Straight Arrow Connector 28688">
            <a:extLst>
              <a:ext uri="{FF2B5EF4-FFF2-40B4-BE49-F238E27FC236}">
                <a16:creationId xmlns:a16="http://schemas.microsoft.com/office/drawing/2014/main" id="{DEA808EF-5365-C245-DB78-96FDAEF85A0C}"/>
              </a:ext>
            </a:extLst>
          </p:cNvPr>
          <p:cNvCxnSpPr>
            <a:cxnSpLocks/>
          </p:cNvCxnSpPr>
          <p:nvPr/>
        </p:nvCxnSpPr>
        <p:spPr>
          <a:xfrm>
            <a:off x="949145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ular Callout 4">
            <a:extLst>
              <a:ext uri="{FF2B5EF4-FFF2-40B4-BE49-F238E27FC236}">
                <a16:creationId xmlns:a16="http://schemas.microsoft.com/office/drawing/2014/main" id="{A5477424-2E56-0664-1F34-E24C2F0C4F6B}"/>
              </a:ext>
            </a:extLst>
          </p:cNvPr>
          <p:cNvSpPr/>
          <p:nvPr/>
        </p:nvSpPr>
        <p:spPr>
          <a:xfrm>
            <a:off x="7557449" y="1289844"/>
            <a:ext cx="3060714" cy="702624"/>
          </a:xfrm>
          <a:prstGeom prst="wedgeRoundRectCallout">
            <a:avLst>
              <a:gd name="adj1" fmla="val -34984"/>
              <a:gd name="adj2" fmla="val 72191"/>
              <a:gd name="adj3"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Recall: not secure </a:t>
            </a:r>
            <a:r>
              <a:rPr lang="en-CN"/>
              <a:t>if </a:t>
            </a:r>
            <a:r>
              <a:rPr lang="en-US" dirty="0"/>
              <a:t>using</a:t>
            </a:r>
          </a:p>
          <a:p>
            <a:pPr algn="ctr"/>
            <a:r>
              <a:rPr lang="en-CN"/>
              <a:t> </a:t>
            </a:r>
            <a:r>
              <a:rPr lang="en-US" dirty="0"/>
              <a:t>2-server BIM04 </a:t>
            </a:r>
            <a:r>
              <a:rPr lang="en-CN"/>
              <a:t>directly </a:t>
            </a:r>
            <a:r>
              <a:rPr lang="en-CN" dirty="0"/>
              <a:t>here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403AA0-AC79-DF8B-9098-2457670EC656}"/>
                  </a:ext>
                </a:extLst>
              </p:cNvPr>
              <p:cNvSpPr txBox="1"/>
              <p:nvPr/>
            </p:nvSpPr>
            <p:spPr>
              <a:xfrm>
                <a:off x="5392652" y="214709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1</m:t>
                          </m:r>
                        </m:sub>
                      </m:sSub>
                    </m:oMath>
                  </m:oMathPara>
                </a14:m>
                <a:endParaRPr lang="en-CN" sz="2200" dirty="0"/>
              </a:p>
            </p:txBody>
          </p:sp>
        </mc:Choice>
        <mc:Fallback xmlns="">
          <p:sp>
            <p:nvSpPr>
              <p:cNvPr id="9" name="TextBox 8">
                <a:extLst>
                  <a:ext uri="{FF2B5EF4-FFF2-40B4-BE49-F238E27FC236}">
                    <a16:creationId xmlns:a16="http://schemas.microsoft.com/office/drawing/2014/main" id="{12403AA0-AC79-DF8B-9098-2457670EC656}"/>
                  </a:ext>
                </a:extLst>
              </p:cNvPr>
              <p:cNvSpPr txBox="1">
                <a:spLocks noRot="1" noChangeAspect="1" noMove="1" noResize="1" noEditPoints="1" noAdjustHandles="1" noChangeArrowheads="1" noChangeShapeType="1" noTextEdit="1"/>
              </p:cNvSpPr>
              <p:nvPr/>
            </p:nvSpPr>
            <p:spPr>
              <a:xfrm>
                <a:off x="5392652" y="2147091"/>
                <a:ext cx="691817" cy="430887"/>
              </a:xfrm>
              <a:prstGeom prst="rect">
                <a:avLst/>
              </a:prstGeom>
              <a:blipFill>
                <a:blip r:embed="rId3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CDD65C-DA9A-0707-7508-8CC86D554A56}"/>
                  </a:ext>
                </a:extLst>
              </p:cNvPr>
              <p:cNvSpPr txBox="1"/>
              <p:nvPr/>
            </p:nvSpPr>
            <p:spPr>
              <a:xfrm>
                <a:off x="7049000" y="2167143"/>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2</m:t>
                          </m:r>
                        </m:sub>
                      </m:sSub>
                    </m:oMath>
                  </m:oMathPara>
                </a14:m>
                <a:endParaRPr lang="en-CN" sz="2200" dirty="0"/>
              </a:p>
            </p:txBody>
          </p:sp>
        </mc:Choice>
        <mc:Fallback xmlns="">
          <p:sp>
            <p:nvSpPr>
              <p:cNvPr id="10" name="TextBox 9">
                <a:extLst>
                  <a:ext uri="{FF2B5EF4-FFF2-40B4-BE49-F238E27FC236}">
                    <a16:creationId xmlns:a16="http://schemas.microsoft.com/office/drawing/2014/main" id="{04CDD65C-DA9A-0707-7508-8CC86D554A56}"/>
                  </a:ext>
                </a:extLst>
              </p:cNvPr>
              <p:cNvSpPr txBox="1">
                <a:spLocks noRot="1" noChangeAspect="1" noMove="1" noResize="1" noEditPoints="1" noAdjustHandles="1" noChangeArrowheads="1" noChangeShapeType="1" noTextEdit="1"/>
              </p:cNvSpPr>
              <p:nvPr/>
            </p:nvSpPr>
            <p:spPr>
              <a:xfrm>
                <a:off x="7049000" y="2167143"/>
                <a:ext cx="691817" cy="430887"/>
              </a:xfrm>
              <a:prstGeom prst="rect">
                <a:avLst/>
              </a:prstGeom>
              <a:blipFill>
                <a:blip r:embed="rId3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54E9ED5-663D-FAF3-8CD9-0816E1F3E623}"/>
                  </a:ext>
                </a:extLst>
              </p:cNvPr>
              <p:cNvSpPr txBox="1"/>
              <p:nvPr/>
            </p:nvSpPr>
            <p:spPr>
              <a:xfrm>
                <a:off x="8661231" y="2167145"/>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3</m:t>
                          </m:r>
                        </m:sub>
                      </m:sSub>
                    </m:oMath>
                  </m:oMathPara>
                </a14:m>
                <a:endParaRPr lang="en-CN" sz="2200" dirty="0"/>
              </a:p>
            </p:txBody>
          </p:sp>
        </mc:Choice>
        <mc:Fallback xmlns="">
          <p:sp>
            <p:nvSpPr>
              <p:cNvPr id="11" name="TextBox 10">
                <a:extLst>
                  <a:ext uri="{FF2B5EF4-FFF2-40B4-BE49-F238E27FC236}">
                    <a16:creationId xmlns:a16="http://schemas.microsoft.com/office/drawing/2014/main" id="{454E9ED5-663D-FAF3-8CD9-0816E1F3E623}"/>
                  </a:ext>
                </a:extLst>
              </p:cNvPr>
              <p:cNvSpPr txBox="1">
                <a:spLocks noRot="1" noChangeAspect="1" noMove="1" noResize="1" noEditPoints="1" noAdjustHandles="1" noChangeArrowheads="1" noChangeShapeType="1" noTextEdit="1"/>
              </p:cNvSpPr>
              <p:nvPr/>
            </p:nvSpPr>
            <p:spPr>
              <a:xfrm>
                <a:off x="8661231" y="2167145"/>
                <a:ext cx="691817" cy="430887"/>
              </a:xfrm>
              <a:prstGeom prst="rect">
                <a:avLst/>
              </a:prstGeom>
              <a:blipFill>
                <a:blip r:embed="rId36"/>
                <a:stretch>
                  <a:fillRect b="-2857"/>
                </a:stretch>
              </a:blipFill>
            </p:spPr>
            <p:txBody>
              <a:bodyPr/>
              <a:lstStyle/>
              <a:p>
                <a:r>
                  <a:rPr lang="en-US">
                    <a:noFill/>
                  </a:rPr>
                  <a:t> </a:t>
                </a:r>
              </a:p>
            </p:txBody>
          </p:sp>
        </mc:Fallback>
      </mc:AlternateContent>
    </p:spTree>
    <p:extLst>
      <p:ext uri="{BB962C8B-B14F-4D97-AF65-F5344CB8AC3E}">
        <p14:creationId xmlns:p14="http://schemas.microsoft.com/office/powerpoint/2010/main" val="248262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81549-AAB5-9A7F-071F-F5614342635D}"/>
            </a:ext>
          </a:extLst>
        </p:cNvPr>
        <p:cNvGrpSpPr/>
        <p:nvPr/>
      </p:nvGrpSpPr>
      <p:grpSpPr>
        <a:xfrm>
          <a:off x="0" y="0"/>
          <a:ext cx="0" cy="0"/>
          <a:chOff x="0" y="0"/>
          <a:chExt cx="0" cy="0"/>
        </a:xfrm>
      </p:grpSpPr>
      <p:sp>
        <p:nvSpPr>
          <p:cNvPr id="28691" name="Rectangle 28690">
            <a:extLst>
              <a:ext uri="{FF2B5EF4-FFF2-40B4-BE49-F238E27FC236}">
                <a16:creationId xmlns:a16="http://schemas.microsoft.com/office/drawing/2014/main" id="{46C42439-A274-8FA7-7759-E9472F370B9A}"/>
              </a:ext>
            </a:extLst>
          </p:cNvPr>
          <p:cNvSpPr/>
          <p:nvPr/>
        </p:nvSpPr>
        <p:spPr>
          <a:xfrm>
            <a:off x="4818145" y="3546061"/>
            <a:ext cx="6203641" cy="2930485"/>
          </a:xfrm>
          <a:prstGeom prst="rect">
            <a:avLst/>
          </a:prstGeom>
          <a:solidFill>
            <a:schemeClr val="accent6">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0" name="Rectangle 28689">
            <a:extLst>
              <a:ext uri="{FF2B5EF4-FFF2-40B4-BE49-F238E27FC236}">
                <a16:creationId xmlns:a16="http://schemas.microsoft.com/office/drawing/2014/main" id="{5278FE00-89D1-BA07-9C4F-FBD014300C6A}"/>
              </a:ext>
            </a:extLst>
          </p:cNvPr>
          <p:cNvSpPr/>
          <p:nvPr/>
        </p:nvSpPr>
        <p:spPr>
          <a:xfrm>
            <a:off x="4816929" y="1504829"/>
            <a:ext cx="6203641" cy="2031904"/>
          </a:xfrm>
          <a:prstGeom prst="rect">
            <a:avLst/>
          </a:prstGeom>
          <a:solidFill>
            <a:schemeClr val="accent4">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D9664-4DC5-BDC5-222B-691AE1052172}"/>
              </a:ext>
            </a:extLst>
          </p:cNvPr>
          <p:cNvSpPr>
            <a:spLocks noGrp="1"/>
          </p:cNvSpPr>
          <p:nvPr>
            <p:ph type="title"/>
          </p:nvPr>
        </p:nvSpPr>
        <p:spPr/>
        <p:txBody>
          <a:bodyPr/>
          <a:lstStyle/>
          <a:p>
            <a:r>
              <a:rPr lang="en-US" dirty="0"/>
              <a:t>Complexity</a:t>
            </a:r>
          </a:p>
        </p:txBody>
      </p:sp>
      <p:sp>
        <p:nvSpPr>
          <p:cNvPr id="4" name="Slide Number Placeholder 3">
            <a:extLst>
              <a:ext uri="{FF2B5EF4-FFF2-40B4-BE49-F238E27FC236}">
                <a16:creationId xmlns:a16="http://schemas.microsoft.com/office/drawing/2014/main" id="{7ECE40C9-74BB-AAD5-E53A-A7A48E897ABD}"/>
              </a:ext>
            </a:extLst>
          </p:cNvPr>
          <p:cNvSpPr>
            <a:spLocks noGrp="1"/>
          </p:cNvSpPr>
          <p:nvPr>
            <p:ph type="sldNum" sz="quarter" idx="12"/>
          </p:nvPr>
        </p:nvSpPr>
        <p:spPr/>
        <p:txBody>
          <a:bodyPr/>
          <a:lstStyle/>
          <a:p>
            <a:fld id="{936B3FD2-17C4-F744-8AD5-E8AA7FAC96FA}" type="slidenum">
              <a:rPr lang="en-CN" smtClean="0"/>
              <a:t>38</a:t>
            </a:fld>
            <a:endParaRPr lang="en-CN"/>
          </a:p>
        </p:txBody>
      </p:sp>
      <p:sp>
        <p:nvSpPr>
          <p:cNvPr id="6" name="TextBox 5">
            <a:extLst>
              <a:ext uri="{FF2B5EF4-FFF2-40B4-BE49-F238E27FC236}">
                <a16:creationId xmlns:a16="http://schemas.microsoft.com/office/drawing/2014/main" id="{CDAC9E2D-4B7F-7DF6-59A0-AB9B3A83F755}"/>
              </a:ext>
            </a:extLst>
          </p:cNvPr>
          <p:cNvSpPr txBox="1"/>
          <p:nvPr/>
        </p:nvSpPr>
        <p:spPr>
          <a:xfrm>
            <a:off x="5051606" y="4603528"/>
            <a:ext cx="4720993" cy="1107996"/>
          </a:xfrm>
          <a:prstGeom prst="rect">
            <a:avLst/>
          </a:prstGeom>
          <a:solidFill>
            <a:schemeClr val="accent2">
              <a:lumMod val="60000"/>
              <a:lumOff val="40000"/>
            </a:schemeClr>
          </a:solidFill>
        </p:spPr>
        <p:txBody>
          <a:bodyPr wrap="square" rtlCol="0">
            <a:spAutoFit/>
          </a:bodyPr>
          <a:lstStyle/>
          <a:p>
            <a:pPr algn="ctr"/>
            <a:endParaRPr lang="en-US" sz="2200" dirty="0">
              <a:solidFill>
                <a:schemeClr val="bg1"/>
              </a:solidFill>
            </a:endParaRPr>
          </a:p>
          <a:p>
            <a:pPr algn="ctr"/>
            <a:r>
              <a:rPr lang="en-US" sz="2200" dirty="0">
                <a:solidFill>
                  <a:schemeClr val="bg1"/>
                </a:solidFill>
              </a:rPr>
              <a:t>Shuffle inner PIR sub-queries</a:t>
            </a:r>
          </a:p>
          <a:p>
            <a:pPr algn="ctr"/>
            <a:endParaRPr lang="en-CN" sz="2200" dirty="0">
              <a:solidFill>
                <a:schemeClr val="bg1"/>
              </a:solidFill>
            </a:endParaRPr>
          </a:p>
        </p:txBody>
      </p:sp>
      <p:pic>
        <p:nvPicPr>
          <p:cNvPr id="8"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7535964E-8887-FCEA-FC40-0EAD54C6B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168" y="4550530"/>
            <a:ext cx="1176883" cy="11768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9BE21A-8F24-CDAA-A393-0293B20DDA5F}"/>
                  </a:ext>
                </a:extLst>
              </p:cNvPr>
              <p:cNvSpPr txBox="1"/>
              <p:nvPr/>
            </p:nvSpPr>
            <p:spPr>
              <a:xfrm>
                <a:off x="5144030" y="384764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1</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2" name="TextBox 11">
                <a:extLst>
                  <a:ext uri="{FF2B5EF4-FFF2-40B4-BE49-F238E27FC236}">
                    <a16:creationId xmlns:a16="http://schemas.microsoft.com/office/drawing/2014/main" id="{D19BE21A-8F24-CDAA-A393-0293B20DDA5F}"/>
                  </a:ext>
                </a:extLst>
              </p:cNvPr>
              <p:cNvSpPr txBox="1">
                <a:spLocks noRot="1" noChangeAspect="1" noMove="1" noResize="1" noEditPoints="1" noAdjustHandles="1" noChangeArrowheads="1" noChangeShapeType="1" noTextEdit="1"/>
              </p:cNvSpPr>
              <p:nvPr/>
            </p:nvSpPr>
            <p:spPr>
              <a:xfrm>
                <a:off x="5144030" y="3847642"/>
                <a:ext cx="279499" cy="338554"/>
              </a:xfrm>
              <a:prstGeom prst="rect">
                <a:avLst/>
              </a:prstGeom>
              <a:blipFill>
                <a:blip r:embed="rId3"/>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930D3-CE6C-DF3E-078C-FB9970541093}"/>
                  </a:ext>
                </a:extLst>
              </p:cNvPr>
              <p:cNvSpPr txBox="1"/>
              <p:nvPr/>
            </p:nvSpPr>
            <p:spPr>
              <a:xfrm>
                <a:off x="5549094" y="384363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2</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3" name="TextBox 12">
                <a:extLst>
                  <a:ext uri="{FF2B5EF4-FFF2-40B4-BE49-F238E27FC236}">
                    <a16:creationId xmlns:a16="http://schemas.microsoft.com/office/drawing/2014/main" id="{AA1930D3-CE6C-DF3E-078C-FB9970541093}"/>
                  </a:ext>
                </a:extLst>
              </p:cNvPr>
              <p:cNvSpPr txBox="1">
                <a:spLocks noRot="1" noChangeAspect="1" noMove="1" noResize="1" noEditPoints="1" noAdjustHandles="1" noChangeArrowheads="1" noChangeShapeType="1" noTextEdit="1"/>
              </p:cNvSpPr>
              <p:nvPr/>
            </p:nvSpPr>
            <p:spPr>
              <a:xfrm>
                <a:off x="5549094" y="3843631"/>
                <a:ext cx="284245" cy="338554"/>
              </a:xfrm>
              <a:prstGeom prst="rect">
                <a:avLst/>
              </a:prstGeom>
              <a:blipFill>
                <a:blip r:embed="rId4"/>
                <a:stretch>
                  <a:fillRect l="-16667" r="-416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F75A235-9E20-EF7E-2866-3EC71F825D37}"/>
                  </a:ext>
                </a:extLst>
              </p:cNvPr>
              <p:cNvSpPr txBox="1"/>
              <p:nvPr/>
            </p:nvSpPr>
            <p:spPr>
              <a:xfrm>
                <a:off x="5982230" y="384363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3</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4" name="TextBox 13">
                <a:extLst>
                  <a:ext uri="{FF2B5EF4-FFF2-40B4-BE49-F238E27FC236}">
                    <a16:creationId xmlns:a16="http://schemas.microsoft.com/office/drawing/2014/main" id="{8F75A235-9E20-EF7E-2866-3EC71F825D37}"/>
                  </a:ext>
                </a:extLst>
              </p:cNvPr>
              <p:cNvSpPr txBox="1">
                <a:spLocks noRot="1" noChangeAspect="1" noMove="1" noResize="1" noEditPoints="1" noAdjustHandles="1" noChangeArrowheads="1" noChangeShapeType="1" noTextEdit="1"/>
              </p:cNvSpPr>
              <p:nvPr/>
            </p:nvSpPr>
            <p:spPr>
              <a:xfrm>
                <a:off x="5982230" y="3843632"/>
                <a:ext cx="284245" cy="338554"/>
              </a:xfrm>
              <a:prstGeom prst="rect">
                <a:avLst/>
              </a:prstGeom>
              <a:blipFill>
                <a:blip r:embed="rId5"/>
                <a:stretch>
                  <a:fillRect l="-16667" r="-8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43930F-72B5-C659-09B9-384662D0202A}"/>
                  </a:ext>
                </a:extLst>
              </p:cNvPr>
              <p:cNvSpPr txBox="1"/>
              <p:nvPr/>
            </p:nvSpPr>
            <p:spPr>
              <a:xfrm>
                <a:off x="6868140" y="3851571"/>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1</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5" name="TextBox 14">
                <a:extLst>
                  <a:ext uri="{FF2B5EF4-FFF2-40B4-BE49-F238E27FC236}">
                    <a16:creationId xmlns:a16="http://schemas.microsoft.com/office/drawing/2014/main" id="{2D43930F-72B5-C659-09B9-384662D0202A}"/>
                  </a:ext>
                </a:extLst>
              </p:cNvPr>
              <p:cNvSpPr txBox="1">
                <a:spLocks noRot="1" noChangeAspect="1" noMove="1" noResize="1" noEditPoints="1" noAdjustHandles="1" noChangeArrowheads="1" noChangeShapeType="1" noTextEdit="1"/>
              </p:cNvSpPr>
              <p:nvPr/>
            </p:nvSpPr>
            <p:spPr>
              <a:xfrm>
                <a:off x="6868140" y="3851571"/>
                <a:ext cx="279499" cy="338554"/>
              </a:xfrm>
              <a:prstGeom prst="rect">
                <a:avLst/>
              </a:prstGeom>
              <a:blipFill>
                <a:blip r:embed="rId6"/>
                <a:stretch>
                  <a:fillRect l="-16667" r="-416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6F95DA6-3745-DD5E-265D-6C5BAA07524A}"/>
                  </a:ext>
                </a:extLst>
              </p:cNvPr>
              <p:cNvSpPr txBox="1"/>
              <p:nvPr/>
            </p:nvSpPr>
            <p:spPr>
              <a:xfrm>
                <a:off x="7273204" y="3847560"/>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2</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6" name="TextBox 15">
                <a:extLst>
                  <a:ext uri="{FF2B5EF4-FFF2-40B4-BE49-F238E27FC236}">
                    <a16:creationId xmlns:a16="http://schemas.microsoft.com/office/drawing/2014/main" id="{86F95DA6-3745-DD5E-265D-6C5BAA07524A}"/>
                  </a:ext>
                </a:extLst>
              </p:cNvPr>
              <p:cNvSpPr txBox="1">
                <a:spLocks noRot="1" noChangeAspect="1" noMove="1" noResize="1" noEditPoints="1" noAdjustHandles="1" noChangeArrowheads="1" noChangeShapeType="1" noTextEdit="1"/>
              </p:cNvSpPr>
              <p:nvPr/>
            </p:nvSpPr>
            <p:spPr>
              <a:xfrm>
                <a:off x="7273204" y="3847560"/>
                <a:ext cx="284245" cy="338554"/>
              </a:xfrm>
              <a:prstGeom prst="rect">
                <a:avLst/>
              </a:prstGeom>
              <a:blipFill>
                <a:blip r:embed="rId7"/>
                <a:stretch>
                  <a:fillRect l="-20833"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1BC2F5-957E-6D91-2447-6F7A0DF10589}"/>
                  </a:ext>
                </a:extLst>
              </p:cNvPr>
              <p:cNvSpPr txBox="1"/>
              <p:nvPr/>
            </p:nvSpPr>
            <p:spPr>
              <a:xfrm>
                <a:off x="7706340" y="384756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3</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7" name="TextBox 16">
                <a:extLst>
                  <a:ext uri="{FF2B5EF4-FFF2-40B4-BE49-F238E27FC236}">
                    <a16:creationId xmlns:a16="http://schemas.microsoft.com/office/drawing/2014/main" id="{951BC2F5-957E-6D91-2447-6F7A0DF10589}"/>
                  </a:ext>
                </a:extLst>
              </p:cNvPr>
              <p:cNvSpPr txBox="1">
                <a:spLocks noRot="1" noChangeAspect="1" noMove="1" noResize="1" noEditPoints="1" noAdjustHandles="1" noChangeArrowheads="1" noChangeShapeType="1" noTextEdit="1"/>
              </p:cNvSpPr>
              <p:nvPr/>
            </p:nvSpPr>
            <p:spPr>
              <a:xfrm>
                <a:off x="7706340" y="3847561"/>
                <a:ext cx="284245" cy="338554"/>
              </a:xfrm>
              <a:prstGeom prst="rect">
                <a:avLst/>
              </a:prstGeom>
              <a:blipFill>
                <a:blip r:embed="rId8"/>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1D5E7F-A83A-B9AC-562E-FEADFC1EEF75}"/>
                  </a:ext>
                </a:extLst>
              </p:cNvPr>
              <p:cNvSpPr txBox="1"/>
              <p:nvPr/>
            </p:nvSpPr>
            <p:spPr>
              <a:xfrm>
                <a:off x="8472188" y="384822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1</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8" name="TextBox 17">
                <a:extLst>
                  <a:ext uri="{FF2B5EF4-FFF2-40B4-BE49-F238E27FC236}">
                    <a16:creationId xmlns:a16="http://schemas.microsoft.com/office/drawing/2014/main" id="{FC1D5E7F-A83A-B9AC-562E-FEADFC1EEF75}"/>
                  </a:ext>
                </a:extLst>
              </p:cNvPr>
              <p:cNvSpPr txBox="1">
                <a:spLocks noRot="1" noChangeAspect="1" noMove="1" noResize="1" noEditPoints="1" noAdjustHandles="1" noChangeArrowheads="1" noChangeShapeType="1" noTextEdit="1"/>
              </p:cNvSpPr>
              <p:nvPr/>
            </p:nvSpPr>
            <p:spPr>
              <a:xfrm>
                <a:off x="8472188" y="3848222"/>
                <a:ext cx="279499" cy="338554"/>
              </a:xfrm>
              <a:prstGeom prst="rect">
                <a:avLst/>
              </a:prstGeom>
              <a:blipFill>
                <a:blip r:embed="rId9"/>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9FEC542-F367-E864-B4C9-D08AF93CFD6B}"/>
                  </a:ext>
                </a:extLst>
              </p:cNvPr>
              <p:cNvSpPr txBox="1"/>
              <p:nvPr/>
            </p:nvSpPr>
            <p:spPr>
              <a:xfrm>
                <a:off x="8877252" y="384421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2</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9" name="TextBox 18">
                <a:extLst>
                  <a:ext uri="{FF2B5EF4-FFF2-40B4-BE49-F238E27FC236}">
                    <a16:creationId xmlns:a16="http://schemas.microsoft.com/office/drawing/2014/main" id="{49FEC542-F367-E864-B4C9-D08AF93CFD6B}"/>
                  </a:ext>
                </a:extLst>
              </p:cNvPr>
              <p:cNvSpPr txBox="1">
                <a:spLocks noRot="1" noChangeAspect="1" noMove="1" noResize="1" noEditPoints="1" noAdjustHandles="1" noChangeArrowheads="1" noChangeShapeType="1" noTextEdit="1"/>
              </p:cNvSpPr>
              <p:nvPr/>
            </p:nvSpPr>
            <p:spPr>
              <a:xfrm>
                <a:off x="8877252" y="3844211"/>
                <a:ext cx="284245" cy="338554"/>
              </a:xfrm>
              <a:prstGeom prst="rect">
                <a:avLst/>
              </a:prstGeom>
              <a:blipFill>
                <a:blip r:embed="rId10"/>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5A79A6-5996-F404-5B61-798766427FEB}"/>
                  </a:ext>
                </a:extLst>
              </p:cNvPr>
              <p:cNvSpPr txBox="1"/>
              <p:nvPr/>
            </p:nvSpPr>
            <p:spPr>
              <a:xfrm>
                <a:off x="9310388" y="384421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3</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20" name="TextBox 19">
                <a:extLst>
                  <a:ext uri="{FF2B5EF4-FFF2-40B4-BE49-F238E27FC236}">
                    <a16:creationId xmlns:a16="http://schemas.microsoft.com/office/drawing/2014/main" id="{F35A79A6-5996-F404-5B61-798766427FEB}"/>
                  </a:ext>
                </a:extLst>
              </p:cNvPr>
              <p:cNvSpPr txBox="1">
                <a:spLocks noRot="1" noChangeAspect="1" noMove="1" noResize="1" noEditPoints="1" noAdjustHandles="1" noChangeArrowheads="1" noChangeShapeType="1" noTextEdit="1"/>
              </p:cNvSpPr>
              <p:nvPr/>
            </p:nvSpPr>
            <p:spPr>
              <a:xfrm>
                <a:off x="9310388" y="3844212"/>
                <a:ext cx="284245" cy="338554"/>
              </a:xfrm>
              <a:prstGeom prst="rect">
                <a:avLst/>
              </a:prstGeom>
              <a:blipFill>
                <a:blip r:embed="rId11"/>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29B205D-5D47-D9F0-07ED-6B869F8FF372}"/>
                  </a:ext>
                </a:extLst>
              </p:cNvPr>
              <p:cNvSpPr txBox="1"/>
              <p:nvPr/>
            </p:nvSpPr>
            <p:spPr>
              <a:xfrm>
                <a:off x="9717435" y="2191737"/>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CN" sz="2200" dirty="0"/>
              </a:p>
            </p:txBody>
          </p:sp>
        </mc:Choice>
        <mc:Fallback xmlns="">
          <p:sp>
            <p:nvSpPr>
              <p:cNvPr id="21" name="TextBox 20">
                <a:extLst>
                  <a:ext uri="{FF2B5EF4-FFF2-40B4-BE49-F238E27FC236}">
                    <a16:creationId xmlns:a16="http://schemas.microsoft.com/office/drawing/2014/main" id="{529B205D-5D47-D9F0-07ED-6B869F8FF372}"/>
                  </a:ext>
                </a:extLst>
              </p:cNvPr>
              <p:cNvSpPr txBox="1">
                <a:spLocks noRot="1" noChangeAspect="1" noMove="1" noResize="1" noEditPoints="1" noAdjustHandles="1" noChangeArrowheads="1" noChangeShapeType="1" noTextEdit="1"/>
              </p:cNvSpPr>
              <p:nvPr/>
            </p:nvSpPr>
            <p:spPr>
              <a:xfrm>
                <a:off x="9717435" y="2191737"/>
                <a:ext cx="691817" cy="430887"/>
              </a:xfrm>
              <a:prstGeom prst="rect">
                <a:avLst/>
              </a:prstGeom>
              <a:blipFill>
                <a:blip r:embed="rId12"/>
                <a:stretch>
                  <a:fillRect r="-21818" b="-20000"/>
                </a:stretch>
              </a:blipFill>
            </p:spPr>
            <p:txBody>
              <a:bodyPr/>
              <a:lstStyle/>
              <a:p>
                <a:r>
                  <a:rPr lang="en-US">
                    <a:noFill/>
                  </a:rPr>
                  <a:t> </a:t>
                </a:r>
              </a:p>
            </p:txBody>
          </p:sp>
        </mc:Fallback>
      </mc:AlternateContent>
      <p:pic>
        <p:nvPicPr>
          <p:cNvPr id="22" name="Graphic 21" descr="User with solid fill">
            <a:extLst>
              <a:ext uri="{FF2B5EF4-FFF2-40B4-BE49-F238E27FC236}">
                <a16:creationId xmlns:a16="http://schemas.microsoft.com/office/drawing/2014/main" id="{27A23441-7ACB-11C1-EAD1-42D8754A33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4326" y="1505061"/>
            <a:ext cx="702624" cy="702624"/>
          </a:xfrm>
          <a:prstGeom prst="rect">
            <a:avLst/>
          </a:prstGeom>
        </p:spPr>
      </p:pic>
      <p:pic>
        <p:nvPicPr>
          <p:cNvPr id="23" name="Graphic 22" descr="User with solid fill">
            <a:extLst>
              <a:ext uri="{FF2B5EF4-FFF2-40B4-BE49-F238E27FC236}">
                <a16:creationId xmlns:a16="http://schemas.microsoft.com/office/drawing/2014/main" id="{A665974B-E0C7-67E0-D369-2E05C80790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69421" y="1504828"/>
            <a:ext cx="702624" cy="702624"/>
          </a:xfrm>
          <a:prstGeom prst="rect">
            <a:avLst/>
          </a:prstGeom>
        </p:spPr>
      </p:pic>
      <p:pic>
        <p:nvPicPr>
          <p:cNvPr id="24" name="Graphic 23" descr="User with solid fill">
            <a:extLst>
              <a:ext uri="{FF2B5EF4-FFF2-40B4-BE49-F238E27FC236}">
                <a16:creationId xmlns:a16="http://schemas.microsoft.com/office/drawing/2014/main" id="{B0B4FD8C-53F0-5CC5-5901-EDED857866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40580" y="1504828"/>
            <a:ext cx="702624" cy="702624"/>
          </a:xfrm>
          <a:prstGeom prst="rect">
            <a:avLst/>
          </a:prstGeom>
        </p:spPr>
      </p:pic>
      <p:cxnSp>
        <p:nvCxnSpPr>
          <p:cNvPr id="25" name="Straight Arrow Connector 24">
            <a:extLst>
              <a:ext uri="{FF2B5EF4-FFF2-40B4-BE49-F238E27FC236}">
                <a16:creationId xmlns:a16="http://schemas.microsoft.com/office/drawing/2014/main" id="{1B618A6F-9F8E-28DB-5B72-5C3FD24109A9}"/>
              </a:ext>
            </a:extLst>
          </p:cNvPr>
          <p:cNvCxnSpPr>
            <a:cxnSpLocks/>
          </p:cNvCxnSpPr>
          <p:nvPr/>
        </p:nvCxnSpPr>
        <p:spPr>
          <a:xfrm>
            <a:off x="5709560" y="2577978"/>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A46C41-F01E-D9A5-4148-DC6DB4D8B031}"/>
              </a:ext>
            </a:extLst>
          </p:cNvPr>
          <p:cNvCxnSpPr>
            <a:cxnSpLocks/>
          </p:cNvCxnSpPr>
          <p:nvPr/>
        </p:nvCxnSpPr>
        <p:spPr>
          <a:xfrm flipH="1">
            <a:off x="5392652" y="2577978"/>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86DABF-BCEA-3891-98F7-415B60F0B3D5}"/>
              </a:ext>
            </a:extLst>
          </p:cNvPr>
          <p:cNvCxnSpPr>
            <a:cxnSpLocks/>
          </p:cNvCxnSpPr>
          <p:nvPr/>
        </p:nvCxnSpPr>
        <p:spPr>
          <a:xfrm>
            <a:off x="5816412" y="2598437"/>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A5298F8-B695-5415-F3CC-F9DAC77BF4B2}"/>
                  </a:ext>
                </a:extLst>
              </p:cNvPr>
              <p:cNvSpPr txBox="1"/>
              <p:nvPr/>
            </p:nvSpPr>
            <p:spPr>
              <a:xfrm>
                <a:off x="5133872" y="2976580"/>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1</m:t>
                          </m:r>
                        </m:sub>
                      </m:sSub>
                    </m:oMath>
                  </m:oMathPara>
                </a14:m>
                <a:endParaRPr lang="en-CN" sz="2200" dirty="0">
                  <a:solidFill>
                    <a:schemeClr val="accent4"/>
                  </a:solidFill>
                </a:endParaRPr>
              </a:p>
            </p:txBody>
          </p:sp>
        </mc:Choice>
        <mc:Fallback xmlns="">
          <p:sp>
            <p:nvSpPr>
              <p:cNvPr id="28" name="TextBox 27">
                <a:extLst>
                  <a:ext uri="{FF2B5EF4-FFF2-40B4-BE49-F238E27FC236}">
                    <a16:creationId xmlns:a16="http://schemas.microsoft.com/office/drawing/2014/main" id="{9A5298F8-B695-5415-F3CC-F9DAC77BF4B2}"/>
                  </a:ext>
                </a:extLst>
              </p:cNvPr>
              <p:cNvSpPr txBox="1">
                <a:spLocks noRot="1" noChangeAspect="1" noMove="1" noResize="1" noEditPoints="1" noAdjustHandles="1" noChangeArrowheads="1" noChangeShapeType="1" noTextEdit="1"/>
              </p:cNvSpPr>
              <p:nvPr/>
            </p:nvSpPr>
            <p:spPr>
              <a:xfrm>
                <a:off x="5133872" y="2976580"/>
                <a:ext cx="334707" cy="338554"/>
              </a:xfrm>
              <a:prstGeom prst="rect">
                <a:avLst/>
              </a:prstGeom>
              <a:blipFill>
                <a:blip r:embed="rId19"/>
                <a:stretch>
                  <a:fillRect l="-22222" r="-740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6A3AA7-2D03-92FC-0105-2FBB9A1A6D4C}"/>
                  </a:ext>
                </a:extLst>
              </p:cNvPr>
              <p:cNvSpPr txBox="1"/>
              <p:nvPr/>
            </p:nvSpPr>
            <p:spPr>
              <a:xfrm>
                <a:off x="5538936" y="2972569"/>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2</m:t>
                          </m:r>
                        </m:sub>
                      </m:sSub>
                    </m:oMath>
                  </m:oMathPara>
                </a14:m>
                <a:endParaRPr lang="en-CN" sz="2200" dirty="0">
                  <a:solidFill>
                    <a:schemeClr val="accent4"/>
                  </a:solidFill>
                </a:endParaRPr>
              </a:p>
            </p:txBody>
          </p:sp>
        </mc:Choice>
        <mc:Fallback xmlns="">
          <p:sp>
            <p:nvSpPr>
              <p:cNvPr id="29" name="TextBox 28">
                <a:extLst>
                  <a:ext uri="{FF2B5EF4-FFF2-40B4-BE49-F238E27FC236}">
                    <a16:creationId xmlns:a16="http://schemas.microsoft.com/office/drawing/2014/main" id="{2B6A3AA7-2D03-92FC-0105-2FBB9A1A6D4C}"/>
                  </a:ext>
                </a:extLst>
              </p:cNvPr>
              <p:cNvSpPr txBox="1">
                <a:spLocks noRot="1" noChangeAspect="1" noMove="1" noResize="1" noEditPoints="1" noAdjustHandles="1" noChangeArrowheads="1" noChangeShapeType="1" noTextEdit="1"/>
              </p:cNvSpPr>
              <p:nvPr/>
            </p:nvSpPr>
            <p:spPr>
              <a:xfrm>
                <a:off x="5538936" y="2972569"/>
                <a:ext cx="341247" cy="338554"/>
              </a:xfrm>
              <a:prstGeom prst="rect">
                <a:avLst/>
              </a:prstGeom>
              <a:blipFill>
                <a:blip r:embed="rId20"/>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835219-AFA7-339D-A684-15709C11CF3D}"/>
                  </a:ext>
                </a:extLst>
              </p:cNvPr>
              <p:cNvSpPr txBox="1"/>
              <p:nvPr/>
            </p:nvSpPr>
            <p:spPr>
              <a:xfrm>
                <a:off x="5972072" y="2972570"/>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3</m:t>
                          </m:r>
                        </m:sub>
                      </m:sSub>
                    </m:oMath>
                  </m:oMathPara>
                </a14:m>
                <a:endParaRPr lang="en-CN" sz="2200" dirty="0">
                  <a:solidFill>
                    <a:schemeClr val="accent4"/>
                  </a:solidFill>
                </a:endParaRPr>
              </a:p>
            </p:txBody>
          </p:sp>
        </mc:Choice>
        <mc:Fallback xmlns="">
          <p:sp>
            <p:nvSpPr>
              <p:cNvPr id="30" name="TextBox 29">
                <a:extLst>
                  <a:ext uri="{FF2B5EF4-FFF2-40B4-BE49-F238E27FC236}">
                    <a16:creationId xmlns:a16="http://schemas.microsoft.com/office/drawing/2014/main" id="{F1835219-AFA7-339D-A684-15709C11CF3D}"/>
                  </a:ext>
                </a:extLst>
              </p:cNvPr>
              <p:cNvSpPr txBox="1">
                <a:spLocks noRot="1" noChangeAspect="1" noMove="1" noResize="1" noEditPoints="1" noAdjustHandles="1" noChangeArrowheads="1" noChangeShapeType="1" noTextEdit="1"/>
              </p:cNvSpPr>
              <p:nvPr/>
            </p:nvSpPr>
            <p:spPr>
              <a:xfrm>
                <a:off x="5972072" y="2972570"/>
                <a:ext cx="341247" cy="338554"/>
              </a:xfrm>
              <a:prstGeom prst="rect">
                <a:avLst/>
              </a:prstGeom>
              <a:blipFill>
                <a:blip r:embed="rId21"/>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9C9DA8E-806B-681B-0F9D-7DAAA835529A}"/>
                  </a:ext>
                </a:extLst>
              </p:cNvPr>
              <p:cNvSpPr txBox="1"/>
              <p:nvPr/>
            </p:nvSpPr>
            <p:spPr>
              <a:xfrm>
                <a:off x="6798710" y="298590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1</m:t>
                          </m:r>
                        </m:sub>
                      </m:sSub>
                    </m:oMath>
                  </m:oMathPara>
                </a14:m>
                <a:endParaRPr lang="en-CN" sz="2200" dirty="0">
                  <a:solidFill>
                    <a:srgbClr val="C00000"/>
                  </a:solidFill>
                </a:endParaRPr>
              </a:p>
            </p:txBody>
          </p:sp>
        </mc:Choice>
        <mc:Fallback xmlns="">
          <p:sp>
            <p:nvSpPr>
              <p:cNvPr id="31" name="TextBox 30">
                <a:extLst>
                  <a:ext uri="{FF2B5EF4-FFF2-40B4-BE49-F238E27FC236}">
                    <a16:creationId xmlns:a16="http://schemas.microsoft.com/office/drawing/2014/main" id="{69C9DA8E-806B-681B-0F9D-7DAAA835529A}"/>
                  </a:ext>
                </a:extLst>
              </p:cNvPr>
              <p:cNvSpPr txBox="1">
                <a:spLocks noRot="1" noChangeAspect="1" noMove="1" noResize="1" noEditPoints="1" noAdjustHandles="1" noChangeArrowheads="1" noChangeShapeType="1" noTextEdit="1"/>
              </p:cNvSpPr>
              <p:nvPr/>
            </p:nvSpPr>
            <p:spPr>
              <a:xfrm>
                <a:off x="6798710" y="2985908"/>
                <a:ext cx="334707" cy="338554"/>
              </a:xfrm>
              <a:prstGeom prst="rect">
                <a:avLst/>
              </a:prstGeom>
              <a:blipFill>
                <a:blip r:embed="rId22"/>
                <a:stretch>
                  <a:fillRect l="-18519" r="-7407"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37E44AA-DDE4-4663-E2BE-4F213D756CE4}"/>
                  </a:ext>
                </a:extLst>
              </p:cNvPr>
              <p:cNvSpPr txBox="1"/>
              <p:nvPr/>
            </p:nvSpPr>
            <p:spPr>
              <a:xfrm>
                <a:off x="7203774" y="298189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2</m:t>
                          </m:r>
                        </m:sub>
                      </m:sSub>
                    </m:oMath>
                  </m:oMathPara>
                </a14:m>
                <a:endParaRPr lang="en-CN" sz="2200" dirty="0">
                  <a:solidFill>
                    <a:srgbClr val="C00000"/>
                  </a:solidFill>
                </a:endParaRPr>
              </a:p>
            </p:txBody>
          </p:sp>
        </mc:Choice>
        <mc:Fallback xmlns="">
          <p:sp>
            <p:nvSpPr>
              <p:cNvPr id="32" name="TextBox 31">
                <a:extLst>
                  <a:ext uri="{FF2B5EF4-FFF2-40B4-BE49-F238E27FC236}">
                    <a16:creationId xmlns:a16="http://schemas.microsoft.com/office/drawing/2014/main" id="{637E44AA-DDE4-4663-E2BE-4F213D756CE4}"/>
                  </a:ext>
                </a:extLst>
              </p:cNvPr>
              <p:cNvSpPr txBox="1">
                <a:spLocks noRot="1" noChangeAspect="1" noMove="1" noResize="1" noEditPoints="1" noAdjustHandles="1" noChangeArrowheads="1" noChangeShapeType="1" noTextEdit="1"/>
              </p:cNvSpPr>
              <p:nvPr/>
            </p:nvSpPr>
            <p:spPr>
              <a:xfrm>
                <a:off x="7203774" y="2981897"/>
                <a:ext cx="341247" cy="338554"/>
              </a:xfrm>
              <a:prstGeom prst="rect">
                <a:avLst/>
              </a:prstGeom>
              <a:blipFill>
                <a:blip r:embed="rId23"/>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0091D67-1111-86F3-0DEB-D35E515937CA}"/>
                  </a:ext>
                </a:extLst>
              </p:cNvPr>
              <p:cNvSpPr txBox="1"/>
              <p:nvPr/>
            </p:nvSpPr>
            <p:spPr>
              <a:xfrm>
                <a:off x="7636910" y="298189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3</m:t>
                          </m:r>
                        </m:sub>
                      </m:sSub>
                    </m:oMath>
                  </m:oMathPara>
                </a14:m>
                <a:endParaRPr lang="en-CN" sz="2200" dirty="0">
                  <a:solidFill>
                    <a:srgbClr val="C00000"/>
                  </a:solidFill>
                </a:endParaRPr>
              </a:p>
            </p:txBody>
          </p:sp>
        </mc:Choice>
        <mc:Fallback xmlns="">
          <p:sp>
            <p:nvSpPr>
              <p:cNvPr id="33" name="TextBox 32">
                <a:extLst>
                  <a:ext uri="{FF2B5EF4-FFF2-40B4-BE49-F238E27FC236}">
                    <a16:creationId xmlns:a16="http://schemas.microsoft.com/office/drawing/2014/main" id="{A0091D67-1111-86F3-0DEB-D35E515937CA}"/>
                  </a:ext>
                </a:extLst>
              </p:cNvPr>
              <p:cNvSpPr txBox="1">
                <a:spLocks noRot="1" noChangeAspect="1" noMove="1" noResize="1" noEditPoints="1" noAdjustHandles="1" noChangeArrowheads="1" noChangeShapeType="1" noTextEdit="1"/>
              </p:cNvSpPr>
              <p:nvPr/>
            </p:nvSpPr>
            <p:spPr>
              <a:xfrm>
                <a:off x="7636910" y="2981898"/>
                <a:ext cx="341247" cy="338554"/>
              </a:xfrm>
              <a:prstGeom prst="rect">
                <a:avLst/>
              </a:prstGeom>
              <a:blipFill>
                <a:blip r:embed="rId24"/>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583014-60FE-794A-D771-1C455A26FBB4}"/>
                  </a:ext>
                </a:extLst>
              </p:cNvPr>
              <p:cNvSpPr txBox="1"/>
              <p:nvPr/>
            </p:nvSpPr>
            <p:spPr>
              <a:xfrm>
                <a:off x="8417358" y="298094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1</m:t>
                          </m:r>
                        </m:sub>
                      </m:sSub>
                    </m:oMath>
                  </m:oMathPara>
                </a14:m>
                <a:endParaRPr lang="en-CN" sz="2200" dirty="0">
                  <a:solidFill>
                    <a:schemeClr val="accent6"/>
                  </a:solidFill>
                </a:endParaRPr>
              </a:p>
            </p:txBody>
          </p:sp>
        </mc:Choice>
        <mc:Fallback xmlns="">
          <p:sp>
            <p:nvSpPr>
              <p:cNvPr id="34" name="TextBox 33">
                <a:extLst>
                  <a:ext uri="{FF2B5EF4-FFF2-40B4-BE49-F238E27FC236}">
                    <a16:creationId xmlns:a16="http://schemas.microsoft.com/office/drawing/2014/main" id="{47583014-60FE-794A-D771-1C455A26FBB4}"/>
                  </a:ext>
                </a:extLst>
              </p:cNvPr>
              <p:cNvSpPr txBox="1">
                <a:spLocks noRot="1" noChangeAspect="1" noMove="1" noResize="1" noEditPoints="1" noAdjustHandles="1" noChangeArrowheads="1" noChangeShapeType="1" noTextEdit="1"/>
              </p:cNvSpPr>
              <p:nvPr/>
            </p:nvSpPr>
            <p:spPr>
              <a:xfrm>
                <a:off x="8417358" y="2980948"/>
                <a:ext cx="334707" cy="338554"/>
              </a:xfrm>
              <a:prstGeom prst="rect">
                <a:avLst/>
              </a:prstGeom>
              <a:blipFill>
                <a:blip r:embed="rId25"/>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A94EC95-F2F5-6D19-B718-113D149A0181}"/>
                  </a:ext>
                </a:extLst>
              </p:cNvPr>
              <p:cNvSpPr txBox="1"/>
              <p:nvPr/>
            </p:nvSpPr>
            <p:spPr>
              <a:xfrm>
                <a:off x="8822422" y="297693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2</m:t>
                          </m:r>
                        </m:sub>
                      </m:sSub>
                    </m:oMath>
                  </m:oMathPara>
                </a14:m>
                <a:endParaRPr lang="en-CN" sz="2200" dirty="0">
                  <a:solidFill>
                    <a:schemeClr val="accent6"/>
                  </a:solidFill>
                </a:endParaRPr>
              </a:p>
            </p:txBody>
          </p:sp>
        </mc:Choice>
        <mc:Fallback xmlns="">
          <p:sp>
            <p:nvSpPr>
              <p:cNvPr id="35" name="TextBox 34">
                <a:extLst>
                  <a:ext uri="{FF2B5EF4-FFF2-40B4-BE49-F238E27FC236}">
                    <a16:creationId xmlns:a16="http://schemas.microsoft.com/office/drawing/2014/main" id="{EA94EC95-F2F5-6D19-B718-113D149A0181}"/>
                  </a:ext>
                </a:extLst>
              </p:cNvPr>
              <p:cNvSpPr txBox="1">
                <a:spLocks noRot="1" noChangeAspect="1" noMove="1" noResize="1" noEditPoints="1" noAdjustHandles="1" noChangeArrowheads="1" noChangeShapeType="1" noTextEdit="1"/>
              </p:cNvSpPr>
              <p:nvPr/>
            </p:nvSpPr>
            <p:spPr>
              <a:xfrm>
                <a:off x="8822422" y="2976937"/>
                <a:ext cx="341247" cy="338554"/>
              </a:xfrm>
              <a:prstGeom prst="rect">
                <a:avLst/>
              </a:prstGeom>
              <a:blipFill>
                <a:blip r:embed="rId26"/>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0E4411F-E2F5-2E58-4A7C-4D2A3BB8BA41}"/>
                  </a:ext>
                </a:extLst>
              </p:cNvPr>
              <p:cNvSpPr txBox="1"/>
              <p:nvPr/>
            </p:nvSpPr>
            <p:spPr>
              <a:xfrm>
                <a:off x="9255558" y="297693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3</m:t>
                          </m:r>
                        </m:sub>
                      </m:sSub>
                    </m:oMath>
                  </m:oMathPara>
                </a14:m>
                <a:endParaRPr lang="en-CN" sz="2200" dirty="0">
                  <a:solidFill>
                    <a:schemeClr val="accent6"/>
                  </a:solidFill>
                </a:endParaRPr>
              </a:p>
            </p:txBody>
          </p:sp>
        </mc:Choice>
        <mc:Fallback xmlns="">
          <p:sp>
            <p:nvSpPr>
              <p:cNvPr id="36" name="TextBox 35">
                <a:extLst>
                  <a:ext uri="{FF2B5EF4-FFF2-40B4-BE49-F238E27FC236}">
                    <a16:creationId xmlns:a16="http://schemas.microsoft.com/office/drawing/2014/main" id="{A0E4411F-E2F5-2E58-4A7C-4D2A3BB8BA41}"/>
                  </a:ext>
                </a:extLst>
              </p:cNvPr>
              <p:cNvSpPr txBox="1">
                <a:spLocks noRot="1" noChangeAspect="1" noMove="1" noResize="1" noEditPoints="1" noAdjustHandles="1" noChangeArrowheads="1" noChangeShapeType="1" noTextEdit="1"/>
              </p:cNvSpPr>
              <p:nvPr/>
            </p:nvSpPr>
            <p:spPr>
              <a:xfrm>
                <a:off x="9255558" y="2976938"/>
                <a:ext cx="341247" cy="338554"/>
              </a:xfrm>
              <a:prstGeom prst="rect">
                <a:avLst/>
              </a:prstGeom>
              <a:blipFill>
                <a:blip r:embed="rId27"/>
                <a:stretch>
                  <a:fillRect l="-17857" r="-7143" b="-2500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4F841BC9-D817-DEA4-AFA2-A07F8F4E6C51}"/>
              </a:ext>
            </a:extLst>
          </p:cNvPr>
          <p:cNvCxnSpPr>
            <a:cxnSpLocks/>
          </p:cNvCxnSpPr>
          <p:nvPr/>
        </p:nvCxnSpPr>
        <p:spPr>
          <a:xfrm>
            <a:off x="7392267" y="25734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584CF04-7640-3840-D114-9B0B3E95D14D}"/>
              </a:ext>
            </a:extLst>
          </p:cNvPr>
          <p:cNvCxnSpPr>
            <a:cxnSpLocks/>
          </p:cNvCxnSpPr>
          <p:nvPr/>
        </p:nvCxnSpPr>
        <p:spPr>
          <a:xfrm flipH="1">
            <a:off x="7075359" y="2573490"/>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3C8745-DACC-BA3A-6D19-C579E4C69849}"/>
              </a:ext>
            </a:extLst>
          </p:cNvPr>
          <p:cNvCxnSpPr>
            <a:cxnSpLocks/>
          </p:cNvCxnSpPr>
          <p:nvPr/>
        </p:nvCxnSpPr>
        <p:spPr>
          <a:xfrm>
            <a:off x="7499119" y="2593949"/>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75DDB4F-D175-D92E-0817-22C99CD2D8EE}"/>
              </a:ext>
            </a:extLst>
          </p:cNvPr>
          <p:cNvCxnSpPr>
            <a:cxnSpLocks/>
          </p:cNvCxnSpPr>
          <p:nvPr/>
        </p:nvCxnSpPr>
        <p:spPr>
          <a:xfrm>
            <a:off x="9000636" y="2568882"/>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96C3B70-1552-CA0E-53F6-C0639768226D}"/>
              </a:ext>
            </a:extLst>
          </p:cNvPr>
          <p:cNvCxnSpPr>
            <a:cxnSpLocks/>
          </p:cNvCxnSpPr>
          <p:nvPr/>
        </p:nvCxnSpPr>
        <p:spPr>
          <a:xfrm flipH="1">
            <a:off x="8683728" y="2568882"/>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D74DE4-0DA9-5CBD-B42A-1A68D16C0E13}"/>
              </a:ext>
            </a:extLst>
          </p:cNvPr>
          <p:cNvCxnSpPr>
            <a:cxnSpLocks/>
          </p:cNvCxnSpPr>
          <p:nvPr/>
        </p:nvCxnSpPr>
        <p:spPr>
          <a:xfrm>
            <a:off x="9107488" y="2589341"/>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E3CED7C-7748-3029-33DA-9E78F8B2D25B}"/>
                  </a:ext>
                </a:extLst>
              </p:cNvPr>
              <p:cNvSpPr txBox="1"/>
              <p:nvPr/>
            </p:nvSpPr>
            <p:spPr>
              <a:xfrm>
                <a:off x="9596805" y="2963267"/>
                <a:ext cx="946052"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𝒬</m:t>
                      </m:r>
                    </m:oMath>
                  </m:oMathPara>
                </a14:m>
                <a:endParaRPr lang="en-CN" sz="2200" dirty="0"/>
              </a:p>
            </p:txBody>
          </p:sp>
        </mc:Choice>
        <mc:Fallback xmlns="">
          <p:sp>
            <p:nvSpPr>
              <p:cNvPr id="43" name="TextBox 42">
                <a:extLst>
                  <a:ext uri="{FF2B5EF4-FFF2-40B4-BE49-F238E27FC236}">
                    <a16:creationId xmlns:a16="http://schemas.microsoft.com/office/drawing/2014/main" id="{3E3CED7C-7748-3029-33DA-9E78F8B2D25B}"/>
                  </a:ext>
                </a:extLst>
              </p:cNvPr>
              <p:cNvSpPr txBox="1">
                <a:spLocks noRot="1" noChangeAspect="1" noMove="1" noResize="1" noEditPoints="1" noAdjustHandles="1" noChangeArrowheads="1" noChangeShapeType="1" noTextEdit="1"/>
              </p:cNvSpPr>
              <p:nvPr/>
            </p:nvSpPr>
            <p:spPr>
              <a:xfrm>
                <a:off x="9596805" y="2963267"/>
                <a:ext cx="946052" cy="430887"/>
              </a:xfrm>
              <a:prstGeom prst="rect">
                <a:avLst/>
              </a:prstGeom>
              <a:blipFill>
                <a:blip r:embed="rId28"/>
                <a:stretch>
                  <a:fillRect b="-11429"/>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7D823AD8-6198-C907-7A31-370EF585C541}"/>
              </a:ext>
            </a:extLst>
          </p:cNvPr>
          <p:cNvCxnSpPr>
            <a:cxnSpLocks/>
          </p:cNvCxnSpPr>
          <p:nvPr/>
        </p:nvCxnSpPr>
        <p:spPr>
          <a:xfrm>
            <a:off x="5256444"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B6552C0-76B6-0CBD-AECB-D7E1A8F30AC9}"/>
              </a:ext>
            </a:extLst>
          </p:cNvPr>
          <p:cNvCxnSpPr>
            <a:cxnSpLocks/>
          </p:cNvCxnSpPr>
          <p:nvPr/>
        </p:nvCxnSpPr>
        <p:spPr>
          <a:xfrm>
            <a:off x="5709560"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5D903D0-DFE3-36DB-3121-771948BEA7BA}"/>
              </a:ext>
            </a:extLst>
          </p:cNvPr>
          <p:cNvCxnSpPr>
            <a:cxnSpLocks/>
          </p:cNvCxnSpPr>
          <p:nvPr/>
        </p:nvCxnSpPr>
        <p:spPr>
          <a:xfrm>
            <a:off x="6100085"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696F754-534C-1801-13FF-912F3A61EF30}"/>
              </a:ext>
            </a:extLst>
          </p:cNvPr>
          <p:cNvCxnSpPr>
            <a:cxnSpLocks/>
          </p:cNvCxnSpPr>
          <p:nvPr/>
        </p:nvCxnSpPr>
        <p:spPr>
          <a:xfrm>
            <a:off x="6939151"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4102A28-A71B-836D-5EA9-D2F09AF3C0D8}"/>
              </a:ext>
            </a:extLst>
          </p:cNvPr>
          <p:cNvCxnSpPr>
            <a:cxnSpLocks/>
          </p:cNvCxnSpPr>
          <p:nvPr/>
        </p:nvCxnSpPr>
        <p:spPr>
          <a:xfrm>
            <a:off x="7392267"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AAAFFE2-9BCC-8390-4887-AEA535935FA7}"/>
              </a:ext>
            </a:extLst>
          </p:cNvPr>
          <p:cNvCxnSpPr>
            <a:cxnSpLocks/>
          </p:cNvCxnSpPr>
          <p:nvPr/>
        </p:nvCxnSpPr>
        <p:spPr>
          <a:xfrm>
            <a:off x="7782792"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18A7E7E-5B81-9D84-CFA8-C10B8C20C066}"/>
              </a:ext>
            </a:extLst>
          </p:cNvPr>
          <p:cNvCxnSpPr>
            <a:cxnSpLocks/>
          </p:cNvCxnSpPr>
          <p:nvPr/>
        </p:nvCxnSpPr>
        <p:spPr>
          <a:xfrm>
            <a:off x="8585109" y="3311437"/>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42DA7CF-170F-BBBB-882E-390AFBF52BEF}"/>
              </a:ext>
            </a:extLst>
          </p:cNvPr>
          <p:cNvCxnSpPr>
            <a:cxnSpLocks/>
          </p:cNvCxnSpPr>
          <p:nvPr/>
        </p:nvCxnSpPr>
        <p:spPr>
          <a:xfrm>
            <a:off x="9038225"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795BE51-80CD-3779-C83D-172F6DFDB258}"/>
              </a:ext>
            </a:extLst>
          </p:cNvPr>
          <p:cNvCxnSpPr>
            <a:cxnSpLocks/>
          </p:cNvCxnSpPr>
          <p:nvPr/>
        </p:nvCxnSpPr>
        <p:spPr>
          <a:xfrm>
            <a:off x="9428750"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539D7D3-2992-83D7-B0EF-62E9B20988D1}"/>
              </a:ext>
            </a:extLst>
          </p:cNvPr>
          <p:cNvSpPr/>
          <p:nvPr/>
        </p:nvSpPr>
        <p:spPr>
          <a:xfrm>
            <a:off x="5055831" y="5821050"/>
            <a:ext cx="5844651" cy="45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85B920C-BEB7-DCE4-0F9F-8B790C1A8E51}"/>
                  </a:ext>
                </a:extLst>
              </p:cNvPr>
              <p:cNvSpPr txBox="1"/>
              <p:nvPr/>
            </p:nvSpPr>
            <p:spPr>
              <a:xfrm>
                <a:off x="5137357" y="5895265"/>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(0000)</m:t>
                      </m:r>
                    </m:oMath>
                  </m:oMathPara>
                </a14:m>
                <a:endParaRPr lang="en-CN" sz="2000" dirty="0">
                  <a:solidFill>
                    <a:schemeClr val="tx1"/>
                  </a:solidFill>
                </a:endParaRPr>
              </a:p>
            </p:txBody>
          </p:sp>
        </mc:Choice>
        <mc:Fallback xmlns="">
          <p:sp>
            <p:nvSpPr>
              <p:cNvPr id="54" name="TextBox 53">
                <a:extLst>
                  <a:ext uri="{FF2B5EF4-FFF2-40B4-BE49-F238E27FC236}">
                    <a16:creationId xmlns:a16="http://schemas.microsoft.com/office/drawing/2014/main" id="{C85B920C-BEB7-DCE4-0F9F-8B790C1A8E51}"/>
                  </a:ext>
                </a:extLst>
              </p:cNvPr>
              <p:cNvSpPr txBox="1">
                <a:spLocks noRot="1" noChangeAspect="1" noMove="1" noResize="1" noEditPoints="1" noAdjustHandles="1" noChangeArrowheads="1" noChangeShapeType="1" noTextEdit="1"/>
              </p:cNvSpPr>
              <p:nvPr/>
            </p:nvSpPr>
            <p:spPr>
              <a:xfrm>
                <a:off x="5137357" y="5895265"/>
                <a:ext cx="1074845" cy="307777"/>
              </a:xfrm>
              <a:prstGeom prst="rect">
                <a:avLst/>
              </a:prstGeom>
              <a:blipFill>
                <a:blip r:embed="rId29"/>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701329B-FCA3-33FF-0D1A-E7524DBE4016}"/>
                  </a:ext>
                </a:extLst>
              </p:cNvPr>
              <p:cNvSpPr txBox="1"/>
              <p:nvPr/>
            </p:nvSpPr>
            <p:spPr>
              <a:xfrm>
                <a:off x="9772600" y="378166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m:t>
                      </m:r>
                    </m:oMath>
                  </m:oMathPara>
                </a14:m>
                <a:endParaRPr lang="en-CN" sz="2200" dirty="0"/>
              </a:p>
            </p:txBody>
          </p:sp>
        </mc:Choice>
        <mc:Fallback xmlns="">
          <p:sp>
            <p:nvSpPr>
              <p:cNvPr id="56" name="TextBox 55">
                <a:extLst>
                  <a:ext uri="{FF2B5EF4-FFF2-40B4-BE49-F238E27FC236}">
                    <a16:creationId xmlns:a16="http://schemas.microsoft.com/office/drawing/2014/main" id="{8701329B-FCA3-33FF-0D1A-E7524DBE4016}"/>
                  </a:ext>
                </a:extLst>
              </p:cNvPr>
              <p:cNvSpPr txBox="1">
                <a:spLocks noRot="1" noChangeAspect="1" noMove="1" noResize="1" noEditPoints="1" noAdjustHandles="1" noChangeArrowheads="1" noChangeShapeType="1" noTextEdit="1"/>
              </p:cNvSpPr>
              <p:nvPr/>
            </p:nvSpPr>
            <p:spPr>
              <a:xfrm>
                <a:off x="9772600" y="3781661"/>
                <a:ext cx="691817" cy="430887"/>
              </a:xfrm>
              <a:prstGeom prst="rect">
                <a:avLst/>
              </a:prstGeom>
              <a:blipFill>
                <a:blip r:embed="rId30"/>
                <a:stretch>
                  <a:fillRect r="-3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B08CB1D-47BD-AF94-5784-AB28418271DB}"/>
                  </a:ext>
                </a:extLst>
              </p:cNvPr>
              <p:cNvSpPr txBox="1"/>
              <p:nvPr/>
            </p:nvSpPr>
            <p:spPr>
              <a:xfrm>
                <a:off x="9734483"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(1111)</m:t>
                      </m:r>
                    </m:oMath>
                  </m:oMathPara>
                </a14:m>
                <a:endParaRPr lang="en-CN" sz="2000" dirty="0">
                  <a:solidFill>
                    <a:schemeClr val="tx1"/>
                  </a:solidFill>
                </a:endParaRPr>
              </a:p>
            </p:txBody>
          </p:sp>
        </mc:Choice>
        <mc:Fallback xmlns="">
          <p:sp>
            <p:nvSpPr>
              <p:cNvPr id="57" name="TextBox 56">
                <a:extLst>
                  <a:ext uri="{FF2B5EF4-FFF2-40B4-BE49-F238E27FC236}">
                    <a16:creationId xmlns:a16="http://schemas.microsoft.com/office/drawing/2014/main" id="{EB08CB1D-47BD-AF94-5784-AB28418271DB}"/>
                  </a:ext>
                </a:extLst>
              </p:cNvPr>
              <p:cNvSpPr txBox="1">
                <a:spLocks noRot="1" noChangeAspect="1" noMove="1" noResize="1" noEditPoints="1" noAdjustHandles="1" noChangeArrowheads="1" noChangeShapeType="1" noTextEdit="1"/>
              </p:cNvSpPr>
              <p:nvPr/>
            </p:nvSpPr>
            <p:spPr>
              <a:xfrm>
                <a:off x="9734483" y="5895264"/>
                <a:ext cx="1074845" cy="307777"/>
              </a:xfrm>
              <a:prstGeom prst="rect">
                <a:avLst/>
              </a:prstGeom>
              <a:blipFill>
                <a:blip r:embed="rId31"/>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A9B1D0-D4CE-ADBF-501F-8832F8B49488}"/>
                  </a:ext>
                </a:extLst>
              </p:cNvPr>
              <p:cNvSpPr txBox="1"/>
              <p:nvPr/>
            </p:nvSpPr>
            <p:spPr>
              <a:xfrm>
                <a:off x="6289115"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(0001)</m:t>
                      </m:r>
                    </m:oMath>
                  </m:oMathPara>
                </a14:m>
                <a:endParaRPr lang="en-CN" sz="2000" dirty="0">
                  <a:solidFill>
                    <a:schemeClr val="tx1"/>
                  </a:solidFill>
                </a:endParaRPr>
              </a:p>
            </p:txBody>
          </p:sp>
        </mc:Choice>
        <mc:Fallback xmlns="">
          <p:sp>
            <p:nvSpPr>
              <p:cNvPr id="58" name="TextBox 57">
                <a:extLst>
                  <a:ext uri="{FF2B5EF4-FFF2-40B4-BE49-F238E27FC236}">
                    <a16:creationId xmlns:a16="http://schemas.microsoft.com/office/drawing/2014/main" id="{74A9B1D0-D4CE-ADBF-501F-8832F8B49488}"/>
                  </a:ext>
                </a:extLst>
              </p:cNvPr>
              <p:cNvSpPr txBox="1">
                <a:spLocks noRot="1" noChangeAspect="1" noMove="1" noResize="1" noEditPoints="1" noAdjustHandles="1" noChangeArrowheads="1" noChangeShapeType="1" noTextEdit="1"/>
              </p:cNvSpPr>
              <p:nvPr/>
            </p:nvSpPr>
            <p:spPr>
              <a:xfrm>
                <a:off x="6289115" y="5895264"/>
                <a:ext cx="1074845" cy="307777"/>
              </a:xfrm>
              <a:prstGeom prst="rect">
                <a:avLst/>
              </a:prstGeom>
              <a:blipFill>
                <a:blip r:embed="rId32"/>
                <a:stretch>
                  <a:fillRect l="-4706" r="-823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913DCFC-7515-0060-273A-FC4C18008690}"/>
                  </a:ext>
                </a:extLst>
              </p:cNvPr>
              <p:cNvSpPr txBox="1"/>
              <p:nvPr/>
            </p:nvSpPr>
            <p:spPr>
              <a:xfrm>
                <a:off x="8065164" y="5748691"/>
                <a:ext cx="429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oMath>
                  </m:oMathPara>
                </a14:m>
                <a:endParaRPr lang="en-CN" sz="2800" dirty="0"/>
              </a:p>
            </p:txBody>
          </p:sp>
        </mc:Choice>
        <mc:Fallback xmlns="">
          <p:sp>
            <p:nvSpPr>
              <p:cNvPr id="59" name="TextBox 58">
                <a:extLst>
                  <a:ext uri="{FF2B5EF4-FFF2-40B4-BE49-F238E27FC236}">
                    <a16:creationId xmlns:a16="http://schemas.microsoft.com/office/drawing/2014/main" id="{A913DCFC-7515-0060-273A-FC4C18008690}"/>
                  </a:ext>
                </a:extLst>
              </p:cNvPr>
              <p:cNvSpPr txBox="1">
                <a:spLocks noRot="1" noChangeAspect="1" noMove="1" noResize="1" noEditPoints="1" noAdjustHandles="1" noChangeArrowheads="1" noChangeShapeType="1" noTextEdit="1"/>
              </p:cNvSpPr>
              <p:nvPr/>
            </p:nvSpPr>
            <p:spPr>
              <a:xfrm>
                <a:off x="8065164" y="5748691"/>
                <a:ext cx="429605" cy="430887"/>
              </a:xfrm>
              <a:prstGeom prst="rect">
                <a:avLst/>
              </a:prstGeom>
              <a:blipFill>
                <a:blip r:embed="rId33"/>
                <a:stretch>
                  <a:fillRect t="-8571" r="-32353" b="-37143"/>
                </a:stretch>
              </a:blipFill>
            </p:spPr>
            <p:txBody>
              <a:bodyPr/>
              <a:lstStyle/>
              <a:p>
                <a:r>
                  <a:rPr lang="en-US">
                    <a:noFill/>
                  </a:rPr>
                  <a:t> </a:t>
                </a:r>
              </a:p>
            </p:txBody>
          </p:sp>
        </mc:Fallback>
      </mc:AlternateContent>
      <p:sp>
        <p:nvSpPr>
          <p:cNvPr id="60" name="Rounded Rectangular Callout 59">
            <a:extLst>
              <a:ext uri="{FF2B5EF4-FFF2-40B4-BE49-F238E27FC236}">
                <a16:creationId xmlns:a16="http://schemas.microsoft.com/office/drawing/2014/main" id="{315CE805-5691-2B04-5F1B-770D6B88A09E}"/>
              </a:ext>
            </a:extLst>
          </p:cNvPr>
          <p:cNvSpPr/>
          <p:nvPr/>
        </p:nvSpPr>
        <p:spPr>
          <a:xfrm>
            <a:off x="1752600" y="2147091"/>
            <a:ext cx="2686050" cy="1164032"/>
          </a:xfrm>
          <a:prstGeom prst="wedgeRoundRectCallout">
            <a:avLst>
              <a:gd name="adj1" fmla="val 69947"/>
              <a:gd name="adj2" fmla="val 21586"/>
              <a:gd name="adj3" fmla="val 16667"/>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outer layer: </a:t>
            </a:r>
          </a:p>
          <a:p>
            <a:pPr algn="ctr"/>
            <a:r>
              <a:rPr lang="en-US" sz="2200" dirty="0">
                <a:solidFill>
                  <a:schemeClr val="tx1"/>
                </a:solidFill>
              </a:rPr>
              <a:t>any multi-server PIR</a:t>
            </a:r>
          </a:p>
        </p:txBody>
      </p:sp>
      <p:sp>
        <p:nvSpPr>
          <p:cNvPr id="61" name="Rounded Rectangular Callout 60">
            <a:extLst>
              <a:ext uri="{FF2B5EF4-FFF2-40B4-BE49-F238E27FC236}">
                <a16:creationId xmlns:a16="http://schemas.microsoft.com/office/drawing/2014/main" id="{F0C74274-CB44-DDF4-32E8-BE1BE596CFA1}"/>
              </a:ext>
            </a:extLst>
          </p:cNvPr>
          <p:cNvSpPr/>
          <p:nvPr/>
        </p:nvSpPr>
        <p:spPr>
          <a:xfrm>
            <a:off x="1929178" y="4340206"/>
            <a:ext cx="2299921" cy="1164032"/>
          </a:xfrm>
          <a:prstGeom prst="wedgeRoundRectCallout">
            <a:avLst>
              <a:gd name="adj1" fmla="val 64273"/>
              <a:gd name="adj2" fmla="val 21586"/>
              <a:gd name="adj3" fmla="val 16667"/>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inner layer: 2-server BIM04</a:t>
            </a:r>
          </a:p>
        </p:txBody>
      </p:sp>
      <p:cxnSp>
        <p:nvCxnSpPr>
          <p:cNvPr id="63" name="Straight Arrow Connector 62">
            <a:extLst>
              <a:ext uri="{FF2B5EF4-FFF2-40B4-BE49-F238E27FC236}">
                <a16:creationId xmlns:a16="http://schemas.microsoft.com/office/drawing/2014/main" id="{2620FD7E-2A07-BE9F-592A-E985EC87E56B}"/>
              </a:ext>
            </a:extLst>
          </p:cNvPr>
          <p:cNvCxnSpPr>
            <a:cxnSpLocks/>
          </p:cNvCxnSpPr>
          <p:nvPr/>
        </p:nvCxnSpPr>
        <p:spPr>
          <a:xfrm flipH="1">
            <a:off x="5066589" y="421254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2" name="Straight Arrow Connector 28671">
            <a:extLst>
              <a:ext uri="{FF2B5EF4-FFF2-40B4-BE49-F238E27FC236}">
                <a16:creationId xmlns:a16="http://schemas.microsoft.com/office/drawing/2014/main" id="{CA327B92-022D-401A-6DF8-F0DE3C2A445A}"/>
              </a:ext>
            </a:extLst>
          </p:cNvPr>
          <p:cNvCxnSpPr>
            <a:cxnSpLocks/>
          </p:cNvCxnSpPr>
          <p:nvPr/>
        </p:nvCxnSpPr>
        <p:spPr>
          <a:xfrm>
            <a:off x="5270996" y="422027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3" name="Straight Arrow Connector 28672">
            <a:extLst>
              <a:ext uri="{FF2B5EF4-FFF2-40B4-BE49-F238E27FC236}">
                <a16:creationId xmlns:a16="http://schemas.microsoft.com/office/drawing/2014/main" id="{3D4B5F3D-C47C-205A-F44E-6CB4F2ED699B}"/>
              </a:ext>
            </a:extLst>
          </p:cNvPr>
          <p:cNvCxnSpPr>
            <a:cxnSpLocks/>
          </p:cNvCxnSpPr>
          <p:nvPr/>
        </p:nvCxnSpPr>
        <p:spPr>
          <a:xfrm flipH="1">
            <a:off x="5513336" y="422027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5" name="Straight Arrow Connector 28674">
            <a:extLst>
              <a:ext uri="{FF2B5EF4-FFF2-40B4-BE49-F238E27FC236}">
                <a16:creationId xmlns:a16="http://schemas.microsoft.com/office/drawing/2014/main" id="{D8B4A4D6-DF81-EA48-06B9-AF655C6494B7}"/>
              </a:ext>
            </a:extLst>
          </p:cNvPr>
          <p:cNvCxnSpPr>
            <a:cxnSpLocks/>
          </p:cNvCxnSpPr>
          <p:nvPr/>
        </p:nvCxnSpPr>
        <p:spPr>
          <a:xfrm>
            <a:off x="5725016" y="421612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6" name="Straight Arrow Connector 28675">
            <a:extLst>
              <a:ext uri="{FF2B5EF4-FFF2-40B4-BE49-F238E27FC236}">
                <a16:creationId xmlns:a16="http://schemas.microsoft.com/office/drawing/2014/main" id="{23EF5A18-BE5C-E696-B53F-CCAEFAAB0153}"/>
              </a:ext>
            </a:extLst>
          </p:cNvPr>
          <p:cNvCxnSpPr>
            <a:cxnSpLocks/>
          </p:cNvCxnSpPr>
          <p:nvPr/>
        </p:nvCxnSpPr>
        <p:spPr>
          <a:xfrm flipH="1">
            <a:off x="5953017" y="4219011"/>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7" name="Straight Arrow Connector 28676">
            <a:extLst>
              <a:ext uri="{FF2B5EF4-FFF2-40B4-BE49-F238E27FC236}">
                <a16:creationId xmlns:a16="http://schemas.microsoft.com/office/drawing/2014/main" id="{40C64CC5-98B1-C283-5069-0A103AF59BB7}"/>
              </a:ext>
            </a:extLst>
          </p:cNvPr>
          <p:cNvCxnSpPr>
            <a:cxnSpLocks/>
          </p:cNvCxnSpPr>
          <p:nvPr/>
        </p:nvCxnSpPr>
        <p:spPr>
          <a:xfrm>
            <a:off x="6164697" y="4214864"/>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8" name="Straight Arrow Connector 28677">
            <a:extLst>
              <a:ext uri="{FF2B5EF4-FFF2-40B4-BE49-F238E27FC236}">
                <a16:creationId xmlns:a16="http://schemas.microsoft.com/office/drawing/2014/main" id="{661F9563-D9FF-4103-C75C-7FEA02F06A12}"/>
              </a:ext>
            </a:extLst>
          </p:cNvPr>
          <p:cNvCxnSpPr>
            <a:cxnSpLocks/>
          </p:cNvCxnSpPr>
          <p:nvPr/>
        </p:nvCxnSpPr>
        <p:spPr>
          <a:xfrm flipH="1">
            <a:off x="6756395" y="4207040"/>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9" name="Straight Arrow Connector 28678">
            <a:extLst>
              <a:ext uri="{FF2B5EF4-FFF2-40B4-BE49-F238E27FC236}">
                <a16:creationId xmlns:a16="http://schemas.microsoft.com/office/drawing/2014/main" id="{2F8F03A4-A4DD-05AF-91AA-2B81F71CF44D}"/>
              </a:ext>
            </a:extLst>
          </p:cNvPr>
          <p:cNvCxnSpPr>
            <a:cxnSpLocks/>
          </p:cNvCxnSpPr>
          <p:nvPr/>
        </p:nvCxnSpPr>
        <p:spPr>
          <a:xfrm>
            <a:off x="6960802" y="4214768"/>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0" name="Straight Arrow Connector 28679">
            <a:extLst>
              <a:ext uri="{FF2B5EF4-FFF2-40B4-BE49-F238E27FC236}">
                <a16:creationId xmlns:a16="http://schemas.microsoft.com/office/drawing/2014/main" id="{E621D5BE-D568-9F32-338D-41B25F09A1F7}"/>
              </a:ext>
            </a:extLst>
          </p:cNvPr>
          <p:cNvCxnSpPr>
            <a:cxnSpLocks/>
          </p:cNvCxnSpPr>
          <p:nvPr/>
        </p:nvCxnSpPr>
        <p:spPr>
          <a:xfrm flipH="1">
            <a:off x="720314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1" name="Straight Arrow Connector 28680">
            <a:extLst>
              <a:ext uri="{FF2B5EF4-FFF2-40B4-BE49-F238E27FC236}">
                <a16:creationId xmlns:a16="http://schemas.microsoft.com/office/drawing/2014/main" id="{4836EFB5-4270-DF1B-E6AC-8DEFBBB9C25C}"/>
              </a:ext>
            </a:extLst>
          </p:cNvPr>
          <p:cNvCxnSpPr>
            <a:cxnSpLocks/>
          </p:cNvCxnSpPr>
          <p:nvPr/>
        </p:nvCxnSpPr>
        <p:spPr>
          <a:xfrm>
            <a:off x="741482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2" name="Straight Arrow Connector 28681">
            <a:extLst>
              <a:ext uri="{FF2B5EF4-FFF2-40B4-BE49-F238E27FC236}">
                <a16:creationId xmlns:a16="http://schemas.microsoft.com/office/drawing/2014/main" id="{FD815BE3-EA66-A392-02CD-458B8E8BF9E9}"/>
              </a:ext>
            </a:extLst>
          </p:cNvPr>
          <p:cNvCxnSpPr>
            <a:cxnSpLocks/>
          </p:cNvCxnSpPr>
          <p:nvPr/>
        </p:nvCxnSpPr>
        <p:spPr>
          <a:xfrm flipH="1">
            <a:off x="7642823" y="421350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3" name="Straight Arrow Connector 28682">
            <a:extLst>
              <a:ext uri="{FF2B5EF4-FFF2-40B4-BE49-F238E27FC236}">
                <a16:creationId xmlns:a16="http://schemas.microsoft.com/office/drawing/2014/main" id="{8F79A8C1-C1BB-90B9-2C2F-9F4BFFFC7B35}"/>
              </a:ext>
            </a:extLst>
          </p:cNvPr>
          <p:cNvCxnSpPr>
            <a:cxnSpLocks/>
          </p:cNvCxnSpPr>
          <p:nvPr/>
        </p:nvCxnSpPr>
        <p:spPr>
          <a:xfrm>
            <a:off x="7854503" y="420935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4" name="Straight Arrow Connector 28683">
            <a:extLst>
              <a:ext uri="{FF2B5EF4-FFF2-40B4-BE49-F238E27FC236}">
                <a16:creationId xmlns:a16="http://schemas.microsoft.com/office/drawing/2014/main" id="{4E1B1094-94BF-1B9A-C680-D22130D7AFF9}"/>
              </a:ext>
            </a:extLst>
          </p:cNvPr>
          <p:cNvCxnSpPr>
            <a:cxnSpLocks/>
          </p:cNvCxnSpPr>
          <p:nvPr/>
        </p:nvCxnSpPr>
        <p:spPr>
          <a:xfrm flipH="1">
            <a:off x="8393344" y="4208305"/>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5" name="Straight Arrow Connector 28684">
            <a:extLst>
              <a:ext uri="{FF2B5EF4-FFF2-40B4-BE49-F238E27FC236}">
                <a16:creationId xmlns:a16="http://schemas.microsoft.com/office/drawing/2014/main" id="{A7A621B6-D896-CDD6-8F4E-1F64C38E93B5}"/>
              </a:ext>
            </a:extLst>
          </p:cNvPr>
          <p:cNvCxnSpPr>
            <a:cxnSpLocks/>
          </p:cNvCxnSpPr>
          <p:nvPr/>
        </p:nvCxnSpPr>
        <p:spPr>
          <a:xfrm>
            <a:off x="8597751" y="4216033"/>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6" name="Straight Arrow Connector 28685">
            <a:extLst>
              <a:ext uri="{FF2B5EF4-FFF2-40B4-BE49-F238E27FC236}">
                <a16:creationId xmlns:a16="http://schemas.microsoft.com/office/drawing/2014/main" id="{5FEA4FA1-C61D-486D-4DFC-A9B18663155B}"/>
              </a:ext>
            </a:extLst>
          </p:cNvPr>
          <p:cNvCxnSpPr>
            <a:cxnSpLocks/>
          </p:cNvCxnSpPr>
          <p:nvPr/>
        </p:nvCxnSpPr>
        <p:spPr>
          <a:xfrm flipH="1">
            <a:off x="8840091" y="421603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7" name="Straight Arrow Connector 28686">
            <a:extLst>
              <a:ext uri="{FF2B5EF4-FFF2-40B4-BE49-F238E27FC236}">
                <a16:creationId xmlns:a16="http://schemas.microsoft.com/office/drawing/2014/main" id="{1A88B604-FB36-579C-57CB-978321CBCC2F}"/>
              </a:ext>
            </a:extLst>
          </p:cNvPr>
          <p:cNvCxnSpPr>
            <a:cxnSpLocks/>
          </p:cNvCxnSpPr>
          <p:nvPr/>
        </p:nvCxnSpPr>
        <p:spPr>
          <a:xfrm>
            <a:off x="9051771" y="421188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8" name="Straight Arrow Connector 28687">
            <a:extLst>
              <a:ext uri="{FF2B5EF4-FFF2-40B4-BE49-F238E27FC236}">
                <a16:creationId xmlns:a16="http://schemas.microsoft.com/office/drawing/2014/main" id="{DB6633B4-6254-D715-BE62-308EC449607F}"/>
              </a:ext>
            </a:extLst>
          </p:cNvPr>
          <p:cNvCxnSpPr>
            <a:cxnSpLocks/>
          </p:cNvCxnSpPr>
          <p:nvPr/>
        </p:nvCxnSpPr>
        <p:spPr>
          <a:xfrm flipH="1">
            <a:off x="927977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9" name="Straight Arrow Connector 28688">
            <a:extLst>
              <a:ext uri="{FF2B5EF4-FFF2-40B4-BE49-F238E27FC236}">
                <a16:creationId xmlns:a16="http://schemas.microsoft.com/office/drawing/2014/main" id="{7742F643-B43A-D653-D67F-FA801E1BADA6}"/>
              </a:ext>
            </a:extLst>
          </p:cNvPr>
          <p:cNvCxnSpPr>
            <a:cxnSpLocks/>
          </p:cNvCxnSpPr>
          <p:nvPr/>
        </p:nvCxnSpPr>
        <p:spPr>
          <a:xfrm>
            <a:off x="949145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572BB2-B4BB-46DF-762D-D081226A7230}"/>
                  </a:ext>
                </a:extLst>
              </p:cNvPr>
              <p:cNvSpPr txBox="1"/>
              <p:nvPr/>
            </p:nvSpPr>
            <p:spPr>
              <a:xfrm>
                <a:off x="5392652" y="214709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1</m:t>
                          </m:r>
                        </m:sub>
                      </m:sSub>
                    </m:oMath>
                  </m:oMathPara>
                </a14:m>
                <a:endParaRPr lang="en-CN" sz="2200" dirty="0"/>
              </a:p>
            </p:txBody>
          </p:sp>
        </mc:Choice>
        <mc:Fallback xmlns="">
          <p:sp>
            <p:nvSpPr>
              <p:cNvPr id="9" name="TextBox 8">
                <a:extLst>
                  <a:ext uri="{FF2B5EF4-FFF2-40B4-BE49-F238E27FC236}">
                    <a16:creationId xmlns:a16="http://schemas.microsoft.com/office/drawing/2014/main" id="{C8572BB2-B4BB-46DF-762D-D081226A7230}"/>
                  </a:ext>
                </a:extLst>
              </p:cNvPr>
              <p:cNvSpPr txBox="1">
                <a:spLocks noRot="1" noChangeAspect="1" noMove="1" noResize="1" noEditPoints="1" noAdjustHandles="1" noChangeArrowheads="1" noChangeShapeType="1" noTextEdit="1"/>
              </p:cNvSpPr>
              <p:nvPr/>
            </p:nvSpPr>
            <p:spPr>
              <a:xfrm>
                <a:off x="5392652" y="2147091"/>
                <a:ext cx="691817" cy="430887"/>
              </a:xfrm>
              <a:prstGeom prst="rect">
                <a:avLst/>
              </a:prstGeom>
              <a:blipFill>
                <a:blip r:embed="rId3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84A63D-8A11-3292-99BD-EE96AB48C14E}"/>
                  </a:ext>
                </a:extLst>
              </p:cNvPr>
              <p:cNvSpPr txBox="1"/>
              <p:nvPr/>
            </p:nvSpPr>
            <p:spPr>
              <a:xfrm>
                <a:off x="7049000" y="2167143"/>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2</m:t>
                          </m:r>
                        </m:sub>
                      </m:sSub>
                    </m:oMath>
                  </m:oMathPara>
                </a14:m>
                <a:endParaRPr lang="en-CN" sz="2200" dirty="0"/>
              </a:p>
            </p:txBody>
          </p:sp>
        </mc:Choice>
        <mc:Fallback xmlns="">
          <p:sp>
            <p:nvSpPr>
              <p:cNvPr id="10" name="TextBox 9">
                <a:extLst>
                  <a:ext uri="{FF2B5EF4-FFF2-40B4-BE49-F238E27FC236}">
                    <a16:creationId xmlns:a16="http://schemas.microsoft.com/office/drawing/2014/main" id="{5284A63D-8A11-3292-99BD-EE96AB48C14E}"/>
                  </a:ext>
                </a:extLst>
              </p:cNvPr>
              <p:cNvSpPr txBox="1">
                <a:spLocks noRot="1" noChangeAspect="1" noMove="1" noResize="1" noEditPoints="1" noAdjustHandles="1" noChangeArrowheads="1" noChangeShapeType="1" noTextEdit="1"/>
              </p:cNvSpPr>
              <p:nvPr/>
            </p:nvSpPr>
            <p:spPr>
              <a:xfrm>
                <a:off x="7049000" y="2167143"/>
                <a:ext cx="691817" cy="430887"/>
              </a:xfrm>
              <a:prstGeom prst="rect">
                <a:avLst/>
              </a:prstGeom>
              <a:blipFill>
                <a:blip r:embed="rId3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41AFFC-9A81-58B4-B5B1-EFD68CA75232}"/>
                  </a:ext>
                </a:extLst>
              </p:cNvPr>
              <p:cNvSpPr txBox="1"/>
              <p:nvPr/>
            </p:nvSpPr>
            <p:spPr>
              <a:xfrm>
                <a:off x="8661231" y="2167145"/>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3</m:t>
                          </m:r>
                        </m:sub>
                      </m:sSub>
                    </m:oMath>
                  </m:oMathPara>
                </a14:m>
                <a:endParaRPr lang="en-CN" sz="2200" dirty="0"/>
              </a:p>
            </p:txBody>
          </p:sp>
        </mc:Choice>
        <mc:Fallback xmlns="">
          <p:sp>
            <p:nvSpPr>
              <p:cNvPr id="11" name="TextBox 10">
                <a:extLst>
                  <a:ext uri="{FF2B5EF4-FFF2-40B4-BE49-F238E27FC236}">
                    <a16:creationId xmlns:a16="http://schemas.microsoft.com/office/drawing/2014/main" id="{EA41AFFC-9A81-58B4-B5B1-EFD68CA75232}"/>
                  </a:ext>
                </a:extLst>
              </p:cNvPr>
              <p:cNvSpPr txBox="1">
                <a:spLocks noRot="1" noChangeAspect="1" noMove="1" noResize="1" noEditPoints="1" noAdjustHandles="1" noChangeArrowheads="1" noChangeShapeType="1" noTextEdit="1"/>
              </p:cNvSpPr>
              <p:nvPr/>
            </p:nvSpPr>
            <p:spPr>
              <a:xfrm>
                <a:off x="8661231" y="2167145"/>
                <a:ext cx="691817" cy="430887"/>
              </a:xfrm>
              <a:prstGeom prst="rect">
                <a:avLst/>
              </a:prstGeom>
              <a:blipFill>
                <a:blip r:embed="rId3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ular Callout 6">
                <a:extLst>
                  <a:ext uri="{FF2B5EF4-FFF2-40B4-BE49-F238E27FC236}">
                    <a16:creationId xmlns:a16="http://schemas.microsoft.com/office/drawing/2014/main" id="{345813C6-7FE6-AE0E-76FE-BA0E9D895D57}"/>
                  </a:ext>
                </a:extLst>
              </p:cNvPr>
              <p:cNvSpPr/>
              <p:nvPr/>
            </p:nvSpPr>
            <p:spPr>
              <a:xfrm>
                <a:off x="5051606" y="428009"/>
                <a:ext cx="3208925" cy="884865"/>
              </a:xfrm>
              <a:prstGeom prst="wedgeRoundRectCallout">
                <a:avLst>
                  <a:gd name="adj1" fmla="val -30357"/>
                  <a:gd name="adj2" fmla="val 73488"/>
                  <a:gd name="adj3" fmla="val 16667"/>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Per-query communication </a:t>
                </a:r>
                <a14:m>
                  <m:oMath xmlns:m="http://schemas.openxmlformats.org/officeDocument/2006/math">
                    <m:r>
                      <a:rPr lang="en-US" sz="2200" b="0" i="1" smtClean="0">
                        <a:solidFill>
                          <a:schemeClr val="tx1"/>
                        </a:solidFill>
                        <a:latin typeface="Cambria Math" panose="02040503050406030204" pitchFamily="18" charset="0"/>
                      </a:rPr>
                      <m:t>𝑂</m:t>
                    </m:r>
                    <m:r>
                      <a:rPr lang="en-US" sz="2200" b="0" i="1" smtClean="0">
                        <a:solidFill>
                          <a:schemeClr val="tx1"/>
                        </a:solidFill>
                        <a:latin typeface="Cambria Math" panose="02040503050406030204" pitchFamily="18" charset="0"/>
                      </a:rPr>
                      <m:t>(</m:t>
                    </m:r>
                    <m:rad>
                      <m:radPr>
                        <m:degHide m:val="on"/>
                        <m:ctrlPr>
                          <a:rPr lang="en-US" sz="2200" b="0" i="1" smtClean="0">
                            <a:solidFill>
                              <a:schemeClr val="tx1"/>
                            </a:solidFill>
                            <a:latin typeface="Cambria Math" panose="02040503050406030204" pitchFamily="18" charset="0"/>
                          </a:rPr>
                        </m:ctrlPr>
                      </m:radPr>
                      <m:deg/>
                      <m:e>
                        <m:r>
                          <a:rPr lang="en-US" sz="2200" b="0" i="1" smtClean="0">
                            <a:solidFill>
                              <a:schemeClr val="tx1"/>
                            </a:solidFill>
                            <a:latin typeface="Cambria Math" panose="02040503050406030204" pitchFamily="18" charset="0"/>
                          </a:rPr>
                          <m:t>𝑛</m:t>
                        </m:r>
                      </m:e>
                    </m:rad>
                    <m:r>
                      <a:rPr lang="en-US" sz="2200" b="0" i="1" smtClean="0">
                        <a:solidFill>
                          <a:schemeClr val="tx1"/>
                        </a:solidFill>
                        <a:latin typeface="Cambria Math" panose="02040503050406030204" pitchFamily="18" charset="0"/>
                      </a:rPr>
                      <m:t>)</m:t>
                    </m:r>
                  </m:oMath>
                </a14:m>
                <a:endParaRPr lang="en-US" sz="2200" dirty="0">
                  <a:solidFill>
                    <a:schemeClr val="tx1"/>
                  </a:solidFill>
                </a:endParaRPr>
              </a:p>
            </p:txBody>
          </p:sp>
        </mc:Choice>
        <mc:Fallback xmlns="">
          <p:sp>
            <p:nvSpPr>
              <p:cNvPr id="7" name="Rounded Rectangular Callout 6">
                <a:extLst>
                  <a:ext uri="{FF2B5EF4-FFF2-40B4-BE49-F238E27FC236}">
                    <a16:creationId xmlns:a16="http://schemas.microsoft.com/office/drawing/2014/main" id="{345813C6-7FE6-AE0E-76FE-BA0E9D895D57}"/>
                  </a:ext>
                </a:extLst>
              </p:cNvPr>
              <p:cNvSpPr>
                <a:spLocks noRot="1" noChangeAspect="1" noMove="1" noResize="1" noEditPoints="1" noAdjustHandles="1" noChangeArrowheads="1" noChangeShapeType="1" noTextEdit="1"/>
              </p:cNvSpPr>
              <p:nvPr/>
            </p:nvSpPr>
            <p:spPr>
              <a:xfrm>
                <a:off x="5051606" y="428009"/>
                <a:ext cx="3208925" cy="884865"/>
              </a:xfrm>
              <a:prstGeom prst="wedgeRoundRectCallout">
                <a:avLst>
                  <a:gd name="adj1" fmla="val -30357"/>
                  <a:gd name="adj2" fmla="val 73488"/>
                  <a:gd name="adj3" fmla="val 16667"/>
                </a:avLst>
              </a:prstGeom>
              <a:blipFill>
                <a:blip r:embed="rId37"/>
                <a:stretch>
                  <a:fillRect l="-391" r="-2734"/>
                </a:stretch>
              </a:blipFill>
              <a:ln w="28575">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757645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607D3-A05D-BBB3-4245-6F0E16EED5E8}"/>
            </a:ext>
          </a:extLst>
        </p:cNvPr>
        <p:cNvGrpSpPr/>
        <p:nvPr/>
      </p:nvGrpSpPr>
      <p:grpSpPr>
        <a:xfrm>
          <a:off x="0" y="0"/>
          <a:ext cx="0" cy="0"/>
          <a:chOff x="0" y="0"/>
          <a:chExt cx="0" cy="0"/>
        </a:xfrm>
      </p:grpSpPr>
      <p:sp>
        <p:nvSpPr>
          <p:cNvPr id="28691" name="Rectangle 28690">
            <a:extLst>
              <a:ext uri="{FF2B5EF4-FFF2-40B4-BE49-F238E27FC236}">
                <a16:creationId xmlns:a16="http://schemas.microsoft.com/office/drawing/2014/main" id="{80D848B8-45DC-D10F-0A91-4652C1586974}"/>
              </a:ext>
            </a:extLst>
          </p:cNvPr>
          <p:cNvSpPr/>
          <p:nvPr/>
        </p:nvSpPr>
        <p:spPr>
          <a:xfrm>
            <a:off x="4818145" y="3546061"/>
            <a:ext cx="6203641" cy="2930485"/>
          </a:xfrm>
          <a:prstGeom prst="rect">
            <a:avLst/>
          </a:prstGeom>
          <a:solidFill>
            <a:schemeClr val="accent6">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90" name="Rectangle 28689">
            <a:extLst>
              <a:ext uri="{FF2B5EF4-FFF2-40B4-BE49-F238E27FC236}">
                <a16:creationId xmlns:a16="http://schemas.microsoft.com/office/drawing/2014/main" id="{2FCC04D4-BB0B-2C3B-B2CD-B4A8CB32F117}"/>
              </a:ext>
            </a:extLst>
          </p:cNvPr>
          <p:cNvSpPr/>
          <p:nvPr/>
        </p:nvSpPr>
        <p:spPr>
          <a:xfrm>
            <a:off x="4816929" y="1504829"/>
            <a:ext cx="6203641" cy="2031904"/>
          </a:xfrm>
          <a:prstGeom prst="rect">
            <a:avLst/>
          </a:prstGeom>
          <a:solidFill>
            <a:schemeClr val="accent4">
              <a:lumMod val="40000"/>
              <a:lumOff val="60000"/>
              <a:alpha val="4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8947C-6D67-292F-29D2-209F8EB4012A}"/>
              </a:ext>
            </a:extLst>
          </p:cNvPr>
          <p:cNvSpPr>
            <a:spLocks noGrp="1"/>
          </p:cNvSpPr>
          <p:nvPr>
            <p:ph type="title"/>
          </p:nvPr>
        </p:nvSpPr>
        <p:spPr/>
        <p:txBody>
          <a:bodyPr/>
          <a:lstStyle/>
          <a:p>
            <a:r>
              <a:rPr lang="en-US" dirty="0"/>
              <a:t>Complexity</a:t>
            </a:r>
          </a:p>
        </p:txBody>
      </p:sp>
      <p:sp>
        <p:nvSpPr>
          <p:cNvPr id="4" name="Slide Number Placeholder 3">
            <a:extLst>
              <a:ext uri="{FF2B5EF4-FFF2-40B4-BE49-F238E27FC236}">
                <a16:creationId xmlns:a16="http://schemas.microsoft.com/office/drawing/2014/main" id="{F58A3CB6-3DD1-2A7C-2018-5B13BD83A961}"/>
              </a:ext>
            </a:extLst>
          </p:cNvPr>
          <p:cNvSpPr>
            <a:spLocks noGrp="1"/>
          </p:cNvSpPr>
          <p:nvPr>
            <p:ph type="sldNum" sz="quarter" idx="12"/>
          </p:nvPr>
        </p:nvSpPr>
        <p:spPr/>
        <p:txBody>
          <a:bodyPr/>
          <a:lstStyle/>
          <a:p>
            <a:fld id="{936B3FD2-17C4-F744-8AD5-E8AA7FAC96FA}" type="slidenum">
              <a:rPr lang="en-CN" smtClean="0"/>
              <a:t>39</a:t>
            </a:fld>
            <a:endParaRPr lang="en-CN"/>
          </a:p>
        </p:txBody>
      </p:sp>
      <p:sp>
        <p:nvSpPr>
          <p:cNvPr id="6" name="TextBox 5">
            <a:extLst>
              <a:ext uri="{FF2B5EF4-FFF2-40B4-BE49-F238E27FC236}">
                <a16:creationId xmlns:a16="http://schemas.microsoft.com/office/drawing/2014/main" id="{F8D32008-FDCE-A311-F708-8B08454BDBD3}"/>
              </a:ext>
            </a:extLst>
          </p:cNvPr>
          <p:cNvSpPr txBox="1"/>
          <p:nvPr/>
        </p:nvSpPr>
        <p:spPr>
          <a:xfrm>
            <a:off x="5051606" y="4603528"/>
            <a:ext cx="4720993" cy="1107996"/>
          </a:xfrm>
          <a:prstGeom prst="rect">
            <a:avLst/>
          </a:prstGeom>
          <a:solidFill>
            <a:schemeClr val="accent2">
              <a:lumMod val="60000"/>
              <a:lumOff val="40000"/>
            </a:schemeClr>
          </a:solidFill>
        </p:spPr>
        <p:txBody>
          <a:bodyPr wrap="square" rtlCol="0">
            <a:spAutoFit/>
          </a:bodyPr>
          <a:lstStyle/>
          <a:p>
            <a:pPr algn="ctr"/>
            <a:endParaRPr lang="en-US" sz="2200" dirty="0">
              <a:solidFill>
                <a:schemeClr val="bg1"/>
              </a:solidFill>
            </a:endParaRPr>
          </a:p>
          <a:p>
            <a:pPr algn="ctr"/>
            <a:r>
              <a:rPr lang="en-US" sz="2200" dirty="0">
                <a:solidFill>
                  <a:schemeClr val="bg1"/>
                </a:solidFill>
              </a:rPr>
              <a:t>Shuffle inner PIR sub-queries</a:t>
            </a:r>
          </a:p>
          <a:p>
            <a:pPr algn="ctr"/>
            <a:endParaRPr lang="en-CN" sz="2200" dirty="0">
              <a:solidFill>
                <a:schemeClr val="bg1"/>
              </a:solidFill>
            </a:endParaRPr>
          </a:p>
        </p:txBody>
      </p:sp>
      <p:pic>
        <p:nvPicPr>
          <p:cNvPr id="8"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53D89374-B2AE-C0C7-AD98-8A5EF3352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1168" y="4550530"/>
            <a:ext cx="1176883" cy="11768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1B906D0-A70F-7CE9-D67C-2FAF55D7DB52}"/>
                  </a:ext>
                </a:extLst>
              </p:cNvPr>
              <p:cNvSpPr txBox="1"/>
              <p:nvPr/>
            </p:nvSpPr>
            <p:spPr>
              <a:xfrm>
                <a:off x="5144030" y="384764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1</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2" name="TextBox 11">
                <a:extLst>
                  <a:ext uri="{FF2B5EF4-FFF2-40B4-BE49-F238E27FC236}">
                    <a16:creationId xmlns:a16="http://schemas.microsoft.com/office/drawing/2014/main" id="{D1B906D0-A70F-7CE9-D67C-2FAF55D7DB52}"/>
                  </a:ext>
                </a:extLst>
              </p:cNvPr>
              <p:cNvSpPr txBox="1">
                <a:spLocks noRot="1" noChangeAspect="1" noMove="1" noResize="1" noEditPoints="1" noAdjustHandles="1" noChangeArrowheads="1" noChangeShapeType="1" noTextEdit="1"/>
              </p:cNvSpPr>
              <p:nvPr/>
            </p:nvSpPr>
            <p:spPr>
              <a:xfrm>
                <a:off x="5144030" y="3847642"/>
                <a:ext cx="279499" cy="338554"/>
              </a:xfrm>
              <a:prstGeom prst="rect">
                <a:avLst/>
              </a:prstGeom>
              <a:blipFill>
                <a:blip r:embed="rId3"/>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8BDCBE0-78FD-5456-1499-259821D4CEE6}"/>
                  </a:ext>
                </a:extLst>
              </p:cNvPr>
              <p:cNvSpPr txBox="1"/>
              <p:nvPr/>
            </p:nvSpPr>
            <p:spPr>
              <a:xfrm>
                <a:off x="5549094" y="384363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2</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3" name="TextBox 12">
                <a:extLst>
                  <a:ext uri="{FF2B5EF4-FFF2-40B4-BE49-F238E27FC236}">
                    <a16:creationId xmlns:a16="http://schemas.microsoft.com/office/drawing/2014/main" id="{08BDCBE0-78FD-5456-1499-259821D4CEE6}"/>
                  </a:ext>
                </a:extLst>
              </p:cNvPr>
              <p:cNvSpPr txBox="1">
                <a:spLocks noRot="1" noChangeAspect="1" noMove="1" noResize="1" noEditPoints="1" noAdjustHandles="1" noChangeArrowheads="1" noChangeShapeType="1" noTextEdit="1"/>
              </p:cNvSpPr>
              <p:nvPr/>
            </p:nvSpPr>
            <p:spPr>
              <a:xfrm>
                <a:off x="5549094" y="3843631"/>
                <a:ext cx="284245" cy="338554"/>
              </a:xfrm>
              <a:prstGeom prst="rect">
                <a:avLst/>
              </a:prstGeom>
              <a:blipFill>
                <a:blip r:embed="rId4"/>
                <a:stretch>
                  <a:fillRect l="-16667" r="-4167"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F361A5-BE91-5B5B-0BB9-B4C56D131A21}"/>
                  </a:ext>
                </a:extLst>
              </p:cNvPr>
              <p:cNvSpPr txBox="1"/>
              <p:nvPr/>
            </p:nvSpPr>
            <p:spPr>
              <a:xfrm>
                <a:off x="5982230" y="384363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4"/>
                              </a:solidFill>
                              <a:latin typeface="Cambria Math" panose="02040503050406030204" pitchFamily="18" charset="0"/>
                            </a:rPr>
                          </m:ctrlPr>
                        </m:sSubSupPr>
                        <m:e>
                          <m:r>
                            <a:rPr lang="en-US" sz="2200" b="0" i="1" smtClean="0">
                              <a:solidFill>
                                <a:schemeClr val="accent4"/>
                              </a:solidFill>
                              <a:latin typeface="Cambria Math" panose="02040503050406030204" pitchFamily="18" charset="0"/>
                            </a:rPr>
                            <m:t>𝑖</m:t>
                          </m:r>
                        </m:e>
                        <m:sub>
                          <m:r>
                            <a:rPr lang="en-US" sz="2200" b="0" i="1" smtClean="0">
                              <a:solidFill>
                                <a:schemeClr val="accent4"/>
                              </a:solidFill>
                              <a:latin typeface="Cambria Math" panose="02040503050406030204" pitchFamily="18" charset="0"/>
                            </a:rPr>
                            <m:t>3</m:t>
                          </m:r>
                        </m:sub>
                        <m:sup>
                          <m:r>
                            <a:rPr lang="en-US" sz="2200" b="0" i="1" smtClean="0">
                              <a:solidFill>
                                <a:schemeClr val="accent4"/>
                              </a:solidFill>
                              <a:latin typeface="Cambria Math" panose="02040503050406030204" pitchFamily="18" charset="0"/>
                            </a:rPr>
                            <m:t>∗</m:t>
                          </m:r>
                        </m:sup>
                      </m:sSubSup>
                    </m:oMath>
                  </m:oMathPara>
                </a14:m>
                <a:endParaRPr lang="en-CN" sz="2200" dirty="0">
                  <a:solidFill>
                    <a:schemeClr val="accent4"/>
                  </a:solidFill>
                </a:endParaRPr>
              </a:p>
            </p:txBody>
          </p:sp>
        </mc:Choice>
        <mc:Fallback xmlns="">
          <p:sp>
            <p:nvSpPr>
              <p:cNvPr id="14" name="TextBox 13">
                <a:extLst>
                  <a:ext uri="{FF2B5EF4-FFF2-40B4-BE49-F238E27FC236}">
                    <a16:creationId xmlns:a16="http://schemas.microsoft.com/office/drawing/2014/main" id="{1FF361A5-BE91-5B5B-0BB9-B4C56D131A21}"/>
                  </a:ext>
                </a:extLst>
              </p:cNvPr>
              <p:cNvSpPr txBox="1">
                <a:spLocks noRot="1" noChangeAspect="1" noMove="1" noResize="1" noEditPoints="1" noAdjustHandles="1" noChangeArrowheads="1" noChangeShapeType="1" noTextEdit="1"/>
              </p:cNvSpPr>
              <p:nvPr/>
            </p:nvSpPr>
            <p:spPr>
              <a:xfrm>
                <a:off x="5982230" y="3843632"/>
                <a:ext cx="284245" cy="338554"/>
              </a:xfrm>
              <a:prstGeom prst="rect">
                <a:avLst/>
              </a:prstGeom>
              <a:blipFill>
                <a:blip r:embed="rId5"/>
                <a:stretch>
                  <a:fillRect l="-16667" r="-8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3BF117-EF01-5078-F67E-527EDD12F5B4}"/>
                  </a:ext>
                </a:extLst>
              </p:cNvPr>
              <p:cNvSpPr txBox="1"/>
              <p:nvPr/>
            </p:nvSpPr>
            <p:spPr>
              <a:xfrm>
                <a:off x="6868140" y="3851571"/>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1</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5" name="TextBox 14">
                <a:extLst>
                  <a:ext uri="{FF2B5EF4-FFF2-40B4-BE49-F238E27FC236}">
                    <a16:creationId xmlns:a16="http://schemas.microsoft.com/office/drawing/2014/main" id="{2A3BF117-EF01-5078-F67E-527EDD12F5B4}"/>
                  </a:ext>
                </a:extLst>
              </p:cNvPr>
              <p:cNvSpPr txBox="1">
                <a:spLocks noRot="1" noChangeAspect="1" noMove="1" noResize="1" noEditPoints="1" noAdjustHandles="1" noChangeArrowheads="1" noChangeShapeType="1" noTextEdit="1"/>
              </p:cNvSpPr>
              <p:nvPr/>
            </p:nvSpPr>
            <p:spPr>
              <a:xfrm>
                <a:off x="6868140" y="3851571"/>
                <a:ext cx="279499" cy="338554"/>
              </a:xfrm>
              <a:prstGeom prst="rect">
                <a:avLst/>
              </a:prstGeom>
              <a:blipFill>
                <a:blip r:embed="rId6"/>
                <a:stretch>
                  <a:fillRect l="-16667" r="-416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547E21-3EE3-F0BB-94E4-B952E2AABC71}"/>
                  </a:ext>
                </a:extLst>
              </p:cNvPr>
              <p:cNvSpPr txBox="1"/>
              <p:nvPr/>
            </p:nvSpPr>
            <p:spPr>
              <a:xfrm>
                <a:off x="7273204" y="3847560"/>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2</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6" name="TextBox 15">
                <a:extLst>
                  <a:ext uri="{FF2B5EF4-FFF2-40B4-BE49-F238E27FC236}">
                    <a16:creationId xmlns:a16="http://schemas.microsoft.com/office/drawing/2014/main" id="{99547E21-3EE3-F0BB-94E4-B952E2AABC71}"/>
                  </a:ext>
                </a:extLst>
              </p:cNvPr>
              <p:cNvSpPr txBox="1">
                <a:spLocks noRot="1" noChangeAspect="1" noMove="1" noResize="1" noEditPoints="1" noAdjustHandles="1" noChangeArrowheads="1" noChangeShapeType="1" noTextEdit="1"/>
              </p:cNvSpPr>
              <p:nvPr/>
            </p:nvSpPr>
            <p:spPr>
              <a:xfrm>
                <a:off x="7273204" y="3847560"/>
                <a:ext cx="284245" cy="338554"/>
              </a:xfrm>
              <a:prstGeom prst="rect">
                <a:avLst/>
              </a:prstGeom>
              <a:blipFill>
                <a:blip r:embed="rId7"/>
                <a:stretch>
                  <a:fillRect l="-20833"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6864F7-E7FE-9DFC-0198-7CB2C08F3D6D}"/>
                  </a:ext>
                </a:extLst>
              </p:cNvPr>
              <p:cNvSpPr txBox="1"/>
              <p:nvPr/>
            </p:nvSpPr>
            <p:spPr>
              <a:xfrm>
                <a:off x="7706340" y="384756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rgbClr val="C00000"/>
                              </a:solidFill>
                              <a:latin typeface="Cambria Math" panose="02040503050406030204" pitchFamily="18" charset="0"/>
                            </a:rPr>
                          </m:ctrlPr>
                        </m:sSubSupPr>
                        <m:e>
                          <m:r>
                            <a:rPr lang="en-US" sz="2200" b="0" i="1" smtClean="0">
                              <a:solidFill>
                                <a:srgbClr val="C00000"/>
                              </a:solidFill>
                              <a:latin typeface="Cambria Math" panose="02040503050406030204" pitchFamily="18" charset="0"/>
                            </a:rPr>
                            <m:t>𝑖</m:t>
                          </m:r>
                        </m:e>
                        <m:sub>
                          <m:r>
                            <a:rPr lang="en-US" sz="2200" b="0" i="1" smtClean="0">
                              <a:solidFill>
                                <a:srgbClr val="C00000"/>
                              </a:solidFill>
                              <a:latin typeface="Cambria Math" panose="02040503050406030204" pitchFamily="18" charset="0"/>
                            </a:rPr>
                            <m:t>3</m:t>
                          </m:r>
                        </m:sub>
                        <m:sup>
                          <m:r>
                            <a:rPr lang="en-US" sz="2200" b="0" i="1" smtClean="0">
                              <a:solidFill>
                                <a:srgbClr val="C00000"/>
                              </a:solidFill>
                              <a:latin typeface="Cambria Math" panose="02040503050406030204" pitchFamily="18" charset="0"/>
                            </a:rPr>
                            <m:t>∗</m:t>
                          </m:r>
                        </m:sup>
                      </m:sSubSup>
                    </m:oMath>
                  </m:oMathPara>
                </a14:m>
                <a:endParaRPr lang="en-CN" sz="2200" dirty="0">
                  <a:solidFill>
                    <a:srgbClr val="C00000"/>
                  </a:solidFill>
                </a:endParaRPr>
              </a:p>
            </p:txBody>
          </p:sp>
        </mc:Choice>
        <mc:Fallback xmlns="">
          <p:sp>
            <p:nvSpPr>
              <p:cNvPr id="17" name="TextBox 16">
                <a:extLst>
                  <a:ext uri="{FF2B5EF4-FFF2-40B4-BE49-F238E27FC236}">
                    <a16:creationId xmlns:a16="http://schemas.microsoft.com/office/drawing/2014/main" id="{686864F7-E7FE-9DFC-0198-7CB2C08F3D6D}"/>
                  </a:ext>
                </a:extLst>
              </p:cNvPr>
              <p:cNvSpPr txBox="1">
                <a:spLocks noRot="1" noChangeAspect="1" noMove="1" noResize="1" noEditPoints="1" noAdjustHandles="1" noChangeArrowheads="1" noChangeShapeType="1" noTextEdit="1"/>
              </p:cNvSpPr>
              <p:nvPr/>
            </p:nvSpPr>
            <p:spPr>
              <a:xfrm>
                <a:off x="7706340" y="3847561"/>
                <a:ext cx="284245" cy="338554"/>
              </a:xfrm>
              <a:prstGeom prst="rect">
                <a:avLst/>
              </a:prstGeom>
              <a:blipFill>
                <a:blip r:embed="rId8"/>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AFDA384-7184-8B08-772A-4A96AFFC1ED0}"/>
                  </a:ext>
                </a:extLst>
              </p:cNvPr>
              <p:cNvSpPr txBox="1"/>
              <p:nvPr/>
            </p:nvSpPr>
            <p:spPr>
              <a:xfrm>
                <a:off x="8472188" y="3848222"/>
                <a:ext cx="27949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1</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8" name="TextBox 17">
                <a:extLst>
                  <a:ext uri="{FF2B5EF4-FFF2-40B4-BE49-F238E27FC236}">
                    <a16:creationId xmlns:a16="http://schemas.microsoft.com/office/drawing/2014/main" id="{2AFDA384-7184-8B08-772A-4A96AFFC1ED0}"/>
                  </a:ext>
                </a:extLst>
              </p:cNvPr>
              <p:cNvSpPr txBox="1">
                <a:spLocks noRot="1" noChangeAspect="1" noMove="1" noResize="1" noEditPoints="1" noAdjustHandles="1" noChangeArrowheads="1" noChangeShapeType="1" noTextEdit="1"/>
              </p:cNvSpPr>
              <p:nvPr/>
            </p:nvSpPr>
            <p:spPr>
              <a:xfrm>
                <a:off x="8472188" y="3848222"/>
                <a:ext cx="279499" cy="338554"/>
              </a:xfrm>
              <a:prstGeom prst="rect">
                <a:avLst/>
              </a:prstGeom>
              <a:blipFill>
                <a:blip r:embed="rId9"/>
                <a:stretch>
                  <a:fillRect l="-21739" r="-434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8D78D1-174A-9D38-656D-9532464F9446}"/>
                  </a:ext>
                </a:extLst>
              </p:cNvPr>
              <p:cNvSpPr txBox="1"/>
              <p:nvPr/>
            </p:nvSpPr>
            <p:spPr>
              <a:xfrm>
                <a:off x="8877252" y="3844211"/>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2</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19" name="TextBox 18">
                <a:extLst>
                  <a:ext uri="{FF2B5EF4-FFF2-40B4-BE49-F238E27FC236}">
                    <a16:creationId xmlns:a16="http://schemas.microsoft.com/office/drawing/2014/main" id="{3D8D78D1-174A-9D38-656D-9532464F9446}"/>
                  </a:ext>
                </a:extLst>
              </p:cNvPr>
              <p:cNvSpPr txBox="1">
                <a:spLocks noRot="1" noChangeAspect="1" noMove="1" noResize="1" noEditPoints="1" noAdjustHandles="1" noChangeArrowheads="1" noChangeShapeType="1" noTextEdit="1"/>
              </p:cNvSpPr>
              <p:nvPr/>
            </p:nvSpPr>
            <p:spPr>
              <a:xfrm>
                <a:off x="8877252" y="3844211"/>
                <a:ext cx="284245" cy="338554"/>
              </a:xfrm>
              <a:prstGeom prst="rect">
                <a:avLst/>
              </a:prstGeom>
              <a:blipFill>
                <a:blip r:embed="rId10"/>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32E2A1-13BA-4302-55E6-92048BE1EC46}"/>
                  </a:ext>
                </a:extLst>
              </p:cNvPr>
              <p:cNvSpPr txBox="1"/>
              <p:nvPr/>
            </p:nvSpPr>
            <p:spPr>
              <a:xfrm>
                <a:off x="9310388" y="3844212"/>
                <a:ext cx="284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b="0" i="1" smtClean="0">
                              <a:solidFill>
                                <a:schemeClr val="accent6"/>
                              </a:solidFill>
                              <a:latin typeface="Cambria Math" panose="02040503050406030204" pitchFamily="18" charset="0"/>
                            </a:rPr>
                          </m:ctrlPr>
                        </m:sSubSupPr>
                        <m:e>
                          <m:r>
                            <a:rPr lang="en-US" sz="2200" b="0" i="1" smtClean="0">
                              <a:solidFill>
                                <a:schemeClr val="accent6"/>
                              </a:solidFill>
                              <a:latin typeface="Cambria Math" panose="02040503050406030204" pitchFamily="18" charset="0"/>
                            </a:rPr>
                            <m:t>𝑖</m:t>
                          </m:r>
                        </m:e>
                        <m:sub>
                          <m:r>
                            <a:rPr lang="en-US" sz="2200" b="0" i="1" smtClean="0">
                              <a:solidFill>
                                <a:schemeClr val="accent6"/>
                              </a:solidFill>
                              <a:latin typeface="Cambria Math" panose="02040503050406030204" pitchFamily="18" charset="0"/>
                            </a:rPr>
                            <m:t>3</m:t>
                          </m:r>
                        </m:sub>
                        <m:sup>
                          <m:r>
                            <a:rPr lang="en-US" sz="2200" b="0" i="1" smtClean="0">
                              <a:solidFill>
                                <a:schemeClr val="accent6"/>
                              </a:solidFill>
                              <a:latin typeface="Cambria Math" panose="02040503050406030204" pitchFamily="18" charset="0"/>
                            </a:rPr>
                            <m:t>∗</m:t>
                          </m:r>
                        </m:sup>
                      </m:sSubSup>
                    </m:oMath>
                  </m:oMathPara>
                </a14:m>
                <a:endParaRPr lang="en-CN" sz="2200" dirty="0">
                  <a:solidFill>
                    <a:schemeClr val="accent6"/>
                  </a:solidFill>
                </a:endParaRPr>
              </a:p>
            </p:txBody>
          </p:sp>
        </mc:Choice>
        <mc:Fallback xmlns="">
          <p:sp>
            <p:nvSpPr>
              <p:cNvPr id="20" name="TextBox 19">
                <a:extLst>
                  <a:ext uri="{FF2B5EF4-FFF2-40B4-BE49-F238E27FC236}">
                    <a16:creationId xmlns:a16="http://schemas.microsoft.com/office/drawing/2014/main" id="{2432E2A1-13BA-4302-55E6-92048BE1EC46}"/>
                  </a:ext>
                </a:extLst>
              </p:cNvPr>
              <p:cNvSpPr txBox="1">
                <a:spLocks noRot="1" noChangeAspect="1" noMove="1" noResize="1" noEditPoints="1" noAdjustHandles="1" noChangeArrowheads="1" noChangeShapeType="1" noTextEdit="1"/>
              </p:cNvSpPr>
              <p:nvPr/>
            </p:nvSpPr>
            <p:spPr>
              <a:xfrm>
                <a:off x="9310388" y="3844212"/>
                <a:ext cx="284245" cy="338554"/>
              </a:xfrm>
              <a:prstGeom prst="rect">
                <a:avLst/>
              </a:prstGeom>
              <a:blipFill>
                <a:blip r:embed="rId11"/>
                <a:stretch>
                  <a:fillRect l="-16667" r="-416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C745C13-BDCD-8890-5C21-3C06F05480E3}"/>
                  </a:ext>
                </a:extLst>
              </p:cNvPr>
              <p:cNvSpPr txBox="1"/>
              <p:nvPr/>
            </p:nvSpPr>
            <p:spPr>
              <a:xfrm>
                <a:off x="9717435" y="2191737"/>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m:oMathPara>
                </a14:m>
                <a:endParaRPr lang="en-CN" sz="2200" dirty="0"/>
              </a:p>
            </p:txBody>
          </p:sp>
        </mc:Choice>
        <mc:Fallback xmlns="">
          <p:sp>
            <p:nvSpPr>
              <p:cNvPr id="21" name="TextBox 20">
                <a:extLst>
                  <a:ext uri="{FF2B5EF4-FFF2-40B4-BE49-F238E27FC236}">
                    <a16:creationId xmlns:a16="http://schemas.microsoft.com/office/drawing/2014/main" id="{3C745C13-BDCD-8890-5C21-3C06F05480E3}"/>
                  </a:ext>
                </a:extLst>
              </p:cNvPr>
              <p:cNvSpPr txBox="1">
                <a:spLocks noRot="1" noChangeAspect="1" noMove="1" noResize="1" noEditPoints="1" noAdjustHandles="1" noChangeArrowheads="1" noChangeShapeType="1" noTextEdit="1"/>
              </p:cNvSpPr>
              <p:nvPr/>
            </p:nvSpPr>
            <p:spPr>
              <a:xfrm>
                <a:off x="9717435" y="2191737"/>
                <a:ext cx="691817" cy="430887"/>
              </a:xfrm>
              <a:prstGeom prst="rect">
                <a:avLst/>
              </a:prstGeom>
              <a:blipFill>
                <a:blip r:embed="rId12"/>
                <a:stretch>
                  <a:fillRect r="-21818" b="-20000"/>
                </a:stretch>
              </a:blipFill>
            </p:spPr>
            <p:txBody>
              <a:bodyPr/>
              <a:lstStyle/>
              <a:p>
                <a:r>
                  <a:rPr lang="en-US">
                    <a:noFill/>
                  </a:rPr>
                  <a:t> </a:t>
                </a:r>
              </a:p>
            </p:txBody>
          </p:sp>
        </mc:Fallback>
      </mc:AlternateContent>
      <p:pic>
        <p:nvPicPr>
          <p:cNvPr id="22" name="Graphic 21" descr="User with solid fill">
            <a:extLst>
              <a:ext uri="{FF2B5EF4-FFF2-40B4-BE49-F238E27FC236}">
                <a16:creationId xmlns:a16="http://schemas.microsoft.com/office/drawing/2014/main" id="{5BB9380F-5A16-00A3-DA32-57FF5EB432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94326" y="1505061"/>
            <a:ext cx="702624" cy="702624"/>
          </a:xfrm>
          <a:prstGeom prst="rect">
            <a:avLst/>
          </a:prstGeom>
        </p:spPr>
      </p:pic>
      <p:pic>
        <p:nvPicPr>
          <p:cNvPr id="23" name="Graphic 22" descr="User with solid fill">
            <a:extLst>
              <a:ext uri="{FF2B5EF4-FFF2-40B4-BE49-F238E27FC236}">
                <a16:creationId xmlns:a16="http://schemas.microsoft.com/office/drawing/2014/main" id="{64982B65-B4EB-A505-F932-591E75E954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69421" y="1504828"/>
            <a:ext cx="702624" cy="702624"/>
          </a:xfrm>
          <a:prstGeom prst="rect">
            <a:avLst/>
          </a:prstGeom>
        </p:spPr>
      </p:pic>
      <p:pic>
        <p:nvPicPr>
          <p:cNvPr id="24" name="Graphic 23" descr="User with solid fill">
            <a:extLst>
              <a:ext uri="{FF2B5EF4-FFF2-40B4-BE49-F238E27FC236}">
                <a16:creationId xmlns:a16="http://schemas.microsoft.com/office/drawing/2014/main" id="{5080F9C1-129E-99AA-DBB9-43366321F0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40580" y="1504828"/>
            <a:ext cx="702624" cy="702624"/>
          </a:xfrm>
          <a:prstGeom prst="rect">
            <a:avLst/>
          </a:prstGeom>
        </p:spPr>
      </p:pic>
      <p:cxnSp>
        <p:nvCxnSpPr>
          <p:cNvPr id="25" name="Straight Arrow Connector 24">
            <a:extLst>
              <a:ext uri="{FF2B5EF4-FFF2-40B4-BE49-F238E27FC236}">
                <a16:creationId xmlns:a16="http://schemas.microsoft.com/office/drawing/2014/main" id="{B0B2FDC5-C855-302E-75F7-BC99FE739EFE}"/>
              </a:ext>
            </a:extLst>
          </p:cNvPr>
          <p:cNvCxnSpPr>
            <a:cxnSpLocks/>
          </p:cNvCxnSpPr>
          <p:nvPr/>
        </p:nvCxnSpPr>
        <p:spPr>
          <a:xfrm>
            <a:off x="5709560" y="2577978"/>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719ED5-9C45-E13A-2701-75E09987C06F}"/>
              </a:ext>
            </a:extLst>
          </p:cNvPr>
          <p:cNvCxnSpPr>
            <a:cxnSpLocks/>
          </p:cNvCxnSpPr>
          <p:nvPr/>
        </p:nvCxnSpPr>
        <p:spPr>
          <a:xfrm flipH="1">
            <a:off x="5392652" y="2577978"/>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D99011-299B-577E-43A8-EB604C3F162E}"/>
              </a:ext>
            </a:extLst>
          </p:cNvPr>
          <p:cNvCxnSpPr>
            <a:cxnSpLocks/>
          </p:cNvCxnSpPr>
          <p:nvPr/>
        </p:nvCxnSpPr>
        <p:spPr>
          <a:xfrm>
            <a:off x="5816412" y="2598437"/>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8C38F95-90E1-4C39-B194-3AC8F18B89EC}"/>
                  </a:ext>
                </a:extLst>
              </p:cNvPr>
              <p:cNvSpPr txBox="1"/>
              <p:nvPr/>
            </p:nvSpPr>
            <p:spPr>
              <a:xfrm>
                <a:off x="5133872" y="2976580"/>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1</m:t>
                          </m:r>
                        </m:sub>
                      </m:sSub>
                    </m:oMath>
                  </m:oMathPara>
                </a14:m>
                <a:endParaRPr lang="en-CN" sz="2200" dirty="0">
                  <a:solidFill>
                    <a:schemeClr val="accent4"/>
                  </a:solidFill>
                </a:endParaRPr>
              </a:p>
            </p:txBody>
          </p:sp>
        </mc:Choice>
        <mc:Fallback xmlns="">
          <p:sp>
            <p:nvSpPr>
              <p:cNvPr id="28" name="TextBox 27">
                <a:extLst>
                  <a:ext uri="{FF2B5EF4-FFF2-40B4-BE49-F238E27FC236}">
                    <a16:creationId xmlns:a16="http://schemas.microsoft.com/office/drawing/2014/main" id="{08C38F95-90E1-4C39-B194-3AC8F18B89EC}"/>
                  </a:ext>
                </a:extLst>
              </p:cNvPr>
              <p:cNvSpPr txBox="1">
                <a:spLocks noRot="1" noChangeAspect="1" noMove="1" noResize="1" noEditPoints="1" noAdjustHandles="1" noChangeArrowheads="1" noChangeShapeType="1" noTextEdit="1"/>
              </p:cNvSpPr>
              <p:nvPr/>
            </p:nvSpPr>
            <p:spPr>
              <a:xfrm>
                <a:off x="5133872" y="2976580"/>
                <a:ext cx="334707" cy="338554"/>
              </a:xfrm>
              <a:prstGeom prst="rect">
                <a:avLst/>
              </a:prstGeom>
              <a:blipFill>
                <a:blip r:embed="rId19"/>
                <a:stretch>
                  <a:fillRect l="-22222" r="-740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1C254C-2C43-AC73-8EBA-58846AFB7B40}"/>
                  </a:ext>
                </a:extLst>
              </p:cNvPr>
              <p:cNvSpPr txBox="1"/>
              <p:nvPr/>
            </p:nvSpPr>
            <p:spPr>
              <a:xfrm>
                <a:off x="5538936" y="2972569"/>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2</m:t>
                          </m:r>
                        </m:sub>
                      </m:sSub>
                    </m:oMath>
                  </m:oMathPara>
                </a14:m>
                <a:endParaRPr lang="en-CN" sz="2200" dirty="0">
                  <a:solidFill>
                    <a:schemeClr val="accent4"/>
                  </a:solidFill>
                </a:endParaRPr>
              </a:p>
            </p:txBody>
          </p:sp>
        </mc:Choice>
        <mc:Fallback xmlns="">
          <p:sp>
            <p:nvSpPr>
              <p:cNvPr id="29" name="TextBox 28">
                <a:extLst>
                  <a:ext uri="{FF2B5EF4-FFF2-40B4-BE49-F238E27FC236}">
                    <a16:creationId xmlns:a16="http://schemas.microsoft.com/office/drawing/2014/main" id="{7F1C254C-2C43-AC73-8EBA-58846AFB7B40}"/>
                  </a:ext>
                </a:extLst>
              </p:cNvPr>
              <p:cNvSpPr txBox="1">
                <a:spLocks noRot="1" noChangeAspect="1" noMove="1" noResize="1" noEditPoints="1" noAdjustHandles="1" noChangeArrowheads="1" noChangeShapeType="1" noTextEdit="1"/>
              </p:cNvSpPr>
              <p:nvPr/>
            </p:nvSpPr>
            <p:spPr>
              <a:xfrm>
                <a:off x="5538936" y="2972569"/>
                <a:ext cx="341247" cy="338554"/>
              </a:xfrm>
              <a:prstGeom prst="rect">
                <a:avLst/>
              </a:prstGeom>
              <a:blipFill>
                <a:blip r:embed="rId20"/>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D67A683-C1B5-DD43-FEB4-06E5A3008F64}"/>
                  </a:ext>
                </a:extLst>
              </p:cNvPr>
              <p:cNvSpPr txBox="1"/>
              <p:nvPr/>
            </p:nvSpPr>
            <p:spPr>
              <a:xfrm>
                <a:off x="5972072" y="2972570"/>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4"/>
                              </a:solidFill>
                              <a:latin typeface="Cambria Math" panose="02040503050406030204" pitchFamily="18" charset="0"/>
                            </a:rPr>
                          </m:ctrlPr>
                        </m:sSubPr>
                        <m:e>
                          <m:r>
                            <a:rPr lang="en-US" sz="2200" b="0" i="1" smtClean="0">
                              <a:solidFill>
                                <a:schemeClr val="accent4"/>
                              </a:solidFill>
                              <a:latin typeface="Cambria Math" panose="02040503050406030204" pitchFamily="18" charset="0"/>
                            </a:rPr>
                            <m:t>𝑞</m:t>
                          </m:r>
                        </m:e>
                        <m:sub>
                          <m:r>
                            <a:rPr lang="en-US" sz="2200" b="0" i="1" smtClean="0">
                              <a:solidFill>
                                <a:schemeClr val="accent4"/>
                              </a:solidFill>
                              <a:latin typeface="Cambria Math" panose="02040503050406030204" pitchFamily="18" charset="0"/>
                            </a:rPr>
                            <m:t>3</m:t>
                          </m:r>
                        </m:sub>
                      </m:sSub>
                    </m:oMath>
                  </m:oMathPara>
                </a14:m>
                <a:endParaRPr lang="en-CN" sz="2200" dirty="0">
                  <a:solidFill>
                    <a:schemeClr val="accent4"/>
                  </a:solidFill>
                </a:endParaRPr>
              </a:p>
            </p:txBody>
          </p:sp>
        </mc:Choice>
        <mc:Fallback xmlns="">
          <p:sp>
            <p:nvSpPr>
              <p:cNvPr id="30" name="TextBox 29">
                <a:extLst>
                  <a:ext uri="{FF2B5EF4-FFF2-40B4-BE49-F238E27FC236}">
                    <a16:creationId xmlns:a16="http://schemas.microsoft.com/office/drawing/2014/main" id="{ED67A683-C1B5-DD43-FEB4-06E5A3008F64}"/>
                  </a:ext>
                </a:extLst>
              </p:cNvPr>
              <p:cNvSpPr txBox="1">
                <a:spLocks noRot="1" noChangeAspect="1" noMove="1" noResize="1" noEditPoints="1" noAdjustHandles="1" noChangeArrowheads="1" noChangeShapeType="1" noTextEdit="1"/>
              </p:cNvSpPr>
              <p:nvPr/>
            </p:nvSpPr>
            <p:spPr>
              <a:xfrm>
                <a:off x="5972072" y="2972570"/>
                <a:ext cx="341247" cy="338554"/>
              </a:xfrm>
              <a:prstGeom prst="rect">
                <a:avLst/>
              </a:prstGeom>
              <a:blipFill>
                <a:blip r:embed="rId21"/>
                <a:stretch>
                  <a:fillRect l="-17857" r="-7143"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6F757E3-F359-1910-FC27-1FE7EF0B8372}"/>
                  </a:ext>
                </a:extLst>
              </p:cNvPr>
              <p:cNvSpPr txBox="1"/>
              <p:nvPr/>
            </p:nvSpPr>
            <p:spPr>
              <a:xfrm>
                <a:off x="6798710" y="298590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1</m:t>
                          </m:r>
                        </m:sub>
                      </m:sSub>
                    </m:oMath>
                  </m:oMathPara>
                </a14:m>
                <a:endParaRPr lang="en-CN" sz="2200" dirty="0">
                  <a:solidFill>
                    <a:srgbClr val="C00000"/>
                  </a:solidFill>
                </a:endParaRPr>
              </a:p>
            </p:txBody>
          </p:sp>
        </mc:Choice>
        <mc:Fallback xmlns="">
          <p:sp>
            <p:nvSpPr>
              <p:cNvPr id="31" name="TextBox 30">
                <a:extLst>
                  <a:ext uri="{FF2B5EF4-FFF2-40B4-BE49-F238E27FC236}">
                    <a16:creationId xmlns:a16="http://schemas.microsoft.com/office/drawing/2014/main" id="{D6F757E3-F359-1910-FC27-1FE7EF0B8372}"/>
                  </a:ext>
                </a:extLst>
              </p:cNvPr>
              <p:cNvSpPr txBox="1">
                <a:spLocks noRot="1" noChangeAspect="1" noMove="1" noResize="1" noEditPoints="1" noAdjustHandles="1" noChangeArrowheads="1" noChangeShapeType="1" noTextEdit="1"/>
              </p:cNvSpPr>
              <p:nvPr/>
            </p:nvSpPr>
            <p:spPr>
              <a:xfrm>
                <a:off x="6798710" y="2985908"/>
                <a:ext cx="334707" cy="338554"/>
              </a:xfrm>
              <a:prstGeom prst="rect">
                <a:avLst/>
              </a:prstGeom>
              <a:blipFill>
                <a:blip r:embed="rId22"/>
                <a:stretch>
                  <a:fillRect l="-18519" r="-7407" b="-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1696C3-B206-44DC-FE7B-863C50D17CC7}"/>
                  </a:ext>
                </a:extLst>
              </p:cNvPr>
              <p:cNvSpPr txBox="1"/>
              <p:nvPr/>
            </p:nvSpPr>
            <p:spPr>
              <a:xfrm>
                <a:off x="7203774" y="298189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2</m:t>
                          </m:r>
                        </m:sub>
                      </m:sSub>
                    </m:oMath>
                  </m:oMathPara>
                </a14:m>
                <a:endParaRPr lang="en-CN" sz="2200" dirty="0">
                  <a:solidFill>
                    <a:srgbClr val="C00000"/>
                  </a:solidFill>
                </a:endParaRPr>
              </a:p>
            </p:txBody>
          </p:sp>
        </mc:Choice>
        <mc:Fallback xmlns="">
          <p:sp>
            <p:nvSpPr>
              <p:cNvPr id="32" name="TextBox 31">
                <a:extLst>
                  <a:ext uri="{FF2B5EF4-FFF2-40B4-BE49-F238E27FC236}">
                    <a16:creationId xmlns:a16="http://schemas.microsoft.com/office/drawing/2014/main" id="{E41696C3-B206-44DC-FE7B-863C50D17CC7}"/>
                  </a:ext>
                </a:extLst>
              </p:cNvPr>
              <p:cNvSpPr txBox="1">
                <a:spLocks noRot="1" noChangeAspect="1" noMove="1" noResize="1" noEditPoints="1" noAdjustHandles="1" noChangeArrowheads="1" noChangeShapeType="1" noTextEdit="1"/>
              </p:cNvSpPr>
              <p:nvPr/>
            </p:nvSpPr>
            <p:spPr>
              <a:xfrm>
                <a:off x="7203774" y="2981897"/>
                <a:ext cx="341247" cy="338554"/>
              </a:xfrm>
              <a:prstGeom prst="rect">
                <a:avLst/>
              </a:prstGeom>
              <a:blipFill>
                <a:blip r:embed="rId23"/>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71F0E1F-64C9-FDD9-A3A3-AB703A4A08AC}"/>
                  </a:ext>
                </a:extLst>
              </p:cNvPr>
              <p:cNvSpPr txBox="1"/>
              <p:nvPr/>
            </p:nvSpPr>
            <p:spPr>
              <a:xfrm>
                <a:off x="7636910" y="298189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𝑞</m:t>
                          </m:r>
                        </m:e>
                        <m:sub>
                          <m:r>
                            <a:rPr lang="en-US" sz="2200" b="0" i="1" smtClean="0">
                              <a:solidFill>
                                <a:srgbClr val="C00000"/>
                              </a:solidFill>
                              <a:latin typeface="Cambria Math" panose="02040503050406030204" pitchFamily="18" charset="0"/>
                            </a:rPr>
                            <m:t>3</m:t>
                          </m:r>
                        </m:sub>
                      </m:sSub>
                    </m:oMath>
                  </m:oMathPara>
                </a14:m>
                <a:endParaRPr lang="en-CN" sz="2200" dirty="0">
                  <a:solidFill>
                    <a:srgbClr val="C00000"/>
                  </a:solidFill>
                </a:endParaRPr>
              </a:p>
            </p:txBody>
          </p:sp>
        </mc:Choice>
        <mc:Fallback xmlns="">
          <p:sp>
            <p:nvSpPr>
              <p:cNvPr id="33" name="TextBox 32">
                <a:extLst>
                  <a:ext uri="{FF2B5EF4-FFF2-40B4-BE49-F238E27FC236}">
                    <a16:creationId xmlns:a16="http://schemas.microsoft.com/office/drawing/2014/main" id="{771F0E1F-64C9-FDD9-A3A3-AB703A4A08AC}"/>
                  </a:ext>
                </a:extLst>
              </p:cNvPr>
              <p:cNvSpPr txBox="1">
                <a:spLocks noRot="1" noChangeAspect="1" noMove="1" noResize="1" noEditPoints="1" noAdjustHandles="1" noChangeArrowheads="1" noChangeShapeType="1" noTextEdit="1"/>
              </p:cNvSpPr>
              <p:nvPr/>
            </p:nvSpPr>
            <p:spPr>
              <a:xfrm>
                <a:off x="7636910" y="2981898"/>
                <a:ext cx="341247" cy="338554"/>
              </a:xfrm>
              <a:prstGeom prst="rect">
                <a:avLst/>
              </a:prstGeom>
              <a:blipFill>
                <a:blip r:embed="rId24"/>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EC2E67-4761-ABBC-47BD-8E1E314F9EB1}"/>
                  </a:ext>
                </a:extLst>
              </p:cNvPr>
              <p:cNvSpPr txBox="1"/>
              <p:nvPr/>
            </p:nvSpPr>
            <p:spPr>
              <a:xfrm>
                <a:off x="8417358" y="2980948"/>
                <a:ext cx="33470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1</m:t>
                          </m:r>
                        </m:sub>
                      </m:sSub>
                    </m:oMath>
                  </m:oMathPara>
                </a14:m>
                <a:endParaRPr lang="en-CN" sz="2200" dirty="0">
                  <a:solidFill>
                    <a:schemeClr val="accent6"/>
                  </a:solidFill>
                </a:endParaRPr>
              </a:p>
            </p:txBody>
          </p:sp>
        </mc:Choice>
        <mc:Fallback xmlns="">
          <p:sp>
            <p:nvSpPr>
              <p:cNvPr id="34" name="TextBox 33">
                <a:extLst>
                  <a:ext uri="{FF2B5EF4-FFF2-40B4-BE49-F238E27FC236}">
                    <a16:creationId xmlns:a16="http://schemas.microsoft.com/office/drawing/2014/main" id="{12EC2E67-4761-ABBC-47BD-8E1E314F9EB1}"/>
                  </a:ext>
                </a:extLst>
              </p:cNvPr>
              <p:cNvSpPr txBox="1">
                <a:spLocks noRot="1" noChangeAspect="1" noMove="1" noResize="1" noEditPoints="1" noAdjustHandles="1" noChangeArrowheads="1" noChangeShapeType="1" noTextEdit="1"/>
              </p:cNvSpPr>
              <p:nvPr/>
            </p:nvSpPr>
            <p:spPr>
              <a:xfrm>
                <a:off x="8417358" y="2980948"/>
                <a:ext cx="334707" cy="338554"/>
              </a:xfrm>
              <a:prstGeom prst="rect">
                <a:avLst/>
              </a:prstGeom>
              <a:blipFill>
                <a:blip r:embed="rId25"/>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4748CB9-2625-A93C-5085-6546D2FECB52}"/>
                  </a:ext>
                </a:extLst>
              </p:cNvPr>
              <p:cNvSpPr txBox="1"/>
              <p:nvPr/>
            </p:nvSpPr>
            <p:spPr>
              <a:xfrm>
                <a:off x="8822422" y="2976937"/>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2</m:t>
                          </m:r>
                        </m:sub>
                      </m:sSub>
                    </m:oMath>
                  </m:oMathPara>
                </a14:m>
                <a:endParaRPr lang="en-CN" sz="2200" dirty="0">
                  <a:solidFill>
                    <a:schemeClr val="accent6"/>
                  </a:solidFill>
                </a:endParaRPr>
              </a:p>
            </p:txBody>
          </p:sp>
        </mc:Choice>
        <mc:Fallback xmlns="">
          <p:sp>
            <p:nvSpPr>
              <p:cNvPr id="35" name="TextBox 34">
                <a:extLst>
                  <a:ext uri="{FF2B5EF4-FFF2-40B4-BE49-F238E27FC236}">
                    <a16:creationId xmlns:a16="http://schemas.microsoft.com/office/drawing/2014/main" id="{14748CB9-2625-A93C-5085-6546D2FECB52}"/>
                  </a:ext>
                </a:extLst>
              </p:cNvPr>
              <p:cNvSpPr txBox="1">
                <a:spLocks noRot="1" noChangeAspect="1" noMove="1" noResize="1" noEditPoints="1" noAdjustHandles="1" noChangeArrowheads="1" noChangeShapeType="1" noTextEdit="1"/>
              </p:cNvSpPr>
              <p:nvPr/>
            </p:nvSpPr>
            <p:spPr>
              <a:xfrm>
                <a:off x="8822422" y="2976937"/>
                <a:ext cx="341247" cy="338554"/>
              </a:xfrm>
              <a:prstGeom prst="rect">
                <a:avLst/>
              </a:prstGeom>
              <a:blipFill>
                <a:blip r:embed="rId26"/>
                <a:stretch>
                  <a:fillRect l="-17857" r="-714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ACFCAA8-66D6-127C-D23E-12E4393463FB}"/>
                  </a:ext>
                </a:extLst>
              </p:cNvPr>
              <p:cNvSpPr txBox="1"/>
              <p:nvPr/>
            </p:nvSpPr>
            <p:spPr>
              <a:xfrm>
                <a:off x="9255558" y="2976938"/>
                <a:ext cx="3412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6"/>
                              </a:solidFill>
                              <a:latin typeface="Cambria Math" panose="02040503050406030204" pitchFamily="18" charset="0"/>
                            </a:rPr>
                          </m:ctrlPr>
                        </m:sSubPr>
                        <m:e>
                          <m:r>
                            <a:rPr lang="en-US" sz="2200" b="0" i="1" smtClean="0">
                              <a:solidFill>
                                <a:schemeClr val="accent6"/>
                              </a:solidFill>
                              <a:latin typeface="Cambria Math" panose="02040503050406030204" pitchFamily="18" charset="0"/>
                            </a:rPr>
                            <m:t>𝑞</m:t>
                          </m:r>
                        </m:e>
                        <m:sub>
                          <m:r>
                            <a:rPr lang="en-US" sz="2200" b="0" i="1" smtClean="0">
                              <a:solidFill>
                                <a:schemeClr val="accent6"/>
                              </a:solidFill>
                              <a:latin typeface="Cambria Math" panose="02040503050406030204" pitchFamily="18" charset="0"/>
                            </a:rPr>
                            <m:t>3</m:t>
                          </m:r>
                        </m:sub>
                      </m:sSub>
                    </m:oMath>
                  </m:oMathPara>
                </a14:m>
                <a:endParaRPr lang="en-CN" sz="2200" dirty="0">
                  <a:solidFill>
                    <a:schemeClr val="accent6"/>
                  </a:solidFill>
                </a:endParaRPr>
              </a:p>
            </p:txBody>
          </p:sp>
        </mc:Choice>
        <mc:Fallback xmlns="">
          <p:sp>
            <p:nvSpPr>
              <p:cNvPr id="36" name="TextBox 35">
                <a:extLst>
                  <a:ext uri="{FF2B5EF4-FFF2-40B4-BE49-F238E27FC236}">
                    <a16:creationId xmlns:a16="http://schemas.microsoft.com/office/drawing/2014/main" id="{6ACFCAA8-66D6-127C-D23E-12E4393463FB}"/>
                  </a:ext>
                </a:extLst>
              </p:cNvPr>
              <p:cNvSpPr txBox="1">
                <a:spLocks noRot="1" noChangeAspect="1" noMove="1" noResize="1" noEditPoints="1" noAdjustHandles="1" noChangeArrowheads="1" noChangeShapeType="1" noTextEdit="1"/>
              </p:cNvSpPr>
              <p:nvPr/>
            </p:nvSpPr>
            <p:spPr>
              <a:xfrm>
                <a:off x="9255558" y="2976938"/>
                <a:ext cx="341247" cy="338554"/>
              </a:xfrm>
              <a:prstGeom prst="rect">
                <a:avLst/>
              </a:prstGeom>
              <a:blipFill>
                <a:blip r:embed="rId27"/>
                <a:stretch>
                  <a:fillRect l="-17857" r="-7143" b="-2500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F84DCCDE-D8D1-C227-7635-D783E75838C9}"/>
              </a:ext>
            </a:extLst>
          </p:cNvPr>
          <p:cNvCxnSpPr>
            <a:cxnSpLocks/>
          </p:cNvCxnSpPr>
          <p:nvPr/>
        </p:nvCxnSpPr>
        <p:spPr>
          <a:xfrm>
            <a:off x="7392267" y="25734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A738700-CF7F-D071-CBF6-629A994505CD}"/>
              </a:ext>
            </a:extLst>
          </p:cNvPr>
          <p:cNvCxnSpPr>
            <a:cxnSpLocks/>
          </p:cNvCxnSpPr>
          <p:nvPr/>
        </p:nvCxnSpPr>
        <p:spPr>
          <a:xfrm flipH="1">
            <a:off x="7075359" y="2573490"/>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9D5AE0D-8A7F-C49C-3819-FC72FBF7DB9E}"/>
              </a:ext>
            </a:extLst>
          </p:cNvPr>
          <p:cNvCxnSpPr>
            <a:cxnSpLocks/>
          </p:cNvCxnSpPr>
          <p:nvPr/>
        </p:nvCxnSpPr>
        <p:spPr>
          <a:xfrm>
            <a:off x="7499119" y="2593949"/>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23A129-5C34-238A-DDE9-D01044E0F82D}"/>
              </a:ext>
            </a:extLst>
          </p:cNvPr>
          <p:cNvCxnSpPr>
            <a:cxnSpLocks/>
          </p:cNvCxnSpPr>
          <p:nvPr/>
        </p:nvCxnSpPr>
        <p:spPr>
          <a:xfrm>
            <a:off x="9000636" y="2568882"/>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80553B-8DDC-2E41-A3DE-37D5199ECBF4}"/>
              </a:ext>
            </a:extLst>
          </p:cNvPr>
          <p:cNvCxnSpPr>
            <a:cxnSpLocks/>
          </p:cNvCxnSpPr>
          <p:nvPr/>
        </p:nvCxnSpPr>
        <p:spPr>
          <a:xfrm flipH="1">
            <a:off x="8683728" y="2568882"/>
            <a:ext cx="197845"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739D9A3-8129-DE28-5383-FBC07430E424}"/>
              </a:ext>
            </a:extLst>
          </p:cNvPr>
          <p:cNvCxnSpPr>
            <a:cxnSpLocks/>
          </p:cNvCxnSpPr>
          <p:nvPr/>
        </p:nvCxnSpPr>
        <p:spPr>
          <a:xfrm>
            <a:off x="9107488" y="2589341"/>
            <a:ext cx="205674" cy="50420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049DE4-FC42-7639-9ACD-FF5F027B231A}"/>
                  </a:ext>
                </a:extLst>
              </p:cNvPr>
              <p:cNvSpPr txBox="1"/>
              <p:nvPr/>
            </p:nvSpPr>
            <p:spPr>
              <a:xfrm>
                <a:off x="9596805" y="2963267"/>
                <a:ext cx="946052"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𝒬</m:t>
                      </m:r>
                    </m:oMath>
                  </m:oMathPara>
                </a14:m>
                <a:endParaRPr lang="en-CN" sz="2200" dirty="0"/>
              </a:p>
            </p:txBody>
          </p:sp>
        </mc:Choice>
        <mc:Fallback xmlns="">
          <p:sp>
            <p:nvSpPr>
              <p:cNvPr id="43" name="TextBox 42">
                <a:extLst>
                  <a:ext uri="{FF2B5EF4-FFF2-40B4-BE49-F238E27FC236}">
                    <a16:creationId xmlns:a16="http://schemas.microsoft.com/office/drawing/2014/main" id="{8E049DE4-FC42-7639-9ACD-FF5F027B231A}"/>
                  </a:ext>
                </a:extLst>
              </p:cNvPr>
              <p:cNvSpPr txBox="1">
                <a:spLocks noRot="1" noChangeAspect="1" noMove="1" noResize="1" noEditPoints="1" noAdjustHandles="1" noChangeArrowheads="1" noChangeShapeType="1" noTextEdit="1"/>
              </p:cNvSpPr>
              <p:nvPr/>
            </p:nvSpPr>
            <p:spPr>
              <a:xfrm>
                <a:off x="9596805" y="2963267"/>
                <a:ext cx="946052" cy="430887"/>
              </a:xfrm>
              <a:prstGeom prst="rect">
                <a:avLst/>
              </a:prstGeom>
              <a:blipFill>
                <a:blip r:embed="rId28"/>
                <a:stretch>
                  <a:fillRect b="-11429"/>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CF7BA212-3DDF-93E1-9372-87266B79AA7D}"/>
              </a:ext>
            </a:extLst>
          </p:cNvPr>
          <p:cNvCxnSpPr>
            <a:cxnSpLocks/>
          </p:cNvCxnSpPr>
          <p:nvPr/>
        </p:nvCxnSpPr>
        <p:spPr>
          <a:xfrm>
            <a:off x="5256444"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0B7D11A-EDA6-18A7-F15D-6DF9D6068AE6}"/>
              </a:ext>
            </a:extLst>
          </p:cNvPr>
          <p:cNvCxnSpPr>
            <a:cxnSpLocks/>
          </p:cNvCxnSpPr>
          <p:nvPr/>
        </p:nvCxnSpPr>
        <p:spPr>
          <a:xfrm>
            <a:off x="5709560"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79CDB1E-17BC-E608-17D0-0E28659847C1}"/>
              </a:ext>
            </a:extLst>
          </p:cNvPr>
          <p:cNvCxnSpPr>
            <a:cxnSpLocks/>
          </p:cNvCxnSpPr>
          <p:nvPr/>
        </p:nvCxnSpPr>
        <p:spPr>
          <a:xfrm>
            <a:off x="6100085"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EA9A5B-E97E-D6CD-F02D-458FF9CC6DD6}"/>
              </a:ext>
            </a:extLst>
          </p:cNvPr>
          <p:cNvCxnSpPr>
            <a:cxnSpLocks/>
          </p:cNvCxnSpPr>
          <p:nvPr/>
        </p:nvCxnSpPr>
        <p:spPr>
          <a:xfrm>
            <a:off x="6939151" y="3333790"/>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A6C7F22-EB59-6A21-4F92-1D4D614E6A0F}"/>
              </a:ext>
            </a:extLst>
          </p:cNvPr>
          <p:cNvCxnSpPr>
            <a:cxnSpLocks/>
          </p:cNvCxnSpPr>
          <p:nvPr/>
        </p:nvCxnSpPr>
        <p:spPr>
          <a:xfrm>
            <a:off x="7392267"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EDAB889-9BC9-E777-5007-BD8CAE259A8E}"/>
              </a:ext>
            </a:extLst>
          </p:cNvPr>
          <p:cNvCxnSpPr>
            <a:cxnSpLocks/>
          </p:cNvCxnSpPr>
          <p:nvPr/>
        </p:nvCxnSpPr>
        <p:spPr>
          <a:xfrm>
            <a:off x="7782792" y="3333476"/>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174A2C5-3E5E-923E-5E56-F0F3C5F3EB91}"/>
              </a:ext>
            </a:extLst>
          </p:cNvPr>
          <p:cNvCxnSpPr>
            <a:cxnSpLocks/>
          </p:cNvCxnSpPr>
          <p:nvPr/>
        </p:nvCxnSpPr>
        <p:spPr>
          <a:xfrm>
            <a:off x="8585109" y="3311437"/>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8C508B3-1B54-FD9F-798E-766EC44F2BEA}"/>
              </a:ext>
            </a:extLst>
          </p:cNvPr>
          <p:cNvCxnSpPr>
            <a:cxnSpLocks/>
          </p:cNvCxnSpPr>
          <p:nvPr/>
        </p:nvCxnSpPr>
        <p:spPr>
          <a:xfrm>
            <a:off x="9038225"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06336F-5040-C6AE-9AD3-9664DB17E5BA}"/>
              </a:ext>
            </a:extLst>
          </p:cNvPr>
          <p:cNvCxnSpPr>
            <a:cxnSpLocks/>
          </p:cNvCxnSpPr>
          <p:nvPr/>
        </p:nvCxnSpPr>
        <p:spPr>
          <a:xfrm>
            <a:off x="9428750" y="3311123"/>
            <a:ext cx="0" cy="5246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9027904-A2F0-F462-E440-73671EDD8E0D}"/>
              </a:ext>
            </a:extLst>
          </p:cNvPr>
          <p:cNvSpPr/>
          <p:nvPr/>
        </p:nvSpPr>
        <p:spPr>
          <a:xfrm>
            <a:off x="5055831" y="5821050"/>
            <a:ext cx="5844651" cy="45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E66329F-DAAA-7F2B-9C3B-6B92A4A09C94}"/>
                  </a:ext>
                </a:extLst>
              </p:cNvPr>
              <p:cNvSpPr txBox="1"/>
              <p:nvPr/>
            </p:nvSpPr>
            <p:spPr>
              <a:xfrm>
                <a:off x="5137357" y="5895265"/>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(0000)</m:t>
                      </m:r>
                    </m:oMath>
                  </m:oMathPara>
                </a14:m>
                <a:endParaRPr lang="en-CN" sz="2000" dirty="0">
                  <a:solidFill>
                    <a:schemeClr val="tx1"/>
                  </a:solidFill>
                </a:endParaRPr>
              </a:p>
            </p:txBody>
          </p:sp>
        </mc:Choice>
        <mc:Fallback xmlns="">
          <p:sp>
            <p:nvSpPr>
              <p:cNvPr id="54" name="TextBox 53">
                <a:extLst>
                  <a:ext uri="{FF2B5EF4-FFF2-40B4-BE49-F238E27FC236}">
                    <a16:creationId xmlns:a16="http://schemas.microsoft.com/office/drawing/2014/main" id="{EE66329F-DAAA-7F2B-9C3B-6B92A4A09C94}"/>
                  </a:ext>
                </a:extLst>
              </p:cNvPr>
              <p:cNvSpPr txBox="1">
                <a:spLocks noRot="1" noChangeAspect="1" noMove="1" noResize="1" noEditPoints="1" noAdjustHandles="1" noChangeArrowheads="1" noChangeShapeType="1" noTextEdit="1"/>
              </p:cNvSpPr>
              <p:nvPr/>
            </p:nvSpPr>
            <p:spPr>
              <a:xfrm>
                <a:off x="5137357" y="5895265"/>
                <a:ext cx="1074845" cy="307777"/>
              </a:xfrm>
              <a:prstGeom prst="rect">
                <a:avLst/>
              </a:prstGeom>
              <a:blipFill>
                <a:blip r:embed="rId29"/>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A0432A-B086-DBBC-F494-880C0B66DA4F}"/>
                  </a:ext>
                </a:extLst>
              </p:cNvPr>
              <p:cNvSpPr txBox="1"/>
              <p:nvPr/>
            </p:nvSpPr>
            <p:spPr>
              <a:xfrm>
                <a:off x="9772600" y="378166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𝑛</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m:t>
                      </m:r>
                    </m:oMath>
                  </m:oMathPara>
                </a14:m>
                <a:endParaRPr lang="en-CN" sz="2200" dirty="0"/>
              </a:p>
            </p:txBody>
          </p:sp>
        </mc:Choice>
        <mc:Fallback xmlns="">
          <p:sp>
            <p:nvSpPr>
              <p:cNvPr id="56" name="TextBox 55">
                <a:extLst>
                  <a:ext uri="{FF2B5EF4-FFF2-40B4-BE49-F238E27FC236}">
                    <a16:creationId xmlns:a16="http://schemas.microsoft.com/office/drawing/2014/main" id="{82A0432A-B086-DBBC-F494-880C0B66DA4F}"/>
                  </a:ext>
                </a:extLst>
              </p:cNvPr>
              <p:cNvSpPr txBox="1">
                <a:spLocks noRot="1" noChangeAspect="1" noMove="1" noResize="1" noEditPoints="1" noAdjustHandles="1" noChangeArrowheads="1" noChangeShapeType="1" noTextEdit="1"/>
              </p:cNvSpPr>
              <p:nvPr/>
            </p:nvSpPr>
            <p:spPr>
              <a:xfrm>
                <a:off x="9772600" y="3781661"/>
                <a:ext cx="691817" cy="430887"/>
              </a:xfrm>
              <a:prstGeom prst="rect">
                <a:avLst/>
              </a:prstGeom>
              <a:blipFill>
                <a:blip r:embed="rId30"/>
                <a:stretch>
                  <a:fillRect r="-35714"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58F341A-9591-B74D-0CBC-6F54E6090DA5}"/>
                  </a:ext>
                </a:extLst>
              </p:cNvPr>
              <p:cNvSpPr txBox="1"/>
              <p:nvPr/>
            </p:nvSpPr>
            <p:spPr>
              <a:xfrm>
                <a:off x="9734483"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(1111)</m:t>
                      </m:r>
                    </m:oMath>
                  </m:oMathPara>
                </a14:m>
                <a:endParaRPr lang="en-CN" sz="2000" dirty="0">
                  <a:solidFill>
                    <a:schemeClr val="tx1"/>
                  </a:solidFill>
                </a:endParaRPr>
              </a:p>
            </p:txBody>
          </p:sp>
        </mc:Choice>
        <mc:Fallback xmlns="">
          <p:sp>
            <p:nvSpPr>
              <p:cNvPr id="57" name="TextBox 56">
                <a:extLst>
                  <a:ext uri="{FF2B5EF4-FFF2-40B4-BE49-F238E27FC236}">
                    <a16:creationId xmlns:a16="http://schemas.microsoft.com/office/drawing/2014/main" id="{858F341A-9591-B74D-0CBC-6F54E6090DA5}"/>
                  </a:ext>
                </a:extLst>
              </p:cNvPr>
              <p:cNvSpPr txBox="1">
                <a:spLocks noRot="1" noChangeAspect="1" noMove="1" noResize="1" noEditPoints="1" noAdjustHandles="1" noChangeArrowheads="1" noChangeShapeType="1" noTextEdit="1"/>
              </p:cNvSpPr>
              <p:nvPr/>
            </p:nvSpPr>
            <p:spPr>
              <a:xfrm>
                <a:off x="9734483" y="5895264"/>
                <a:ext cx="1074845" cy="307777"/>
              </a:xfrm>
              <a:prstGeom prst="rect">
                <a:avLst/>
              </a:prstGeom>
              <a:blipFill>
                <a:blip r:embed="rId31"/>
                <a:stretch>
                  <a:fillRect l="-4651" r="-697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475DD2E-CC4E-DAB2-96FA-6FAF4EF7DB46}"/>
                  </a:ext>
                </a:extLst>
              </p:cNvPr>
              <p:cNvSpPr txBox="1"/>
              <p:nvPr/>
            </p:nvSpPr>
            <p:spPr>
              <a:xfrm>
                <a:off x="6289115" y="5895264"/>
                <a:ext cx="107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𝑥</m:t>
                          </m:r>
                        </m:sub>
                      </m:sSub>
                      <m:r>
                        <a:rPr lang="en-US" sz="2000" b="0" i="1" smtClean="0">
                          <a:solidFill>
                            <a:schemeClr val="tx1"/>
                          </a:solidFill>
                          <a:latin typeface="Cambria Math" panose="02040503050406030204" pitchFamily="18" charset="0"/>
                        </a:rPr>
                        <m:t>(0001)</m:t>
                      </m:r>
                    </m:oMath>
                  </m:oMathPara>
                </a14:m>
                <a:endParaRPr lang="en-CN" sz="2000" dirty="0">
                  <a:solidFill>
                    <a:schemeClr val="tx1"/>
                  </a:solidFill>
                </a:endParaRPr>
              </a:p>
            </p:txBody>
          </p:sp>
        </mc:Choice>
        <mc:Fallback xmlns="">
          <p:sp>
            <p:nvSpPr>
              <p:cNvPr id="58" name="TextBox 57">
                <a:extLst>
                  <a:ext uri="{FF2B5EF4-FFF2-40B4-BE49-F238E27FC236}">
                    <a16:creationId xmlns:a16="http://schemas.microsoft.com/office/drawing/2014/main" id="{0475DD2E-CC4E-DAB2-96FA-6FAF4EF7DB46}"/>
                  </a:ext>
                </a:extLst>
              </p:cNvPr>
              <p:cNvSpPr txBox="1">
                <a:spLocks noRot="1" noChangeAspect="1" noMove="1" noResize="1" noEditPoints="1" noAdjustHandles="1" noChangeArrowheads="1" noChangeShapeType="1" noTextEdit="1"/>
              </p:cNvSpPr>
              <p:nvPr/>
            </p:nvSpPr>
            <p:spPr>
              <a:xfrm>
                <a:off x="6289115" y="5895264"/>
                <a:ext cx="1074845" cy="307777"/>
              </a:xfrm>
              <a:prstGeom prst="rect">
                <a:avLst/>
              </a:prstGeom>
              <a:blipFill>
                <a:blip r:embed="rId32"/>
                <a:stretch>
                  <a:fillRect l="-4706" r="-8235"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0B07F1E-126C-BF9C-F125-7A5A5A1A111F}"/>
                  </a:ext>
                </a:extLst>
              </p:cNvPr>
              <p:cNvSpPr txBox="1"/>
              <p:nvPr/>
            </p:nvSpPr>
            <p:spPr>
              <a:xfrm>
                <a:off x="8065164" y="5748691"/>
                <a:ext cx="429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 </m:t>
                      </m:r>
                    </m:oMath>
                  </m:oMathPara>
                </a14:m>
                <a:endParaRPr lang="en-CN" sz="2800" dirty="0"/>
              </a:p>
            </p:txBody>
          </p:sp>
        </mc:Choice>
        <mc:Fallback xmlns="">
          <p:sp>
            <p:nvSpPr>
              <p:cNvPr id="59" name="TextBox 58">
                <a:extLst>
                  <a:ext uri="{FF2B5EF4-FFF2-40B4-BE49-F238E27FC236}">
                    <a16:creationId xmlns:a16="http://schemas.microsoft.com/office/drawing/2014/main" id="{10B07F1E-126C-BF9C-F125-7A5A5A1A111F}"/>
                  </a:ext>
                </a:extLst>
              </p:cNvPr>
              <p:cNvSpPr txBox="1">
                <a:spLocks noRot="1" noChangeAspect="1" noMove="1" noResize="1" noEditPoints="1" noAdjustHandles="1" noChangeArrowheads="1" noChangeShapeType="1" noTextEdit="1"/>
              </p:cNvSpPr>
              <p:nvPr/>
            </p:nvSpPr>
            <p:spPr>
              <a:xfrm>
                <a:off x="8065164" y="5748691"/>
                <a:ext cx="429605" cy="430887"/>
              </a:xfrm>
              <a:prstGeom prst="rect">
                <a:avLst/>
              </a:prstGeom>
              <a:blipFill>
                <a:blip r:embed="rId33"/>
                <a:stretch>
                  <a:fillRect t="-8571" r="-32353" b="-37143"/>
                </a:stretch>
              </a:blipFill>
            </p:spPr>
            <p:txBody>
              <a:bodyPr/>
              <a:lstStyle/>
              <a:p>
                <a:r>
                  <a:rPr lang="en-US">
                    <a:noFill/>
                  </a:rPr>
                  <a:t> </a:t>
                </a:r>
              </a:p>
            </p:txBody>
          </p:sp>
        </mc:Fallback>
      </mc:AlternateContent>
      <p:sp>
        <p:nvSpPr>
          <p:cNvPr id="60" name="Rounded Rectangular Callout 59">
            <a:extLst>
              <a:ext uri="{FF2B5EF4-FFF2-40B4-BE49-F238E27FC236}">
                <a16:creationId xmlns:a16="http://schemas.microsoft.com/office/drawing/2014/main" id="{0AFEB185-65FC-4C94-D20D-F036011E298E}"/>
              </a:ext>
            </a:extLst>
          </p:cNvPr>
          <p:cNvSpPr/>
          <p:nvPr/>
        </p:nvSpPr>
        <p:spPr>
          <a:xfrm>
            <a:off x="1752600" y="2147091"/>
            <a:ext cx="2686050" cy="1164032"/>
          </a:xfrm>
          <a:prstGeom prst="wedgeRoundRectCallout">
            <a:avLst>
              <a:gd name="adj1" fmla="val 69947"/>
              <a:gd name="adj2" fmla="val 21586"/>
              <a:gd name="adj3" fmla="val 16667"/>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outer layer: </a:t>
            </a:r>
          </a:p>
          <a:p>
            <a:pPr algn="ctr"/>
            <a:r>
              <a:rPr lang="en-US" sz="2200" dirty="0">
                <a:solidFill>
                  <a:schemeClr val="tx1"/>
                </a:solidFill>
              </a:rPr>
              <a:t>any multi-server PIR</a:t>
            </a:r>
          </a:p>
        </p:txBody>
      </p:sp>
      <p:sp>
        <p:nvSpPr>
          <p:cNvPr id="61" name="Rounded Rectangular Callout 60">
            <a:extLst>
              <a:ext uri="{FF2B5EF4-FFF2-40B4-BE49-F238E27FC236}">
                <a16:creationId xmlns:a16="http://schemas.microsoft.com/office/drawing/2014/main" id="{D36EB170-E860-4607-349E-4E5D2374119F}"/>
              </a:ext>
            </a:extLst>
          </p:cNvPr>
          <p:cNvSpPr/>
          <p:nvPr/>
        </p:nvSpPr>
        <p:spPr>
          <a:xfrm>
            <a:off x="1633234" y="4340206"/>
            <a:ext cx="2595865" cy="1164032"/>
          </a:xfrm>
          <a:prstGeom prst="wedgeRoundRectCallout">
            <a:avLst>
              <a:gd name="adj1" fmla="val 64273"/>
              <a:gd name="adj2" fmla="val 21586"/>
              <a:gd name="adj3" fmla="val 16667"/>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inner layer: “CNF-PIR” [BIK04]</a:t>
            </a:r>
          </a:p>
        </p:txBody>
      </p:sp>
      <p:cxnSp>
        <p:nvCxnSpPr>
          <p:cNvPr id="63" name="Straight Arrow Connector 62">
            <a:extLst>
              <a:ext uri="{FF2B5EF4-FFF2-40B4-BE49-F238E27FC236}">
                <a16:creationId xmlns:a16="http://schemas.microsoft.com/office/drawing/2014/main" id="{303E49F4-18D7-0414-7FD7-078FDF37DA34}"/>
              </a:ext>
            </a:extLst>
          </p:cNvPr>
          <p:cNvCxnSpPr>
            <a:cxnSpLocks/>
          </p:cNvCxnSpPr>
          <p:nvPr/>
        </p:nvCxnSpPr>
        <p:spPr>
          <a:xfrm flipH="1">
            <a:off x="5066589" y="4212548"/>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2" name="Straight Arrow Connector 28671">
            <a:extLst>
              <a:ext uri="{FF2B5EF4-FFF2-40B4-BE49-F238E27FC236}">
                <a16:creationId xmlns:a16="http://schemas.microsoft.com/office/drawing/2014/main" id="{3C6ECF55-B591-ED98-51C6-DE6A6074DDFF}"/>
              </a:ext>
            </a:extLst>
          </p:cNvPr>
          <p:cNvCxnSpPr>
            <a:cxnSpLocks/>
          </p:cNvCxnSpPr>
          <p:nvPr/>
        </p:nvCxnSpPr>
        <p:spPr>
          <a:xfrm>
            <a:off x="5270996" y="4220276"/>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3" name="Straight Arrow Connector 28672">
            <a:extLst>
              <a:ext uri="{FF2B5EF4-FFF2-40B4-BE49-F238E27FC236}">
                <a16:creationId xmlns:a16="http://schemas.microsoft.com/office/drawing/2014/main" id="{E5E6BDA6-5761-0D55-85F0-1B154540234B}"/>
              </a:ext>
            </a:extLst>
          </p:cNvPr>
          <p:cNvCxnSpPr>
            <a:cxnSpLocks/>
          </p:cNvCxnSpPr>
          <p:nvPr/>
        </p:nvCxnSpPr>
        <p:spPr>
          <a:xfrm flipH="1">
            <a:off x="5513336" y="4220276"/>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5" name="Straight Arrow Connector 28674">
            <a:extLst>
              <a:ext uri="{FF2B5EF4-FFF2-40B4-BE49-F238E27FC236}">
                <a16:creationId xmlns:a16="http://schemas.microsoft.com/office/drawing/2014/main" id="{0ED75823-A6B4-E1A8-E859-86E8667EC4DD}"/>
              </a:ext>
            </a:extLst>
          </p:cNvPr>
          <p:cNvCxnSpPr>
            <a:cxnSpLocks/>
          </p:cNvCxnSpPr>
          <p:nvPr/>
        </p:nvCxnSpPr>
        <p:spPr>
          <a:xfrm>
            <a:off x="5725016" y="4216129"/>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6" name="Straight Arrow Connector 28675">
            <a:extLst>
              <a:ext uri="{FF2B5EF4-FFF2-40B4-BE49-F238E27FC236}">
                <a16:creationId xmlns:a16="http://schemas.microsoft.com/office/drawing/2014/main" id="{110B4A66-068B-9D6E-A5E7-1CAB58DFAB50}"/>
              </a:ext>
            </a:extLst>
          </p:cNvPr>
          <p:cNvCxnSpPr>
            <a:cxnSpLocks/>
          </p:cNvCxnSpPr>
          <p:nvPr/>
        </p:nvCxnSpPr>
        <p:spPr>
          <a:xfrm flipH="1">
            <a:off x="5953017" y="4219011"/>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7" name="Straight Arrow Connector 28676">
            <a:extLst>
              <a:ext uri="{FF2B5EF4-FFF2-40B4-BE49-F238E27FC236}">
                <a16:creationId xmlns:a16="http://schemas.microsoft.com/office/drawing/2014/main" id="{AD7B74B3-6F48-5D3E-76E8-13F24FCE0C09}"/>
              </a:ext>
            </a:extLst>
          </p:cNvPr>
          <p:cNvCxnSpPr>
            <a:cxnSpLocks/>
          </p:cNvCxnSpPr>
          <p:nvPr/>
        </p:nvCxnSpPr>
        <p:spPr>
          <a:xfrm>
            <a:off x="6164697" y="4214864"/>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8" name="Straight Arrow Connector 28677">
            <a:extLst>
              <a:ext uri="{FF2B5EF4-FFF2-40B4-BE49-F238E27FC236}">
                <a16:creationId xmlns:a16="http://schemas.microsoft.com/office/drawing/2014/main" id="{262DE11F-81C5-737E-94F9-AFCB9BC80D35}"/>
              </a:ext>
            </a:extLst>
          </p:cNvPr>
          <p:cNvCxnSpPr>
            <a:cxnSpLocks/>
          </p:cNvCxnSpPr>
          <p:nvPr/>
        </p:nvCxnSpPr>
        <p:spPr>
          <a:xfrm flipH="1">
            <a:off x="6756395" y="4207040"/>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79" name="Straight Arrow Connector 28678">
            <a:extLst>
              <a:ext uri="{FF2B5EF4-FFF2-40B4-BE49-F238E27FC236}">
                <a16:creationId xmlns:a16="http://schemas.microsoft.com/office/drawing/2014/main" id="{39B54800-2874-5D22-C910-94D21A2627FA}"/>
              </a:ext>
            </a:extLst>
          </p:cNvPr>
          <p:cNvCxnSpPr>
            <a:cxnSpLocks/>
          </p:cNvCxnSpPr>
          <p:nvPr/>
        </p:nvCxnSpPr>
        <p:spPr>
          <a:xfrm>
            <a:off x="6960802" y="4214768"/>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0" name="Straight Arrow Connector 28679">
            <a:extLst>
              <a:ext uri="{FF2B5EF4-FFF2-40B4-BE49-F238E27FC236}">
                <a16:creationId xmlns:a16="http://schemas.microsoft.com/office/drawing/2014/main" id="{A262493D-4017-B37F-7092-239DCCD5DD73}"/>
              </a:ext>
            </a:extLst>
          </p:cNvPr>
          <p:cNvCxnSpPr>
            <a:cxnSpLocks/>
          </p:cNvCxnSpPr>
          <p:nvPr/>
        </p:nvCxnSpPr>
        <p:spPr>
          <a:xfrm flipH="1">
            <a:off x="720314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1" name="Straight Arrow Connector 28680">
            <a:extLst>
              <a:ext uri="{FF2B5EF4-FFF2-40B4-BE49-F238E27FC236}">
                <a16:creationId xmlns:a16="http://schemas.microsoft.com/office/drawing/2014/main" id="{A0D12D7D-6D5B-C362-579F-1EA7141ABE66}"/>
              </a:ext>
            </a:extLst>
          </p:cNvPr>
          <p:cNvCxnSpPr>
            <a:cxnSpLocks/>
          </p:cNvCxnSpPr>
          <p:nvPr/>
        </p:nvCxnSpPr>
        <p:spPr>
          <a:xfrm>
            <a:off x="741482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2" name="Straight Arrow Connector 28681">
            <a:extLst>
              <a:ext uri="{FF2B5EF4-FFF2-40B4-BE49-F238E27FC236}">
                <a16:creationId xmlns:a16="http://schemas.microsoft.com/office/drawing/2014/main" id="{F6F6F1BE-8613-632C-639C-E70AFA64F538}"/>
              </a:ext>
            </a:extLst>
          </p:cNvPr>
          <p:cNvCxnSpPr>
            <a:cxnSpLocks/>
          </p:cNvCxnSpPr>
          <p:nvPr/>
        </p:nvCxnSpPr>
        <p:spPr>
          <a:xfrm flipH="1">
            <a:off x="7642823" y="421350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3" name="Straight Arrow Connector 28682">
            <a:extLst>
              <a:ext uri="{FF2B5EF4-FFF2-40B4-BE49-F238E27FC236}">
                <a16:creationId xmlns:a16="http://schemas.microsoft.com/office/drawing/2014/main" id="{0846A026-6F75-1C38-38B6-63E9EACC2E0B}"/>
              </a:ext>
            </a:extLst>
          </p:cNvPr>
          <p:cNvCxnSpPr>
            <a:cxnSpLocks/>
          </p:cNvCxnSpPr>
          <p:nvPr/>
        </p:nvCxnSpPr>
        <p:spPr>
          <a:xfrm>
            <a:off x="7854503" y="420935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4" name="Straight Arrow Connector 28683">
            <a:extLst>
              <a:ext uri="{FF2B5EF4-FFF2-40B4-BE49-F238E27FC236}">
                <a16:creationId xmlns:a16="http://schemas.microsoft.com/office/drawing/2014/main" id="{EB461F85-F411-A859-5412-2AFC72DD8720}"/>
              </a:ext>
            </a:extLst>
          </p:cNvPr>
          <p:cNvCxnSpPr>
            <a:cxnSpLocks/>
          </p:cNvCxnSpPr>
          <p:nvPr/>
        </p:nvCxnSpPr>
        <p:spPr>
          <a:xfrm flipH="1">
            <a:off x="8393344" y="4208305"/>
            <a:ext cx="141844" cy="42215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5" name="Straight Arrow Connector 28684">
            <a:extLst>
              <a:ext uri="{FF2B5EF4-FFF2-40B4-BE49-F238E27FC236}">
                <a16:creationId xmlns:a16="http://schemas.microsoft.com/office/drawing/2014/main" id="{B67B34F9-717D-1D54-D250-073A5C7FCA18}"/>
              </a:ext>
            </a:extLst>
          </p:cNvPr>
          <p:cNvCxnSpPr>
            <a:cxnSpLocks/>
          </p:cNvCxnSpPr>
          <p:nvPr/>
        </p:nvCxnSpPr>
        <p:spPr>
          <a:xfrm>
            <a:off x="8597751" y="4216033"/>
            <a:ext cx="171983" cy="41176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6" name="Straight Arrow Connector 28685">
            <a:extLst>
              <a:ext uri="{FF2B5EF4-FFF2-40B4-BE49-F238E27FC236}">
                <a16:creationId xmlns:a16="http://schemas.microsoft.com/office/drawing/2014/main" id="{4342D79B-22A9-F07A-4D39-9E83CC4ED48B}"/>
              </a:ext>
            </a:extLst>
          </p:cNvPr>
          <p:cNvCxnSpPr>
            <a:cxnSpLocks/>
          </p:cNvCxnSpPr>
          <p:nvPr/>
        </p:nvCxnSpPr>
        <p:spPr>
          <a:xfrm flipH="1">
            <a:off x="8840091" y="4216033"/>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7" name="Straight Arrow Connector 28686">
            <a:extLst>
              <a:ext uri="{FF2B5EF4-FFF2-40B4-BE49-F238E27FC236}">
                <a16:creationId xmlns:a16="http://schemas.microsoft.com/office/drawing/2014/main" id="{5FE65E80-CD8B-8A4D-1025-2EC13768300B}"/>
              </a:ext>
            </a:extLst>
          </p:cNvPr>
          <p:cNvCxnSpPr>
            <a:cxnSpLocks/>
          </p:cNvCxnSpPr>
          <p:nvPr/>
        </p:nvCxnSpPr>
        <p:spPr>
          <a:xfrm>
            <a:off x="9051771" y="4211886"/>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8" name="Straight Arrow Connector 28687">
            <a:extLst>
              <a:ext uri="{FF2B5EF4-FFF2-40B4-BE49-F238E27FC236}">
                <a16:creationId xmlns:a16="http://schemas.microsoft.com/office/drawing/2014/main" id="{7D2BE0CE-5F84-6379-FE3D-4A4EED92FB01}"/>
              </a:ext>
            </a:extLst>
          </p:cNvPr>
          <p:cNvCxnSpPr>
            <a:cxnSpLocks/>
          </p:cNvCxnSpPr>
          <p:nvPr/>
        </p:nvCxnSpPr>
        <p:spPr>
          <a:xfrm flipH="1">
            <a:off x="9279772" y="4214768"/>
            <a:ext cx="139209" cy="407755"/>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89" name="Straight Arrow Connector 28688">
            <a:extLst>
              <a:ext uri="{FF2B5EF4-FFF2-40B4-BE49-F238E27FC236}">
                <a16:creationId xmlns:a16="http://schemas.microsoft.com/office/drawing/2014/main" id="{96A9840F-20F4-5AC1-5147-E82BC80B37F4}"/>
              </a:ext>
            </a:extLst>
          </p:cNvPr>
          <p:cNvCxnSpPr>
            <a:cxnSpLocks/>
          </p:cNvCxnSpPr>
          <p:nvPr/>
        </p:nvCxnSpPr>
        <p:spPr>
          <a:xfrm>
            <a:off x="9491452" y="4210621"/>
            <a:ext cx="203556" cy="410637"/>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C47D0-87E7-159D-ACE4-4178237225E2}"/>
                  </a:ext>
                </a:extLst>
              </p:cNvPr>
              <p:cNvSpPr txBox="1"/>
              <p:nvPr/>
            </p:nvSpPr>
            <p:spPr>
              <a:xfrm>
                <a:off x="5392652" y="2147091"/>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1</m:t>
                          </m:r>
                        </m:sub>
                      </m:sSub>
                    </m:oMath>
                  </m:oMathPara>
                </a14:m>
                <a:endParaRPr lang="en-CN" sz="2200" dirty="0"/>
              </a:p>
            </p:txBody>
          </p:sp>
        </mc:Choice>
        <mc:Fallback xmlns="">
          <p:sp>
            <p:nvSpPr>
              <p:cNvPr id="9" name="TextBox 8">
                <a:extLst>
                  <a:ext uri="{FF2B5EF4-FFF2-40B4-BE49-F238E27FC236}">
                    <a16:creationId xmlns:a16="http://schemas.microsoft.com/office/drawing/2014/main" id="{035C47D0-87E7-159D-ACE4-4178237225E2}"/>
                  </a:ext>
                </a:extLst>
              </p:cNvPr>
              <p:cNvSpPr txBox="1">
                <a:spLocks noRot="1" noChangeAspect="1" noMove="1" noResize="1" noEditPoints="1" noAdjustHandles="1" noChangeArrowheads="1" noChangeShapeType="1" noTextEdit="1"/>
              </p:cNvSpPr>
              <p:nvPr/>
            </p:nvSpPr>
            <p:spPr>
              <a:xfrm>
                <a:off x="5392652" y="2147091"/>
                <a:ext cx="691817" cy="430887"/>
              </a:xfrm>
              <a:prstGeom prst="rect">
                <a:avLst/>
              </a:prstGeom>
              <a:blipFill>
                <a:blip r:embed="rId34"/>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C7E631A-C49C-2569-F7C7-AE957E299C6D}"/>
                  </a:ext>
                </a:extLst>
              </p:cNvPr>
              <p:cNvSpPr txBox="1"/>
              <p:nvPr/>
            </p:nvSpPr>
            <p:spPr>
              <a:xfrm>
                <a:off x="7049000" y="2167143"/>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2</m:t>
                          </m:r>
                        </m:sub>
                      </m:sSub>
                    </m:oMath>
                  </m:oMathPara>
                </a14:m>
                <a:endParaRPr lang="en-CN" sz="2200" dirty="0"/>
              </a:p>
            </p:txBody>
          </p:sp>
        </mc:Choice>
        <mc:Fallback xmlns="">
          <p:sp>
            <p:nvSpPr>
              <p:cNvPr id="10" name="TextBox 9">
                <a:extLst>
                  <a:ext uri="{FF2B5EF4-FFF2-40B4-BE49-F238E27FC236}">
                    <a16:creationId xmlns:a16="http://schemas.microsoft.com/office/drawing/2014/main" id="{5C7E631A-C49C-2569-F7C7-AE957E299C6D}"/>
                  </a:ext>
                </a:extLst>
              </p:cNvPr>
              <p:cNvSpPr txBox="1">
                <a:spLocks noRot="1" noChangeAspect="1" noMove="1" noResize="1" noEditPoints="1" noAdjustHandles="1" noChangeArrowheads="1" noChangeShapeType="1" noTextEdit="1"/>
              </p:cNvSpPr>
              <p:nvPr/>
            </p:nvSpPr>
            <p:spPr>
              <a:xfrm>
                <a:off x="7049000" y="2167143"/>
                <a:ext cx="691817" cy="430887"/>
              </a:xfrm>
              <a:prstGeom prst="rect">
                <a:avLst/>
              </a:prstGeom>
              <a:blipFill>
                <a:blip r:embed="rId3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E6F2BCC-0854-EC27-ED24-EACE9892496B}"/>
                  </a:ext>
                </a:extLst>
              </p:cNvPr>
              <p:cNvSpPr txBox="1"/>
              <p:nvPr/>
            </p:nvSpPr>
            <p:spPr>
              <a:xfrm>
                <a:off x="8661231" y="2167145"/>
                <a:ext cx="69181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𝑖</m:t>
                          </m:r>
                        </m:e>
                        <m:sub>
                          <m:r>
                            <a:rPr lang="en-US" sz="2200" b="0" i="1" smtClean="0">
                              <a:latin typeface="Cambria Math" panose="02040503050406030204" pitchFamily="18" charset="0"/>
                            </a:rPr>
                            <m:t>3</m:t>
                          </m:r>
                        </m:sub>
                      </m:sSub>
                    </m:oMath>
                  </m:oMathPara>
                </a14:m>
                <a:endParaRPr lang="en-CN" sz="2200" dirty="0"/>
              </a:p>
            </p:txBody>
          </p:sp>
        </mc:Choice>
        <mc:Fallback xmlns="">
          <p:sp>
            <p:nvSpPr>
              <p:cNvPr id="11" name="TextBox 10">
                <a:extLst>
                  <a:ext uri="{FF2B5EF4-FFF2-40B4-BE49-F238E27FC236}">
                    <a16:creationId xmlns:a16="http://schemas.microsoft.com/office/drawing/2014/main" id="{EE6F2BCC-0854-EC27-ED24-EACE9892496B}"/>
                  </a:ext>
                </a:extLst>
              </p:cNvPr>
              <p:cNvSpPr txBox="1">
                <a:spLocks noRot="1" noChangeAspect="1" noMove="1" noResize="1" noEditPoints="1" noAdjustHandles="1" noChangeArrowheads="1" noChangeShapeType="1" noTextEdit="1"/>
              </p:cNvSpPr>
              <p:nvPr/>
            </p:nvSpPr>
            <p:spPr>
              <a:xfrm>
                <a:off x="8661231" y="2167145"/>
                <a:ext cx="691817" cy="430887"/>
              </a:xfrm>
              <a:prstGeom prst="rect">
                <a:avLst/>
              </a:prstGeom>
              <a:blipFill>
                <a:blip r:embed="rId3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ular Callout 2">
                <a:extLst>
                  <a:ext uri="{FF2B5EF4-FFF2-40B4-BE49-F238E27FC236}">
                    <a16:creationId xmlns:a16="http://schemas.microsoft.com/office/drawing/2014/main" id="{6F100F9F-7863-17AB-3F92-C3C5614FDC76}"/>
                  </a:ext>
                </a:extLst>
              </p:cNvPr>
              <p:cNvSpPr/>
              <p:nvPr/>
            </p:nvSpPr>
            <p:spPr>
              <a:xfrm>
                <a:off x="5051606" y="428009"/>
                <a:ext cx="3208925" cy="884865"/>
              </a:xfrm>
              <a:prstGeom prst="wedgeRoundRectCallout">
                <a:avLst>
                  <a:gd name="adj1" fmla="val -30357"/>
                  <a:gd name="adj2" fmla="val 73488"/>
                  <a:gd name="adj3" fmla="val 16667"/>
                </a:avLst>
              </a:prstGeom>
              <a:solidFill>
                <a:schemeClr val="accent1">
                  <a:lumMod val="20000"/>
                  <a:lumOff val="80000"/>
                </a:schemeClr>
              </a:solid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Per-query communication </a:t>
                </a:r>
                <a14:m>
                  <m:oMath xmlns:m="http://schemas.openxmlformats.org/officeDocument/2006/math">
                    <m:r>
                      <a:rPr lang="en-US" sz="2200" b="0" i="1" smtClean="0">
                        <a:solidFill>
                          <a:schemeClr val="tx1"/>
                        </a:solidFill>
                        <a:latin typeface="Cambria Math" panose="02040503050406030204" pitchFamily="18" charset="0"/>
                      </a:rPr>
                      <m:t>𝑂</m:t>
                    </m:r>
                    <m:r>
                      <a:rPr lang="en-US" sz="2200" b="0" i="1" smtClean="0">
                        <a:solidFill>
                          <a:schemeClr val="tx1"/>
                        </a:solidFill>
                        <a:latin typeface="Cambria Math" panose="02040503050406030204" pitchFamily="18" charset="0"/>
                      </a:rPr>
                      <m:t>(</m:t>
                    </m:r>
                    <m:sSup>
                      <m:sSupPr>
                        <m:ctrlPr>
                          <a:rPr lang="en-US" sz="2200" b="0" i="1" smtClean="0">
                            <a:solidFill>
                              <a:schemeClr val="tx1"/>
                            </a:solidFill>
                            <a:latin typeface="Cambria Math" panose="02040503050406030204" pitchFamily="18" charset="0"/>
                          </a:rPr>
                        </m:ctrlPr>
                      </m:sSupPr>
                      <m:e>
                        <m:r>
                          <a:rPr lang="en-US" sz="2200" b="0" i="1" smtClean="0">
                            <a:solidFill>
                              <a:schemeClr val="tx1"/>
                            </a:solidFill>
                            <a:latin typeface="Cambria Math" panose="02040503050406030204" pitchFamily="18" charset="0"/>
                          </a:rPr>
                          <m:t>𝑛</m:t>
                        </m:r>
                      </m:e>
                      <m:sup>
                        <m:r>
                          <a:rPr lang="en-US" sz="2200" b="0" i="1" smtClean="0">
                            <a:solidFill>
                              <a:schemeClr val="tx1"/>
                            </a:solidFill>
                            <a:latin typeface="Cambria Math" panose="02040503050406030204" pitchFamily="18" charset="0"/>
                          </a:rPr>
                          <m:t>𝛾</m:t>
                        </m:r>
                      </m:sup>
                    </m:sSup>
                    <m:r>
                      <a:rPr lang="en-US" sz="2200" b="0" i="1" smtClean="0">
                        <a:solidFill>
                          <a:schemeClr val="tx1"/>
                        </a:solidFill>
                        <a:latin typeface="Cambria Math" panose="02040503050406030204" pitchFamily="18" charset="0"/>
                      </a:rPr>
                      <m:t>)</m:t>
                    </m:r>
                  </m:oMath>
                </a14:m>
                <a:r>
                  <a:rPr lang="en-US" sz="2200" dirty="0">
                    <a:solidFill>
                      <a:schemeClr val="tx1"/>
                    </a:solidFill>
                  </a:rPr>
                  <a:t> for any constant </a:t>
                </a:r>
                <a14:m>
                  <m:oMath xmlns:m="http://schemas.openxmlformats.org/officeDocument/2006/math">
                    <m:r>
                      <a:rPr lang="en-US" sz="2200" b="0" i="1" smtClean="0">
                        <a:solidFill>
                          <a:schemeClr val="tx1"/>
                        </a:solidFill>
                        <a:latin typeface="Cambria Math" panose="02040503050406030204" pitchFamily="18" charset="0"/>
                      </a:rPr>
                      <m:t>𝛾</m:t>
                    </m:r>
                  </m:oMath>
                </a14:m>
                <a:endParaRPr lang="en-US" sz="2200" dirty="0">
                  <a:solidFill>
                    <a:schemeClr val="tx1"/>
                  </a:solidFill>
                </a:endParaRPr>
              </a:p>
            </p:txBody>
          </p:sp>
        </mc:Choice>
        <mc:Fallback xmlns="">
          <p:sp>
            <p:nvSpPr>
              <p:cNvPr id="3" name="Rounded Rectangular Callout 2">
                <a:extLst>
                  <a:ext uri="{FF2B5EF4-FFF2-40B4-BE49-F238E27FC236}">
                    <a16:creationId xmlns:a16="http://schemas.microsoft.com/office/drawing/2014/main" id="{6F100F9F-7863-17AB-3F92-C3C5614FDC76}"/>
                  </a:ext>
                </a:extLst>
              </p:cNvPr>
              <p:cNvSpPr>
                <a:spLocks noRot="1" noChangeAspect="1" noMove="1" noResize="1" noEditPoints="1" noAdjustHandles="1" noChangeArrowheads="1" noChangeShapeType="1" noTextEdit="1"/>
              </p:cNvSpPr>
              <p:nvPr/>
            </p:nvSpPr>
            <p:spPr>
              <a:xfrm>
                <a:off x="5051606" y="428009"/>
                <a:ext cx="3208925" cy="884865"/>
              </a:xfrm>
              <a:prstGeom prst="wedgeRoundRectCallout">
                <a:avLst>
                  <a:gd name="adj1" fmla="val -30357"/>
                  <a:gd name="adj2" fmla="val 73488"/>
                  <a:gd name="adj3" fmla="val 16667"/>
                </a:avLst>
              </a:prstGeom>
              <a:blipFill>
                <a:blip r:embed="rId37"/>
                <a:stretch>
                  <a:fillRect l="-391" r="-2734"/>
                </a:stretch>
              </a:blipFill>
              <a:ln w="28575">
                <a:solidFill>
                  <a:schemeClr val="accent1">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00807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26CF4-58C8-A24C-E7E4-949B5EE34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5276E-DE19-750C-1F7B-C383ECE13624}"/>
              </a:ext>
            </a:extLst>
          </p:cNvPr>
          <p:cNvSpPr>
            <a:spLocks noGrp="1"/>
          </p:cNvSpPr>
          <p:nvPr>
            <p:ph type="title"/>
          </p:nvPr>
        </p:nvSpPr>
        <p:spPr/>
        <p:txBody>
          <a:bodyPr>
            <a:normAutofit/>
          </a:bodyPr>
          <a:lstStyle/>
          <a:p>
            <a:r>
              <a:rPr lang="en-CN" sz="3600" b="1">
                <a:latin typeface="+mn-lt"/>
              </a:rPr>
              <a:t>Private </a:t>
            </a:r>
            <a:r>
              <a:rPr lang="en-US" sz="3600" b="1" dirty="0" err="1">
                <a:latin typeface="+mn-lt"/>
              </a:rPr>
              <a:t>i</a:t>
            </a:r>
            <a:r>
              <a:rPr lang="en-CN" sz="3600" b="1">
                <a:latin typeface="+mn-lt"/>
              </a:rPr>
              <a:t>nformation </a:t>
            </a:r>
            <a:r>
              <a:rPr lang="en-US" dirty="0"/>
              <a:t>r</a:t>
            </a:r>
            <a:r>
              <a:rPr lang="en-CN" sz="3600" b="1">
                <a:latin typeface="+mn-lt"/>
              </a:rPr>
              <a:t>etrieval </a:t>
            </a:r>
            <a:r>
              <a:rPr lang="en-CN" sz="3600" b="1" dirty="0">
                <a:latin typeface="+mn-lt"/>
              </a:rPr>
              <a:t>(PIR)</a:t>
            </a:r>
            <a:r>
              <a:rPr lang="en-CN" sz="3600" dirty="0">
                <a:solidFill>
                  <a:schemeClr val="bg1">
                    <a:lumMod val="50000"/>
                  </a:schemeClr>
                </a:solidFill>
                <a:latin typeface="+mn-lt"/>
              </a:rPr>
              <a:t> </a:t>
            </a:r>
            <a:r>
              <a:rPr lang="en-CN" sz="2800" b="0" dirty="0">
                <a:solidFill>
                  <a:schemeClr val="bg1">
                    <a:lumMod val="50000"/>
                  </a:schemeClr>
                </a:solidFill>
                <a:latin typeface="+mn-lt"/>
              </a:rPr>
              <a:t>[CGKS95, KO97]</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F8F38-52B3-B9AB-E7FC-BFE8524959B1}"/>
                  </a:ext>
                </a:extLst>
              </p:cNvPr>
              <p:cNvSpPr txBox="1"/>
              <p:nvPr/>
            </p:nvSpPr>
            <p:spPr>
              <a:xfrm>
                <a:off x="4198539" y="2314248"/>
                <a:ext cx="5417450" cy="492443"/>
              </a:xfrm>
              <a:prstGeom prst="rect">
                <a:avLst/>
              </a:prstGeom>
              <a:noFill/>
            </p:spPr>
            <p:txBody>
              <a:bodyPr wrap="square" rtlCol="0">
                <a:spAutoFit/>
              </a:bodyPr>
              <a:lstStyle/>
              <a:p>
                <a:r>
                  <a:rPr lang="en-CN" sz="2600" dirty="0"/>
                  <a:t> </a:t>
                </a:r>
                <a:r>
                  <a:rPr lang="en-CN" sz="2600" b="1" dirty="0">
                    <a:solidFill>
                      <a:schemeClr val="accent1"/>
                    </a:solidFill>
                    <a:ea typeface="HanziPen SC" panose="03000300000000000000" pitchFamily="66" charset="-122"/>
                  </a:rPr>
                  <a:t>Database server</a:t>
                </a:r>
                <a:r>
                  <a:rPr lang="en-CN" sz="2600" dirty="0">
                    <a:solidFill>
                      <a:schemeClr val="accent1"/>
                    </a:solidFill>
                  </a:rPr>
                  <a:t> </a:t>
                </a:r>
                <a:r>
                  <a:rPr lang="en-CN" sz="2600" dirty="0"/>
                  <a:t>has</a:t>
                </a:r>
                <a:r>
                  <a:rPr lang="zh-CN" altLang="en-US" sz="2600" dirty="0"/>
                  <a:t> </a:t>
                </a:r>
                <a14:m>
                  <m:oMath xmlns:m="http://schemas.openxmlformats.org/officeDocument/2006/math">
                    <m:r>
                      <a:rPr lang="en-US" sz="2600" b="0" i="1" smtClean="0">
                        <a:latin typeface="Cambria Math" panose="02040503050406030204" pitchFamily="18" charset="0"/>
                      </a:rPr>
                      <m:t>𝑥</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m:t>
                            </m:r>
                          </m:e>
                        </m:d>
                      </m:e>
                      <m:sup>
                        <m:r>
                          <a:rPr lang="en-US" sz="2600" b="0" i="1" smtClean="0">
                            <a:latin typeface="Cambria Math" panose="02040503050406030204" pitchFamily="18" charset="0"/>
                          </a:rPr>
                          <m:t>𝑛</m:t>
                        </m:r>
                      </m:sup>
                    </m:sSup>
                  </m:oMath>
                </a14:m>
                <a:endParaRPr lang="en-CN" sz="2600" dirty="0"/>
              </a:p>
            </p:txBody>
          </p:sp>
        </mc:Choice>
        <mc:Fallback xmlns="">
          <p:sp>
            <p:nvSpPr>
              <p:cNvPr id="4" name="TextBox 3">
                <a:extLst>
                  <a:ext uri="{FF2B5EF4-FFF2-40B4-BE49-F238E27FC236}">
                    <a16:creationId xmlns:a16="http://schemas.microsoft.com/office/drawing/2014/main" id="{821DFA1A-2B4B-E5F5-658F-F6C79B9646AD}"/>
                  </a:ext>
                </a:extLst>
              </p:cNvPr>
              <p:cNvSpPr txBox="1">
                <a:spLocks noRot="1" noChangeAspect="1" noMove="1" noResize="1" noEditPoints="1" noAdjustHandles="1" noChangeArrowheads="1" noChangeShapeType="1" noTextEdit="1"/>
              </p:cNvSpPr>
              <p:nvPr/>
            </p:nvSpPr>
            <p:spPr>
              <a:xfrm>
                <a:off x="4198539" y="2314248"/>
                <a:ext cx="5417450" cy="492443"/>
              </a:xfrm>
              <a:prstGeom prst="rect">
                <a:avLst/>
              </a:prstGeom>
              <a:blipFill>
                <a:blip r:embed="rId4"/>
                <a:stretch>
                  <a:fillRect l="-703" t="-12821"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1D512F-5C0A-446E-8270-870F993D774B}"/>
                  </a:ext>
                </a:extLst>
              </p:cNvPr>
              <p:cNvSpPr txBox="1"/>
              <p:nvPr/>
            </p:nvSpPr>
            <p:spPr>
              <a:xfrm>
                <a:off x="4349436" y="4840987"/>
                <a:ext cx="4550282" cy="892552"/>
              </a:xfrm>
              <a:prstGeom prst="rect">
                <a:avLst/>
              </a:prstGeom>
              <a:noFill/>
            </p:spPr>
            <p:txBody>
              <a:bodyPr wrap="square" rtlCol="0">
                <a:spAutoFit/>
              </a:bodyPr>
              <a:lstStyle/>
              <a:p>
                <a:r>
                  <a:rPr lang="en-CN" sz="2600" b="1" dirty="0">
                    <a:solidFill>
                      <a:schemeClr val="accent1"/>
                    </a:solidFill>
                  </a:rPr>
                  <a:t>Client</a:t>
                </a:r>
                <a:r>
                  <a:rPr lang="en-CN" sz="2600" dirty="0">
                    <a:solidFill>
                      <a:schemeClr val="tx1"/>
                    </a:solidFill>
                  </a:rPr>
                  <a:t> </a:t>
                </a:r>
                <a:r>
                  <a:rPr lang="en-US" sz="2600" dirty="0">
                    <a:solidFill>
                      <a:schemeClr val="tx1"/>
                    </a:solidFill>
                  </a:rPr>
                  <a:t>wants to get </a:t>
                </a:r>
                <a:r>
                  <a:rPr lang="en-US" sz="2600" dirty="0"/>
                  <a:t>the</a:t>
                </a:r>
                <a:r>
                  <a:rPr lang="en-US" sz="2600" dirty="0">
                    <a:solidFill>
                      <a:schemeClr val="tx1"/>
                    </a:solidFill>
                  </a:rPr>
                  <a:t> entry </a:t>
                </a:r>
                <a14:m>
                  <m:oMath xmlns:m="http://schemas.openxmlformats.org/officeDocument/2006/math">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𝑖</m:t>
                        </m:r>
                      </m:sub>
                    </m:sSub>
                  </m:oMath>
                </a14:m>
                <a:endParaRPr lang="en-US" sz="2600" dirty="0">
                  <a:solidFill>
                    <a:schemeClr val="tx1"/>
                  </a:solidFill>
                </a:endParaRPr>
              </a:p>
              <a:p>
                <a:r>
                  <a:rPr lang="en-US" sz="2600" dirty="0">
                    <a:solidFill>
                      <a:srgbClr val="C00000"/>
                    </a:solidFill>
                  </a:rPr>
                  <a:t>without revealing the index </a:t>
                </a:r>
                <a14:m>
                  <m:oMath xmlns:m="http://schemas.openxmlformats.org/officeDocument/2006/math">
                    <m:r>
                      <a:rPr lang="en-US" sz="2600" b="0" i="1" smtClean="0">
                        <a:solidFill>
                          <a:srgbClr val="C00000"/>
                        </a:solidFill>
                        <a:latin typeface="Cambria Math" panose="02040503050406030204" pitchFamily="18" charset="0"/>
                      </a:rPr>
                      <m:t>𝑖</m:t>
                    </m:r>
                  </m:oMath>
                </a14:m>
                <a:r>
                  <a:rPr lang="en-US" sz="2600" dirty="0">
                    <a:solidFill>
                      <a:srgbClr val="C00000"/>
                    </a:solidFill>
                  </a:rPr>
                  <a:t> </a:t>
                </a:r>
                <a:endParaRPr lang="en-CN" sz="2600" dirty="0">
                  <a:solidFill>
                    <a:srgbClr val="C00000"/>
                  </a:solidFill>
                </a:endParaRPr>
              </a:p>
            </p:txBody>
          </p:sp>
        </mc:Choice>
        <mc:Fallback xmlns="">
          <p:sp>
            <p:nvSpPr>
              <p:cNvPr id="10" name="TextBox 9">
                <a:extLst>
                  <a:ext uri="{FF2B5EF4-FFF2-40B4-BE49-F238E27FC236}">
                    <a16:creationId xmlns:a16="http://schemas.microsoft.com/office/drawing/2014/main" id="{76B5D1F6-6F32-7B23-1FBF-033FB7A2BC57}"/>
                  </a:ext>
                </a:extLst>
              </p:cNvPr>
              <p:cNvSpPr txBox="1">
                <a:spLocks noRot="1" noChangeAspect="1" noMove="1" noResize="1" noEditPoints="1" noAdjustHandles="1" noChangeArrowheads="1" noChangeShapeType="1" noTextEdit="1"/>
              </p:cNvSpPr>
              <p:nvPr/>
            </p:nvSpPr>
            <p:spPr>
              <a:xfrm>
                <a:off x="4349436" y="4840987"/>
                <a:ext cx="4550282" cy="892552"/>
              </a:xfrm>
              <a:prstGeom prst="rect">
                <a:avLst/>
              </a:prstGeom>
              <a:blipFill>
                <a:blip r:embed="rId5"/>
                <a:stretch>
                  <a:fillRect l="-2228" t="-7042" b="-16901"/>
                </a:stretch>
              </a:blipFill>
            </p:spPr>
            <p:txBody>
              <a:bodyPr/>
              <a:lstStyle/>
              <a:p>
                <a:r>
                  <a:rPr lang="en-US">
                    <a:noFill/>
                  </a:rPr>
                  <a:t> </a:t>
                </a:r>
              </a:p>
            </p:txBody>
          </p:sp>
        </mc:Fallback>
      </mc:AlternateContent>
      <p:pic>
        <p:nvPicPr>
          <p:cNvPr id="20" name="Graphic 19" descr="Database outline">
            <a:extLst>
              <a:ext uri="{FF2B5EF4-FFF2-40B4-BE49-F238E27FC236}">
                <a16:creationId xmlns:a16="http://schemas.microsoft.com/office/drawing/2014/main" id="{0250C75A-E904-BDEC-DD10-CDE2DB10E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2392" y="1996022"/>
            <a:ext cx="1141323" cy="1141323"/>
          </a:xfrm>
          <a:prstGeom prst="rect">
            <a:avLst/>
          </a:prstGeom>
        </p:spPr>
      </p:pic>
      <p:cxnSp>
        <p:nvCxnSpPr>
          <p:cNvPr id="26" name="Straight Arrow Connector 25">
            <a:extLst>
              <a:ext uri="{FF2B5EF4-FFF2-40B4-BE49-F238E27FC236}">
                <a16:creationId xmlns:a16="http://schemas.microsoft.com/office/drawing/2014/main" id="{79EDFDDD-30BE-9EE5-EE59-BE72E352D222}"/>
              </a:ext>
            </a:extLst>
          </p:cNvPr>
          <p:cNvCxnSpPr>
            <a:cxnSpLocks/>
          </p:cNvCxnSpPr>
          <p:nvPr/>
        </p:nvCxnSpPr>
        <p:spPr>
          <a:xfrm>
            <a:off x="3869077" y="3435211"/>
            <a:ext cx="0" cy="1227600"/>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E572259-EE59-439B-32C9-5FC4141A4EDF}"/>
              </a:ext>
            </a:extLst>
          </p:cNvPr>
          <p:cNvCxnSpPr>
            <a:cxnSpLocks/>
          </p:cNvCxnSpPr>
          <p:nvPr/>
        </p:nvCxnSpPr>
        <p:spPr>
          <a:xfrm flipV="1">
            <a:off x="3503326" y="3435211"/>
            <a:ext cx="0" cy="1225811"/>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DFF4C71-EBF0-52E7-8545-ACEA27E4220A}"/>
              </a:ext>
            </a:extLst>
          </p:cNvPr>
          <p:cNvSpPr/>
          <p:nvPr/>
        </p:nvSpPr>
        <p:spPr>
          <a:xfrm rot="19638727">
            <a:off x="594486" y="2003795"/>
            <a:ext cx="2207373" cy="1335688"/>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Encrypted search [Dory20]</a:t>
            </a:r>
          </a:p>
        </p:txBody>
      </p:sp>
      <p:sp>
        <p:nvSpPr>
          <p:cNvPr id="7" name="Oval 6">
            <a:extLst>
              <a:ext uri="{FF2B5EF4-FFF2-40B4-BE49-F238E27FC236}">
                <a16:creationId xmlns:a16="http://schemas.microsoft.com/office/drawing/2014/main" id="{43F42452-6D73-A366-CECB-F46A13623DA0}"/>
              </a:ext>
            </a:extLst>
          </p:cNvPr>
          <p:cNvSpPr/>
          <p:nvPr/>
        </p:nvSpPr>
        <p:spPr>
          <a:xfrm rot="1389841">
            <a:off x="9039306" y="1995531"/>
            <a:ext cx="2856646" cy="166354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Private search engine [Tiptoe23]</a:t>
            </a:r>
          </a:p>
        </p:txBody>
      </p:sp>
      <p:sp>
        <p:nvSpPr>
          <p:cNvPr id="8" name="Oval 7">
            <a:extLst>
              <a:ext uri="{FF2B5EF4-FFF2-40B4-BE49-F238E27FC236}">
                <a16:creationId xmlns:a16="http://schemas.microsoft.com/office/drawing/2014/main" id="{1A2502FE-7948-AAB5-59BF-A989F7EF2AA9}"/>
              </a:ext>
            </a:extLst>
          </p:cNvPr>
          <p:cNvSpPr/>
          <p:nvPr/>
        </p:nvSpPr>
        <p:spPr>
          <a:xfrm rot="20192854">
            <a:off x="9272191" y="4483548"/>
            <a:ext cx="2624336" cy="1710386"/>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Meta-data private messaging [Pung16]</a:t>
            </a:r>
          </a:p>
        </p:txBody>
      </p:sp>
      <p:sp>
        <p:nvSpPr>
          <p:cNvPr id="9" name="Oval 8">
            <a:extLst>
              <a:ext uri="{FF2B5EF4-FFF2-40B4-BE49-F238E27FC236}">
                <a16:creationId xmlns:a16="http://schemas.microsoft.com/office/drawing/2014/main" id="{60906D50-C46A-0188-DED5-02CD47AB5521}"/>
              </a:ext>
            </a:extLst>
          </p:cNvPr>
          <p:cNvSpPr/>
          <p:nvPr/>
        </p:nvSpPr>
        <p:spPr>
          <a:xfrm rot="1764140">
            <a:off x="330761" y="4549427"/>
            <a:ext cx="2547119" cy="167351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Secure password lookup [Checklist21]</a:t>
            </a:r>
          </a:p>
        </p:txBody>
      </p:sp>
      <p:sp>
        <p:nvSpPr>
          <p:cNvPr id="3" name="Slide Number Placeholder 2">
            <a:extLst>
              <a:ext uri="{FF2B5EF4-FFF2-40B4-BE49-F238E27FC236}">
                <a16:creationId xmlns:a16="http://schemas.microsoft.com/office/drawing/2014/main" id="{A7BF25C6-BB70-D6BA-9792-9A0998911E9E}"/>
              </a:ext>
            </a:extLst>
          </p:cNvPr>
          <p:cNvSpPr>
            <a:spLocks noGrp="1"/>
          </p:cNvSpPr>
          <p:nvPr>
            <p:ph type="sldNum" sz="quarter" idx="12"/>
          </p:nvPr>
        </p:nvSpPr>
        <p:spPr/>
        <p:txBody>
          <a:bodyPr/>
          <a:lstStyle/>
          <a:p>
            <a:fld id="{936B3FD2-17C4-F744-8AD5-E8AA7FAC96FA}" type="slidenum">
              <a:rPr lang="en-CN" smtClean="0"/>
              <a:t>4</a:t>
            </a:fld>
            <a:endParaRPr lang="en-CN"/>
          </a:p>
        </p:txBody>
      </p:sp>
      <p:pic>
        <p:nvPicPr>
          <p:cNvPr id="5" name="Graphic 4" descr="Smart Phone with solid fill">
            <a:extLst>
              <a:ext uri="{FF2B5EF4-FFF2-40B4-BE49-F238E27FC236}">
                <a16:creationId xmlns:a16="http://schemas.microsoft.com/office/drawing/2014/main" id="{41A73867-C33B-40B3-E58C-9D50B09F4E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71924">
            <a:off x="3342306" y="4944010"/>
            <a:ext cx="789459" cy="789459"/>
          </a:xfrm>
          <a:prstGeom prst="rect">
            <a:avLst/>
          </a:prstGeom>
        </p:spPr>
      </p:pic>
      <p:sp>
        <p:nvSpPr>
          <p:cNvPr id="15" name="TextBox 14">
            <a:extLst>
              <a:ext uri="{FF2B5EF4-FFF2-40B4-BE49-F238E27FC236}">
                <a16:creationId xmlns:a16="http://schemas.microsoft.com/office/drawing/2014/main" id="{DDB5D7F7-D3AD-C74E-73A7-5986DD7CC8A9}"/>
              </a:ext>
            </a:extLst>
          </p:cNvPr>
          <p:cNvSpPr txBox="1"/>
          <p:nvPr/>
        </p:nvSpPr>
        <p:spPr>
          <a:xfrm>
            <a:off x="-887445" y="3993403"/>
            <a:ext cx="713657" cy="369332"/>
          </a:xfrm>
          <a:prstGeom prst="rect">
            <a:avLst/>
          </a:prstGeom>
          <a:noFill/>
        </p:spPr>
        <p:txBody>
          <a:bodyPr wrap="none" rtlCol="0">
            <a:spAutoFit/>
          </a:bodyPr>
          <a:lstStyle/>
          <a:p>
            <a:r>
              <a:rPr lang="en-US" dirty="0"/>
              <a:t>4 min</a:t>
            </a:r>
          </a:p>
        </p:txBody>
      </p:sp>
    </p:spTree>
    <p:custDataLst>
      <p:tags r:id="rId1"/>
    </p:custDataLst>
    <p:extLst>
      <p:ext uri="{BB962C8B-B14F-4D97-AF65-F5344CB8AC3E}">
        <p14:creationId xmlns:p14="http://schemas.microsoft.com/office/powerpoint/2010/main" val="467488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BC7DCA-7095-F47B-3209-C61C5E889314}"/>
              </a:ext>
            </a:extLst>
          </p:cNvPr>
          <p:cNvSpPr>
            <a:spLocks noGrp="1"/>
          </p:cNvSpPr>
          <p:nvPr>
            <p:ph type="title"/>
          </p:nvPr>
        </p:nvSpPr>
        <p:spPr>
          <a:xfrm>
            <a:off x="839788" y="365125"/>
            <a:ext cx="10515600" cy="1325563"/>
          </a:xfrm>
        </p:spPr>
        <p:txBody>
          <a:bodyPr>
            <a:normAutofit/>
          </a:bodyPr>
          <a:lstStyle/>
          <a:p>
            <a:r>
              <a:rPr lang="en-CN" sz="3600" b="1" dirty="0">
                <a:latin typeface="+mn-lt"/>
              </a:rPr>
              <a:t>General constructions</a:t>
            </a:r>
            <a:r>
              <a:rPr lang="en-CN" sz="3600" b="1">
                <a:latin typeface="+mn-lt"/>
              </a:rPr>
              <a:t>: </a:t>
            </a:r>
            <a:r>
              <a:rPr lang="en-US" sz="3600" b="1" dirty="0">
                <a:latin typeface="+mn-lt"/>
              </a:rPr>
              <a:t>A</a:t>
            </a:r>
            <a:r>
              <a:rPr lang="en-CN" sz="3600" b="1">
                <a:latin typeface="+mn-lt"/>
              </a:rPr>
              <a:t>n </a:t>
            </a:r>
            <a:r>
              <a:rPr lang="en-CN" sz="3600" b="1" dirty="0">
                <a:latin typeface="+mn-lt"/>
              </a:rPr>
              <a:t>“inner-outer” paradigm</a:t>
            </a:r>
            <a:endParaRPr lang="en-CN" sz="3600" dirty="0"/>
          </a:p>
        </p:txBody>
      </p:sp>
      <mc:AlternateContent xmlns:mc="http://schemas.openxmlformats.org/markup-compatibility/2006" xmlns:a14="http://schemas.microsoft.com/office/drawing/2010/main">
        <mc:Choice Requires="a14">
          <p:sp>
            <p:nvSpPr>
              <p:cNvPr id="9" name="Alternate Process 8">
                <a:extLst>
                  <a:ext uri="{FF2B5EF4-FFF2-40B4-BE49-F238E27FC236}">
                    <a16:creationId xmlns:a16="http://schemas.microsoft.com/office/drawing/2014/main" id="{A195C79F-F02D-8893-5329-4BEA0EE4F77E}"/>
                  </a:ext>
                </a:extLst>
              </p:cNvPr>
              <p:cNvSpPr/>
              <p:nvPr/>
            </p:nvSpPr>
            <p:spPr>
              <a:xfrm>
                <a:off x="561372" y="2188029"/>
                <a:ext cx="11069256" cy="3494314"/>
              </a:xfrm>
              <a:prstGeom prst="flowChartAlternateProcess">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Theorem</a:t>
                </a:r>
                <a:r>
                  <a:rPr lang="en-CN" sz="2400">
                    <a:solidFill>
                      <a:schemeClr val="tx1"/>
                    </a:solidFill>
                  </a:rPr>
                  <a:t> </a:t>
                </a:r>
                <a:r>
                  <a:rPr lang="en-CN" sz="2400" dirty="0">
                    <a:solidFill>
                      <a:schemeClr val="tx1"/>
                    </a:solidFill>
                  </a:rPr>
                  <a:t>(Informal).</a:t>
                </a:r>
              </a:p>
              <a:p>
                <a:pPr>
                  <a:lnSpc>
                    <a:spcPct val="150000"/>
                  </a:lnSpc>
                </a:pPr>
                <a:r>
                  <a:rPr lang="en-US" sz="2400" dirty="0">
                    <a:solidFill>
                      <a:schemeClr val="tx1"/>
                    </a:solidFill>
                  </a:rPr>
                  <a:t>For </a:t>
                </a:r>
                <a:r>
                  <a:rPr lang="en-CN" sz="2400" dirty="0">
                    <a:solidFill>
                      <a:schemeClr val="tx1"/>
                    </a:solidFill>
                  </a:rPr>
                  <a:t>every constant </a:t>
                </a:r>
                <a14:m>
                  <m:oMath xmlns:m="http://schemas.openxmlformats.org/officeDocument/2006/math">
                    <m:r>
                      <a:rPr lang="en-US" sz="2400" i="1">
                        <a:solidFill>
                          <a:schemeClr val="tx1"/>
                        </a:solidFill>
                        <a:latin typeface="Cambria Math" panose="02040503050406030204" pitchFamily="18" charset="0"/>
                      </a:rPr>
                      <m:t>𝛾</m:t>
                    </m:r>
                  </m:oMath>
                </a14:m>
                <a:r>
                  <a:rPr lang="en-CN" sz="2400">
                    <a:solidFill>
                      <a:schemeClr val="tx1"/>
                    </a:solidFill>
                  </a:rPr>
                  <a:t>, </a:t>
                </a:r>
                <a:r>
                  <a:rPr lang="en-US" sz="2400" dirty="0">
                    <a:solidFill>
                      <a:schemeClr val="tx1"/>
                    </a:solidFill>
                  </a:rPr>
                  <a:t>there exists a PIR protocol in the shuffle model that, </a:t>
                </a:r>
                <a:r>
                  <a:rPr lang="en-CN" sz="2400">
                    <a:solidFill>
                      <a:schemeClr val="tx1"/>
                    </a:solidFill>
                  </a:rPr>
                  <a:t>on any</a:t>
                </a:r>
                <a:br>
                  <a:rPr lang="en-US" sz="2400" dirty="0">
                    <a:solidFill>
                      <a:schemeClr val="tx1"/>
                    </a:solidFill>
                  </a:rPr>
                </a:br>
                <a:r>
                  <a:rPr lang="en-CN" sz="2400">
                    <a:solidFill>
                      <a:schemeClr val="tx1"/>
                    </a:solidFill>
                  </a:rPr>
                  <a:t>database </a:t>
                </a:r>
                <a:r>
                  <a:rPr lang="en-CN" sz="2400" dirty="0">
                    <a:solidFill>
                      <a:schemeClr val="tx1"/>
                    </a:solidFill>
                  </a:rPr>
                  <a:t>size </a:t>
                </a:r>
                <a14:m>
                  <m:oMath xmlns:m="http://schemas.openxmlformats.org/officeDocument/2006/math">
                    <m:r>
                      <a:rPr lang="en-US" sz="2400" b="0" i="1" smtClean="0">
                        <a:solidFill>
                          <a:schemeClr val="tx1"/>
                        </a:solidFill>
                        <a:latin typeface="Cambria Math" panose="02040503050406030204" pitchFamily="18" charset="0"/>
                      </a:rPr>
                      <m:t>𝑛</m:t>
                    </m:r>
                  </m:oMath>
                </a14:m>
                <a:r>
                  <a:rPr lang="en-CN" sz="2400">
                    <a:solidFill>
                      <a:schemeClr val="tx1"/>
                    </a:solidFill>
                  </a:rPr>
                  <a:t>, </a:t>
                </a:r>
                <a:endParaRPr lang="en-US" sz="2400" dirty="0">
                  <a:solidFill>
                    <a:schemeClr val="tx1"/>
                  </a:solidFill>
                </a:endParaRPr>
              </a:p>
              <a:p>
                <a:pPr marL="342900" indent="-342900">
                  <a:buFont typeface="Arial" panose="020B0604020202020204" pitchFamily="34" charset="0"/>
                  <a:buChar char="•"/>
                </a:pPr>
                <a:r>
                  <a:rPr lang="en-US" sz="2400" dirty="0">
                    <a:solidFill>
                      <a:schemeClr val="tx1"/>
                    </a:solidFill>
                  </a:rPr>
                  <a:t>p</a:t>
                </a:r>
                <a:r>
                  <a:rPr lang="en-CN" sz="2400">
                    <a:solidFill>
                      <a:schemeClr val="tx1"/>
                    </a:solidFill>
                  </a:rPr>
                  <a:t>er-query </a:t>
                </a:r>
                <a:r>
                  <a:rPr lang="en-CN" sz="2400" dirty="0">
                    <a:solidFill>
                      <a:schemeClr val="tx1"/>
                    </a:solidFill>
                  </a:rPr>
                  <a:t>communication and computation </a:t>
                </a:r>
                <a14:m>
                  <m:oMath xmlns:m="http://schemas.openxmlformats.org/officeDocument/2006/math">
                    <m:r>
                      <a:rPr lang="en-US" sz="2400" b="0" i="1" smtClean="0">
                        <a:solidFill>
                          <a:schemeClr val="tx1"/>
                        </a:solidFill>
                        <a:latin typeface="Cambria Math" panose="02040503050406030204" pitchFamily="18" charset="0"/>
                      </a:rPr>
                      <m:t>𝑂</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𝛾</m:t>
                            </m:r>
                          </m:sup>
                        </m:sSup>
                      </m:e>
                    </m:d>
                  </m:oMath>
                </a14:m>
                <a:r>
                  <a:rPr lang="en-CN" sz="2400" dirty="0">
                    <a:solidFill>
                      <a:schemeClr val="tx1"/>
                    </a:solidFill>
                  </a:rPr>
                  <a:t>,</a:t>
                </a:r>
              </a:p>
              <a:p>
                <a:pPr marL="342900" indent="-342900">
                  <a:lnSpc>
                    <a:spcPct val="150000"/>
                  </a:lnSpc>
                  <a:buFont typeface="Arial" panose="020B0604020202020204" pitchFamily="34" charset="0"/>
                  <a:buChar char="•"/>
                </a:pPr>
                <a:r>
                  <a:rPr lang="en-US" sz="2400" dirty="0">
                    <a:solidFill>
                      <a:schemeClr val="tx1"/>
                    </a:solidFill>
                  </a:rPr>
                  <a:t>s</a:t>
                </a:r>
                <a:r>
                  <a:rPr lang="en-CN" sz="2400">
                    <a:solidFill>
                      <a:schemeClr val="tx1"/>
                    </a:solidFill>
                  </a:rPr>
                  <a:t>erver </a:t>
                </a:r>
                <a:r>
                  <a:rPr lang="en-CN" sz="2400" dirty="0">
                    <a:solidFill>
                      <a:schemeClr val="tx1"/>
                    </a:solidFill>
                  </a:rPr>
                  <a:t>storage </a:t>
                </a:r>
                <a14:m>
                  <m:oMath xmlns:m="http://schemas.openxmlformats.org/officeDocument/2006/math">
                    <m:r>
                      <a:rPr lang="en-US" sz="2400" b="0" i="1" smtClean="0">
                        <a:solidFill>
                          <a:schemeClr val="tx1"/>
                        </a:solidFill>
                        <a:latin typeface="Cambria Math" panose="02040503050406030204" pitchFamily="18" charset="0"/>
                      </a:rPr>
                      <m:t>𝑂</m:t>
                    </m:r>
                    <m:d>
                      <m:dPr>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𝛾</m:t>
                            </m:r>
                          </m:sup>
                        </m:sSup>
                      </m:e>
                    </m:d>
                    <m:r>
                      <a:rPr lang="en-US" sz="2400" b="0" i="0" smtClean="0">
                        <a:solidFill>
                          <a:schemeClr val="tx1"/>
                        </a:solidFill>
                        <a:latin typeface="Cambria Math" panose="02040503050406030204" pitchFamily="18" charset="0"/>
                      </a:rPr>
                      <m:t>,</m:t>
                    </m:r>
                  </m:oMath>
                </a14:m>
                <a:endParaRPr lang="en-US" sz="2400" b="0" dirty="0">
                  <a:solidFill>
                    <a:schemeClr val="tx1"/>
                  </a:solidFill>
                </a:endParaRPr>
              </a:p>
              <a:p>
                <a:r>
                  <a:rPr lang="en-US" sz="2400" dirty="0">
                    <a:solidFill>
                      <a:schemeClr val="tx1"/>
                    </a:solidFill>
                  </a:rPr>
                  <a:t>a</a:t>
                </a:r>
                <a:r>
                  <a:rPr lang="en-CN" sz="2400" dirty="0">
                    <a:solidFill>
                      <a:schemeClr val="tx1"/>
                    </a:solidFill>
                  </a:rPr>
                  <a:t>ssuming </a:t>
                </a:r>
                <a14:m>
                  <m:oMath xmlns:m="http://schemas.openxmlformats.org/officeDocument/2006/math">
                    <m:r>
                      <a:rPr lang="en-US" sz="2400" b="0" i="1" smtClean="0">
                        <a:solidFill>
                          <a:schemeClr val="tx1"/>
                        </a:solidFill>
                        <a:latin typeface="Cambria Math" panose="02040503050406030204" pitchFamily="18" charset="0"/>
                      </a:rPr>
                      <m:t>𝑂</m:t>
                    </m:r>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4</m:t>
                                </m:r>
                              </m:num>
                              <m:den>
                                <m:r>
                                  <a:rPr lang="en-US" sz="2400" b="0" i="1" smtClean="0">
                                    <a:solidFill>
                                      <a:schemeClr val="tx1"/>
                                    </a:solidFill>
                                    <a:latin typeface="Cambria Math" panose="02040503050406030204" pitchFamily="18" charset="0"/>
                                  </a:rPr>
                                  <m:t>𝛾</m:t>
                                </m:r>
                              </m:den>
                            </m:f>
                          </m:e>
                        </m:d>
                      </m:sup>
                    </m:sSup>
                    <m:r>
                      <a:rPr lang="en-US" sz="2400" b="0" i="1" smtClean="0">
                        <a:solidFill>
                          <a:schemeClr val="tx1"/>
                        </a:solidFill>
                        <a:latin typeface="Cambria Math" panose="02040503050406030204" pitchFamily="18" charset="0"/>
                      </a:rPr>
                      <m:t>)</m:t>
                    </m:r>
                  </m:oMath>
                </a14:m>
                <a:r>
                  <a:rPr lang="en-US" sz="2400" dirty="0">
                    <a:solidFill>
                      <a:schemeClr val="tx1"/>
                    </a:solidFill>
                  </a:rPr>
                  <a:t> simultaneous queries, and </a:t>
                </a:r>
                <a:r>
                  <a:rPr lang="en-CN" sz="2400">
                    <a:solidFill>
                      <a:schemeClr val="tx1"/>
                    </a:solidFill>
                  </a:rPr>
                  <a:t>one-time preprocessing</a:t>
                </a:r>
                <a:r>
                  <a:rPr lang="en-US" sz="2400" dirty="0">
                    <a:solidFill>
                      <a:schemeClr val="tx1"/>
                    </a:solidFill>
                  </a:rPr>
                  <a:t> at the server. </a:t>
                </a:r>
                <a:endParaRPr lang="en-CN" sz="2400" dirty="0">
                  <a:solidFill>
                    <a:schemeClr val="tx1"/>
                  </a:solidFill>
                </a:endParaRPr>
              </a:p>
            </p:txBody>
          </p:sp>
        </mc:Choice>
        <mc:Fallback xmlns="">
          <p:sp>
            <p:nvSpPr>
              <p:cNvPr id="9" name="Alternate Process 8">
                <a:extLst>
                  <a:ext uri="{FF2B5EF4-FFF2-40B4-BE49-F238E27FC236}">
                    <a16:creationId xmlns:a16="http://schemas.microsoft.com/office/drawing/2014/main" id="{A195C79F-F02D-8893-5329-4BEA0EE4F77E}"/>
                  </a:ext>
                </a:extLst>
              </p:cNvPr>
              <p:cNvSpPr>
                <a:spLocks noRot="1" noChangeAspect="1" noMove="1" noResize="1" noEditPoints="1" noAdjustHandles="1" noChangeArrowheads="1" noChangeShapeType="1" noTextEdit="1"/>
              </p:cNvSpPr>
              <p:nvPr/>
            </p:nvSpPr>
            <p:spPr>
              <a:xfrm>
                <a:off x="561372" y="2188029"/>
                <a:ext cx="11069256" cy="3494314"/>
              </a:xfrm>
              <a:prstGeom prst="flowChartAlternateProcess">
                <a:avLst/>
              </a:prstGeom>
              <a:blipFill>
                <a:blip r:embed="rId4"/>
                <a:stretch>
                  <a:fillRect/>
                </a:stretch>
              </a:blipFill>
              <a:ln w="38100">
                <a:solidFill>
                  <a:srgbClr val="0070C0"/>
                </a:solidFill>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9C815A26-15D7-F636-2900-4300BE85F4DE}"/>
              </a:ext>
            </a:extLst>
          </p:cNvPr>
          <p:cNvSpPr>
            <a:spLocks noGrp="1"/>
          </p:cNvSpPr>
          <p:nvPr>
            <p:ph type="sldNum" sz="quarter" idx="12"/>
          </p:nvPr>
        </p:nvSpPr>
        <p:spPr/>
        <p:txBody>
          <a:bodyPr/>
          <a:lstStyle/>
          <a:p>
            <a:fld id="{936B3FD2-17C4-F744-8AD5-E8AA7FAC96FA}" type="slidenum">
              <a:rPr lang="en-CN" smtClean="0"/>
              <a:t>40</a:t>
            </a:fld>
            <a:endParaRPr lang="en-CN"/>
          </a:p>
        </p:txBody>
      </p:sp>
    </p:spTree>
    <p:custDataLst>
      <p:tags r:id="rId1"/>
    </p:custDataLst>
    <p:extLst>
      <p:ext uri="{BB962C8B-B14F-4D97-AF65-F5344CB8AC3E}">
        <p14:creationId xmlns:p14="http://schemas.microsoft.com/office/powerpoint/2010/main" val="3535671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89FEA57-51FB-C86F-69FE-018110612AD4}"/>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AAF30830-D20C-7A19-4499-6106A56E501C}"/>
              </a:ext>
            </a:extLst>
          </p:cNvPr>
          <p:cNvSpPr/>
          <p:nvPr/>
        </p:nvSpPr>
        <p:spPr>
          <a:xfrm>
            <a:off x="148856" y="182561"/>
            <a:ext cx="11844670" cy="6538913"/>
          </a:xfrm>
          <a:prstGeom prst="roundRect">
            <a:avLst>
              <a:gd name="adj" fmla="val 79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69F7952-1399-BE61-0E03-81A4B815CC7E}"/>
              </a:ext>
            </a:extLst>
          </p:cNvPr>
          <p:cNvSpPr>
            <a:spLocks noGrp="1"/>
          </p:cNvSpPr>
          <p:nvPr>
            <p:ph idx="1"/>
          </p:nvPr>
        </p:nvSpPr>
        <p:spPr/>
        <p:txBody>
          <a:bodyPr/>
          <a:lstStyle/>
          <a:p>
            <a:r>
              <a:rPr lang="en-US" dirty="0"/>
              <a:t>A key tool: </a:t>
            </a:r>
            <a:r>
              <a:rPr lang="en-CN"/>
              <a:t>“</a:t>
            </a:r>
            <a:r>
              <a:rPr lang="en-CN" dirty="0"/>
              <a:t>Split and mix”</a:t>
            </a:r>
          </a:p>
          <a:p>
            <a:r>
              <a:rPr lang="en-US" dirty="0"/>
              <a:t>Construction idea: Inner-outer PIR</a:t>
            </a:r>
          </a:p>
          <a:p>
            <a:r>
              <a:rPr lang="en-CN"/>
              <a:t>An </a:t>
            </a:r>
            <a:r>
              <a:rPr lang="en-CN" dirty="0"/>
              <a:t>interesting orthogonal problem</a:t>
            </a:r>
            <a:r>
              <a:rPr lang="en-CN"/>
              <a:t>: </a:t>
            </a:r>
            <a:r>
              <a:rPr lang="en-US" dirty="0"/>
              <a:t>H</a:t>
            </a:r>
            <a:r>
              <a:rPr lang="en-CN"/>
              <a:t>iding </a:t>
            </a:r>
            <a:r>
              <a:rPr lang="en-CN" dirty="0"/>
              <a:t>record size </a:t>
            </a:r>
            <a:r>
              <a:rPr lang="en-CN"/>
              <a:t>without padding</a:t>
            </a:r>
            <a:endParaRPr lang="en-CN" dirty="0"/>
          </a:p>
        </p:txBody>
      </p:sp>
      <p:sp>
        <p:nvSpPr>
          <p:cNvPr id="4" name="Title 1">
            <a:extLst>
              <a:ext uri="{FF2B5EF4-FFF2-40B4-BE49-F238E27FC236}">
                <a16:creationId xmlns:a16="http://schemas.microsoft.com/office/drawing/2014/main" id="{9FCBCF32-4368-A69D-7CBF-06AA6B186626}"/>
              </a:ext>
            </a:extLst>
          </p:cNvPr>
          <p:cNvSpPr>
            <a:spLocks noGrp="1"/>
          </p:cNvSpPr>
          <p:nvPr>
            <p:ph type="title"/>
          </p:nvPr>
        </p:nvSpPr>
        <p:spPr>
          <a:xfrm>
            <a:off x="839788" y="365125"/>
            <a:ext cx="10515600" cy="1325563"/>
          </a:xfrm>
        </p:spPr>
        <p:txBody>
          <a:bodyPr>
            <a:normAutofit/>
          </a:bodyPr>
          <a:lstStyle/>
          <a:p>
            <a:r>
              <a:rPr lang="en-US" sz="3600" b="1" dirty="0">
                <a:latin typeface="+mn-lt"/>
              </a:rPr>
              <a:t>Part I: PIR in the shuffle model</a:t>
            </a:r>
            <a:endParaRPr lang="en-CN" sz="3600" dirty="0"/>
          </a:p>
        </p:txBody>
      </p:sp>
      <p:sp>
        <p:nvSpPr>
          <p:cNvPr id="2" name="Right Arrow 1">
            <a:extLst>
              <a:ext uri="{FF2B5EF4-FFF2-40B4-BE49-F238E27FC236}">
                <a16:creationId xmlns:a16="http://schemas.microsoft.com/office/drawing/2014/main" id="{BCBB7899-F6E2-8F8D-F8F3-78C0397D673F}"/>
              </a:ext>
            </a:extLst>
          </p:cNvPr>
          <p:cNvSpPr/>
          <p:nvPr/>
        </p:nvSpPr>
        <p:spPr>
          <a:xfrm rot="19121607">
            <a:off x="1106848" y="3732729"/>
            <a:ext cx="608428" cy="52050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Slide Number Placeholder 4">
            <a:extLst>
              <a:ext uri="{FF2B5EF4-FFF2-40B4-BE49-F238E27FC236}">
                <a16:creationId xmlns:a16="http://schemas.microsoft.com/office/drawing/2014/main" id="{239CA47D-3232-CE63-0785-5C1758A05AD8}"/>
              </a:ext>
            </a:extLst>
          </p:cNvPr>
          <p:cNvSpPr>
            <a:spLocks noGrp="1"/>
          </p:cNvSpPr>
          <p:nvPr>
            <p:ph type="sldNum" sz="quarter" idx="12"/>
          </p:nvPr>
        </p:nvSpPr>
        <p:spPr/>
        <p:txBody>
          <a:bodyPr/>
          <a:lstStyle/>
          <a:p>
            <a:fld id="{936B3FD2-17C4-F744-8AD5-E8AA7FAC96FA}" type="slidenum">
              <a:rPr lang="en-CN" smtClean="0"/>
              <a:t>41</a:t>
            </a:fld>
            <a:endParaRPr lang="en-CN"/>
          </a:p>
        </p:txBody>
      </p:sp>
      <p:sp>
        <p:nvSpPr>
          <p:cNvPr id="6" name="TextBox 5">
            <a:extLst>
              <a:ext uri="{FF2B5EF4-FFF2-40B4-BE49-F238E27FC236}">
                <a16:creationId xmlns:a16="http://schemas.microsoft.com/office/drawing/2014/main" id="{14E01794-4BE4-EC7B-1D4B-FD92BACB1F33}"/>
              </a:ext>
            </a:extLst>
          </p:cNvPr>
          <p:cNvSpPr txBox="1"/>
          <p:nvPr/>
        </p:nvSpPr>
        <p:spPr>
          <a:xfrm>
            <a:off x="493023" y="4323930"/>
            <a:ext cx="1978170" cy="492443"/>
          </a:xfrm>
          <a:prstGeom prst="rect">
            <a:avLst/>
          </a:prstGeom>
          <a:noFill/>
        </p:spPr>
        <p:txBody>
          <a:bodyPr wrap="none" rtlCol="0">
            <a:spAutoFit/>
          </a:bodyPr>
          <a:lstStyle/>
          <a:p>
            <a:r>
              <a:rPr lang="en-US" sz="2600" dirty="0">
                <a:solidFill>
                  <a:srgbClr val="FFC000"/>
                </a:solidFill>
              </a:rPr>
              <a:t>Skip for now!</a:t>
            </a:r>
          </a:p>
        </p:txBody>
      </p:sp>
    </p:spTree>
    <p:extLst>
      <p:ext uri="{BB962C8B-B14F-4D97-AF65-F5344CB8AC3E}">
        <p14:creationId xmlns:p14="http://schemas.microsoft.com/office/powerpoint/2010/main" val="2900749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a:extLst>
            <a:ext uri="{FF2B5EF4-FFF2-40B4-BE49-F238E27FC236}">
              <a16:creationId xmlns:a16="http://schemas.microsoft.com/office/drawing/2014/main" id="{C6AC36A0-401B-9EDE-0955-06787D032B16}"/>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422A0011-C5C9-E74C-3AE4-FAD2C42DE3DA}"/>
              </a:ext>
            </a:extLst>
          </p:cNvPr>
          <p:cNvSpPr/>
          <p:nvPr/>
        </p:nvSpPr>
        <p:spPr>
          <a:xfrm>
            <a:off x="148856" y="182561"/>
            <a:ext cx="11844670" cy="6538913"/>
          </a:xfrm>
          <a:prstGeom prst="roundRect">
            <a:avLst>
              <a:gd name="adj" fmla="val 79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5B0433-5428-A178-2C00-71DF98D52105}"/>
              </a:ext>
            </a:extLst>
          </p:cNvPr>
          <p:cNvSpPr>
            <a:spLocks noGrp="1"/>
          </p:cNvSpPr>
          <p:nvPr>
            <p:ph idx="1"/>
          </p:nvPr>
        </p:nvSpPr>
        <p:spPr/>
        <p:txBody>
          <a:bodyPr/>
          <a:lstStyle/>
          <a:p>
            <a:r>
              <a:rPr lang="en-CN"/>
              <a:t>“</a:t>
            </a:r>
            <a:r>
              <a:rPr lang="en-CN" dirty="0"/>
              <a:t>Split and </a:t>
            </a:r>
            <a:r>
              <a:rPr lang="en-CN"/>
              <a:t>mix”</a:t>
            </a:r>
            <a:r>
              <a:rPr lang="en-US" dirty="0"/>
              <a:t> under the computational setting</a:t>
            </a:r>
            <a:endParaRPr lang="en-CN" dirty="0"/>
          </a:p>
          <a:p>
            <a:r>
              <a:rPr lang="en-US" dirty="0"/>
              <a:t>A simple construction</a:t>
            </a:r>
          </a:p>
          <a:p>
            <a:r>
              <a:rPr lang="en-US" dirty="0"/>
              <a:t>Performance</a:t>
            </a:r>
            <a:endParaRPr lang="en-CN" dirty="0"/>
          </a:p>
        </p:txBody>
      </p:sp>
      <p:sp>
        <p:nvSpPr>
          <p:cNvPr id="4" name="Title 1">
            <a:extLst>
              <a:ext uri="{FF2B5EF4-FFF2-40B4-BE49-F238E27FC236}">
                <a16:creationId xmlns:a16="http://schemas.microsoft.com/office/drawing/2014/main" id="{0466B781-57DE-9134-C3F7-F21EF1E93B0B}"/>
              </a:ext>
            </a:extLst>
          </p:cNvPr>
          <p:cNvSpPr>
            <a:spLocks noGrp="1"/>
          </p:cNvSpPr>
          <p:nvPr>
            <p:ph type="title"/>
          </p:nvPr>
        </p:nvSpPr>
        <p:spPr>
          <a:xfrm>
            <a:off x="839788" y="365125"/>
            <a:ext cx="10515600" cy="1325563"/>
          </a:xfrm>
        </p:spPr>
        <p:txBody>
          <a:bodyPr>
            <a:normAutofit/>
          </a:bodyPr>
          <a:lstStyle/>
          <a:p>
            <a:r>
              <a:rPr lang="en-US" sz="3600" b="1" dirty="0">
                <a:latin typeface="+mn-lt"/>
              </a:rPr>
              <a:t>Part II: Our computational </a:t>
            </a:r>
            <a:r>
              <a:rPr lang="en-US" dirty="0"/>
              <a:t>c</a:t>
            </a:r>
            <a:r>
              <a:rPr lang="en-US" sz="3600" b="1" dirty="0">
                <a:latin typeface="+mn-lt"/>
              </a:rPr>
              <a:t>onstruction</a:t>
            </a:r>
            <a:endParaRPr lang="en-CN" sz="3600" dirty="0"/>
          </a:p>
        </p:txBody>
      </p:sp>
      <p:sp>
        <p:nvSpPr>
          <p:cNvPr id="5" name="Slide Number Placeholder 4">
            <a:extLst>
              <a:ext uri="{FF2B5EF4-FFF2-40B4-BE49-F238E27FC236}">
                <a16:creationId xmlns:a16="http://schemas.microsoft.com/office/drawing/2014/main" id="{BFFC6081-F14F-9649-9B0C-65AB0822A4A2}"/>
              </a:ext>
            </a:extLst>
          </p:cNvPr>
          <p:cNvSpPr>
            <a:spLocks noGrp="1"/>
          </p:cNvSpPr>
          <p:nvPr>
            <p:ph type="sldNum" sz="quarter" idx="12"/>
          </p:nvPr>
        </p:nvSpPr>
        <p:spPr/>
        <p:txBody>
          <a:bodyPr/>
          <a:lstStyle/>
          <a:p>
            <a:fld id="{936B3FD2-17C4-F744-8AD5-E8AA7FAC96FA}" type="slidenum">
              <a:rPr lang="en-CN" smtClean="0"/>
              <a:t>42</a:t>
            </a:fld>
            <a:endParaRPr lang="en-CN"/>
          </a:p>
        </p:txBody>
      </p:sp>
    </p:spTree>
    <p:extLst>
      <p:ext uri="{BB962C8B-B14F-4D97-AF65-F5344CB8AC3E}">
        <p14:creationId xmlns:p14="http://schemas.microsoft.com/office/powerpoint/2010/main" val="3983561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3D2C07-030E-4A41-46D7-C3C2EB06AE9C}"/>
              </a:ext>
            </a:extLst>
          </p:cNvPr>
          <p:cNvSpPr>
            <a:spLocks noGrp="1"/>
          </p:cNvSpPr>
          <p:nvPr>
            <p:ph idx="1"/>
          </p:nvPr>
        </p:nvSpPr>
        <p:spPr>
          <a:xfrm>
            <a:off x="625289" y="1737456"/>
            <a:ext cx="11353801" cy="4351338"/>
          </a:xfrm>
        </p:spPr>
        <p:txBody>
          <a:bodyPr/>
          <a:lstStyle/>
          <a:p>
            <a:endParaRPr lang="en-US" dirty="0"/>
          </a:p>
          <a:p>
            <a:endParaRPr lang="en-US" dirty="0"/>
          </a:p>
          <a:p>
            <a:r>
              <a:rPr lang="en-US" dirty="0"/>
              <a:t>Prior works only study statistical security </a:t>
            </a:r>
            <a:r>
              <a:rPr lang="en-US" sz="2400" dirty="0">
                <a:solidFill>
                  <a:schemeClr val="bg1">
                    <a:lumMod val="50000"/>
                  </a:schemeClr>
                </a:solidFill>
              </a:rPr>
              <a:t>[IKOS06, GMPV20, BBGN20]</a:t>
            </a:r>
          </a:p>
        </p:txBody>
      </p:sp>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3CAECE2B-9265-FE36-840F-3553E6AFA499}"/>
                  </a:ext>
                </a:extLst>
              </p:cNvPr>
              <p:cNvGraphicFramePr>
                <a:graphicFrameLocks noGrp="1"/>
              </p:cNvGraphicFramePr>
              <p:nvPr/>
            </p:nvGraphicFramePr>
            <p:xfrm>
              <a:off x="1434103" y="4416823"/>
              <a:ext cx="9323794" cy="914400"/>
            </p:xfrm>
            <a:graphic>
              <a:graphicData uri="http://schemas.openxmlformats.org/drawingml/2006/table">
                <a:tbl>
                  <a:tblPr>
                    <a:tableStyleId>{93296810-A885-4BE3-A3E7-6D5BEEA58F35}</a:tableStyleId>
                  </a:tblPr>
                  <a:tblGrid>
                    <a:gridCol w="3568203">
                      <a:extLst>
                        <a:ext uri="{9D8B030D-6E8A-4147-A177-3AD203B41FA5}">
                          <a16:colId xmlns:a16="http://schemas.microsoft.com/office/drawing/2014/main" val="3257636827"/>
                        </a:ext>
                      </a:extLst>
                    </a:gridCol>
                    <a:gridCol w="1896035">
                      <a:extLst>
                        <a:ext uri="{9D8B030D-6E8A-4147-A177-3AD203B41FA5}">
                          <a16:colId xmlns:a16="http://schemas.microsoft.com/office/drawing/2014/main" val="2598434786"/>
                        </a:ext>
                      </a:extLst>
                    </a:gridCol>
                    <a:gridCol w="1949824">
                      <a:extLst>
                        <a:ext uri="{9D8B030D-6E8A-4147-A177-3AD203B41FA5}">
                          <a16:colId xmlns:a16="http://schemas.microsoft.com/office/drawing/2014/main" val="3458831953"/>
                        </a:ext>
                      </a:extLst>
                    </a:gridCol>
                    <a:gridCol w="1909732">
                      <a:extLst>
                        <a:ext uri="{9D8B030D-6E8A-4147-A177-3AD203B41FA5}">
                          <a16:colId xmlns:a16="http://schemas.microsoft.com/office/drawing/2014/main" val="1403186714"/>
                        </a:ext>
                      </a:extLst>
                    </a:gridCol>
                  </a:tblGrid>
                  <a:tr h="370840">
                    <a:tc>
                      <a:txBody>
                        <a:bodyPr/>
                        <a:lstStyle/>
                        <a:p>
                          <a:pPr algn="ctr"/>
                          <a:r>
                            <a:rPr lang="en-US" sz="2400" dirty="0"/>
                            <a:t>#Clients</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extLst>
                      <a:ext uri="{0D108BD9-81ED-4DB2-BD59-A6C34878D82A}">
                        <a16:rowId xmlns:a16="http://schemas.microsoft.com/office/drawing/2014/main" val="4252439354"/>
                      </a:ext>
                    </a:extLst>
                  </a:tr>
                  <a:tr h="370840">
                    <a:tc>
                      <a:txBody>
                        <a:bodyPr/>
                        <a:lstStyle/>
                        <a:p>
                          <a:pPr algn="l"/>
                          <a:r>
                            <a:rPr lang="en-US" sz="2400" dirty="0"/>
                            <a:t>#Shares </a:t>
                          </a:r>
                          <a14:m>
                            <m:oMath xmlns:m="http://schemas.openxmlformats.org/officeDocument/2006/math">
                              <m:r>
                                <a:rPr lang="en-US" sz="2400" b="0" i="1" smtClean="0">
                                  <a:latin typeface="Cambria Math" panose="02040503050406030204" pitchFamily="18" charset="0"/>
                                </a:rPr>
                                <m:t>𝑘</m:t>
                              </m:r>
                            </m:oMath>
                          </a14:m>
                          <a:r>
                            <a:rPr lang="en-US" sz="2400" dirty="0"/>
                            <a:t> (IT</a:t>
                          </a:r>
                          <a:r>
                            <a:rPr lang="en-US" sz="2400" baseline="0" dirty="0"/>
                            <a:t>.</a:t>
                          </a:r>
                          <a:r>
                            <a:rPr lang="en-US" sz="2000" baseline="0" dirty="0"/>
                            <a:t> </a:t>
                          </a:r>
                          <a:r>
                            <a:rPr lang="en-US" sz="2400" baseline="0" dirty="0"/>
                            <a:t>40 bits)</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6317</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3856</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2775</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562987678"/>
                      </a:ext>
                    </a:extLst>
                  </a:tr>
                </a:tbl>
              </a:graphicData>
            </a:graphic>
          </p:graphicFrame>
        </mc:Choice>
        <mc:Fallback xmlns="">
          <p:graphicFrame>
            <p:nvGraphicFramePr>
              <p:cNvPr id="21" name="Table 20">
                <a:extLst>
                  <a:ext uri="{FF2B5EF4-FFF2-40B4-BE49-F238E27FC236}">
                    <a16:creationId xmlns:a16="http://schemas.microsoft.com/office/drawing/2014/main" id="{3CAECE2B-9265-FE36-840F-3553E6AFA499}"/>
                  </a:ext>
                </a:extLst>
              </p:cNvPr>
              <p:cNvGraphicFramePr>
                <a:graphicFrameLocks noGrp="1"/>
              </p:cNvGraphicFramePr>
              <p:nvPr>
                <p:extLst>
                  <p:ext uri="{D42A27DB-BD31-4B8C-83A1-F6EECF244321}">
                    <p14:modId xmlns:p14="http://schemas.microsoft.com/office/powerpoint/2010/main" val="1612633711"/>
                  </p:ext>
                </p:extLst>
              </p:nvPr>
            </p:nvGraphicFramePr>
            <p:xfrm>
              <a:off x="1434103" y="4416823"/>
              <a:ext cx="9323794" cy="914400"/>
            </p:xfrm>
            <a:graphic>
              <a:graphicData uri="http://schemas.openxmlformats.org/drawingml/2006/table">
                <a:tbl>
                  <a:tblPr>
                    <a:tableStyleId>{93296810-A885-4BE3-A3E7-6D5BEEA58F35}</a:tableStyleId>
                  </a:tblPr>
                  <a:tblGrid>
                    <a:gridCol w="3568203">
                      <a:extLst>
                        <a:ext uri="{9D8B030D-6E8A-4147-A177-3AD203B41FA5}">
                          <a16:colId xmlns:a16="http://schemas.microsoft.com/office/drawing/2014/main" val="3257636827"/>
                        </a:ext>
                      </a:extLst>
                    </a:gridCol>
                    <a:gridCol w="1896035">
                      <a:extLst>
                        <a:ext uri="{9D8B030D-6E8A-4147-A177-3AD203B41FA5}">
                          <a16:colId xmlns:a16="http://schemas.microsoft.com/office/drawing/2014/main" val="2598434786"/>
                        </a:ext>
                      </a:extLst>
                    </a:gridCol>
                    <a:gridCol w="1949824">
                      <a:extLst>
                        <a:ext uri="{9D8B030D-6E8A-4147-A177-3AD203B41FA5}">
                          <a16:colId xmlns:a16="http://schemas.microsoft.com/office/drawing/2014/main" val="3458831953"/>
                        </a:ext>
                      </a:extLst>
                    </a:gridCol>
                    <a:gridCol w="1909732">
                      <a:extLst>
                        <a:ext uri="{9D8B030D-6E8A-4147-A177-3AD203B41FA5}">
                          <a16:colId xmlns:a16="http://schemas.microsoft.com/office/drawing/2014/main" val="1403186714"/>
                        </a:ext>
                      </a:extLst>
                    </a:gridCol>
                  </a:tblGrid>
                  <a:tr h="457200">
                    <a:tc>
                      <a:txBody>
                        <a:bodyPr/>
                        <a:lstStyle/>
                        <a:p>
                          <a:pPr algn="ctr"/>
                          <a:r>
                            <a:rPr lang="en-US" sz="2400" dirty="0"/>
                            <a:t>#Clients</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extLst>
                      <a:ext uri="{0D108BD9-81ED-4DB2-BD59-A6C34878D82A}">
                        <a16:rowId xmlns:a16="http://schemas.microsoft.com/office/drawing/2014/main" val="4252439354"/>
                      </a:ext>
                    </a:extLst>
                  </a:tr>
                  <a:tr h="457200">
                    <a:tc>
                      <a:txBody>
                        <a:bodyPr/>
                        <a:lstStyle/>
                        <a:p>
                          <a:endParaRPr lang="en-US"/>
                        </a:p>
                      </a:txBody>
                      <a:tcPr>
                        <a:blipFill>
                          <a:blip r:embed="rId4"/>
                          <a:stretch>
                            <a:fillRect t="-113889" r="-161348" b="-33333"/>
                          </a:stretch>
                        </a:blipFill>
                      </a:tcPr>
                    </a:tc>
                    <a:tc>
                      <a:txBody>
                        <a:bodyPr/>
                        <a:lstStyle/>
                        <a:p>
                          <a:pPr algn="l"/>
                          <a:r>
                            <a:rPr lang="en-US" sz="2400" dirty="0"/>
                            <a:t>6317</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3856</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2775</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562987678"/>
                      </a:ext>
                    </a:extLst>
                  </a:tr>
                </a:tbl>
              </a:graphicData>
            </a:graphic>
          </p:graphicFrame>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A576F57-C591-D907-5432-78E0854EBF6E}"/>
                  </a:ext>
                </a:extLst>
              </p:cNvPr>
              <p:cNvSpPr txBox="1"/>
              <p:nvPr/>
            </p:nvSpPr>
            <p:spPr>
              <a:xfrm>
                <a:off x="1434103" y="5964705"/>
                <a:ext cx="4455709" cy="434734"/>
              </a:xfrm>
              <a:prstGeom prst="rect">
                <a:avLst/>
              </a:prstGeom>
              <a:noFill/>
              <a:ln w="19050">
                <a:solidFill>
                  <a:schemeClr val="bg1">
                    <a:lumMod val="50000"/>
                  </a:schemeClr>
                </a:solidFill>
              </a:ln>
            </p:spPr>
            <p:txBody>
              <a:bodyPr wrap="square" rtlCol="0">
                <a:spAutoFit/>
              </a:bodyPr>
              <a:lstStyle/>
              <a:p>
                <a:r>
                  <a:rPr lang="en-US" sz="2200" dirty="0"/>
                  <a:t>Each client input: a vector</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 2</m:t>
                        </m:r>
                      </m:e>
                      <m:sup>
                        <m:r>
                          <a:rPr lang="en-US" sz="2200" b="0" i="1" smtClean="0">
                            <a:latin typeface="Cambria Math" panose="02040503050406030204" pitchFamily="18" charset="0"/>
                          </a:rPr>
                          <m:t>15</m:t>
                        </m:r>
                      </m:sup>
                    </m:sSup>
                    <m:r>
                      <a:rPr lang="en-US" sz="2200" b="0" i="1" smtClean="0">
                        <a:latin typeface="Cambria Math" panose="02040503050406030204" pitchFamily="18" charset="0"/>
                      </a:rPr>
                      <m:t> ×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𝔽</m:t>
                        </m:r>
                      </m:e>
                      <m:sub>
                        <m:r>
                          <a:rPr lang="en-US" sz="2200" b="0" i="1" smtClean="0">
                            <a:latin typeface="Cambria Math" panose="02040503050406030204" pitchFamily="18" charset="0"/>
                            <a:ea typeface="Cambria Math" panose="02040503050406030204" pitchFamily="18" charset="0"/>
                          </a:rPr>
                          <m:t>2</m:t>
                        </m:r>
                      </m:sub>
                    </m:sSub>
                  </m:oMath>
                </a14:m>
                <a:endParaRPr lang="en-US" sz="2200" dirty="0"/>
              </a:p>
            </p:txBody>
          </p:sp>
        </mc:Choice>
        <mc:Fallback xmlns="">
          <p:sp>
            <p:nvSpPr>
              <p:cNvPr id="26" name="TextBox 25">
                <a:extLst>
                  <a:ext uri="{FF2B5EF4-FFF2-40B4-BE49-F238E27FC236}">
                    <a16:creationId xmlns:a16="http://schemas.microsoft.com/office/drawing/2014/main" id="{3A576F57-C591-D907-5432-78E0854EBF6E}"/>
                  </a:ext>
                </a:extLst>
              </p:cNvPr>
              <p:cNvSpPr txBox="1">
                <a:spLocks noRot="1" noChangeAspect="1" noMove="1" noResize="1" noEditPoints="1" noAdjustHandles="1" noChangeArrowheads="1" noChangeShapeType="1" noTextEdit="1"/>
              </p:cNvSpPr>
              <p:nvPr/>
            </p:nvSpPr>
            <p:spPr>
              <a:xfrm>
                <a:off x="1434103" y="5964705"/>
                <a:ext cx="4455709" cy="434734"/>
              </a:xfrm>
              <a:prstGeom prst="rect">
                <a:avLst/>
              </a:prstGeom>
              <a:blipFill>
                <a:blip r:embed="rId10"/>
                <a:stretch>
                  <a:fillRect l="-1416" t="-5405" b="-24324"/>
                </a:stretch>
              </a:blipFill>
              <a:ln w="19050">
                <a:solidFill>
                  <a:schemeClr val="bg1">
                    <a:lumMod val="5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E68F10C-F6CC-0965-7A8F-54146902A032}"/>
              </a:ext>
            </a:extLst>
          </p:cNvPr>
          <p:cNvSpPr>
            <a:spLocks noGrp="1"/>
          </p:cNvSpPr>
          <p:nvPr>
            <p:ph type="sldNum" sz="quarter" idx="12"/>
          </p:nvPr>
        </p:nvSpPr>
        <p:spPr/>
        <p:txBody>
          <a:bodyPr/>
          <a:lstStyle/>
          <a:p>
            <a:fld id="{D9BD9CFA-D953-6D43-BEF7-E1D617A91F13}" type="slidenum">
              <a:rPr lang="en-US" smtClean="0"/>
              <a:t>43</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98BB58-6039-A35C-FE31-E2634C577CBE}"/>
                  </a:ext>
                </a:extLst>
              </p:cNvPr>
              <p:cNvSpPr txBox="1"/>
              <p:nvPr/>
            </p:nvSpPr>
            <p:spPr>
              <a:xfrm>
                <a:off x="6067136" y="1649300"/>
                <a:ext cx="567463"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600" b="0" i="1" smtClean="0">
                          <a:latin typeface="Cambria Math" panose="02040503050406030204" pitchFamily="18" charset="0"/>
                        </a:rPr>
                        <m:t>≈</m:t>
                      </m:r>
                    </m:oMath>
                  </m:oMathPara>
                </a14:m>
                <a:endParaRPr lang="en-US" sz="4600" b="0" dirty="0"/>
              </a:p>
            </p:txBody>
          </p:sp>
        </mc:Choice>
        <mc:Fallback xmlns="">
          <p:sp>
            <p:nvSpPr>
              <p:cNvPr id="11" name="TextBox 10">
                <a:extLst>
                  <a:ext uri="{FF2B5EF4-FFF2-40B4-BE49-F238E27FC236}">
                    <a16:creationId xmlns:a16="http://schemas.microsoft.com/office/drawing/2014/main" id="{D998BB58-6039-A35C-FE31-E2634C577CBE}"/>
                  </a:ext>
                </a:extLst>
              </p:cNvPr>
              <p:cNvSpPr txBox="1">
                <a:spLocks noRot="1" noChangeAspect="1" noMove="1" noResize="1" noEditPoints="1" noAdjustHandles="1" noChangeArrowheads="1" noChangeShapeType="1" noTextEdit="1"/>
              </p:cNvSpPr>
              <p:nvPr/>
            </p:nvSpPr>
            <p:spPr>
              <a:xfrm>
                <a:off x="6067136" y="1649300"/>
                <a:ext cx="567463" cy="707886"/>
              </a:xfrm>
              <a:prstGeom prst="rect">
                <a:avLst/>
              </a:prstGeom>
              <a:blipFill>
                <a:blip r:embed="rId11"/>
                <a:stretch>
                  <a:fillRect l="-10870"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A638D3-A542-DBA7-699A-FDCACCD44532}"/>
                  </a:ext>
                </a:extLst>
              </p:cNvPr>
              <p:cNvSpPr txBox="1"/>
              <p:nvPr/>
            </p:nvSpPr>
            <p:spPr>
              <a:xfrm>
                <a:off x="2386265" y="1795300"/>
                <a:ext cx="2979214" cy="492443"/>
              </a:xfrm>
              <a:prstGeom prst="rect">
                <a:avLst/>
              </a:prstGeom>
              <a:solidFill>
                <a:schemeClr val="accent1"/>
              </a:solidFill>
            </p:spPr>
            <p:txBody>
              <a:bodyPr wrap="none" lIns="0" tIns="0" rIns="0" bIns="0" rtlCol="0">
                <a:spAutoFit/>
              </a:bodyPr>
              <a:lstStyle/>
              <a:p>
                <a14:m>
                  <m:oMath xmlns:m="http://schemas.openxmlformats.org/officeDocument/2006/math">
                    <m:r>
                      <a:rPr lang="en-US" sz="3200" b="0" i="1" smtClean="0">
                        <a:solidFill>
                          <a:schemeClr val="bg1"/>
                        </a:solidFill>
                        <a:latin typeface="Cambria Math" panose="02040503050406030204" pitchFamily="18" charset="0"/>
                      </a:rPr>
                      <m:t>𝑉𝑖𝑒𝑤</m:t>
                    </m:r>
                  </m:oMath>
                </a14:m>
                <a:r>
                  <a:rPr lang="en-US" sz="3200" dirty="0">
                    <a:solidFill>
                      <a:schemeClr val="bg1"/>
                    </a:solidFill>
                  </a:rPr>
                  <a:t>(1, 1, 1, 1, 1)</a:t>
                </a:r>
                <a:endParaRPr lang="en-CN" sz="3200" dirty="0">
                  <a:solidFill>
                    <a:schemeClr val="bg1"/>
                  </a:solidFill>
                </a:endParaRPr>
              </a:p>
            </p:txBody>
          </p:sp>
        </mc:Choice>
        <mc:Fallback xmlns="">
          <p:sp>
            <p:nvSpPr>
              <p:cNvPr id="12" name="TextBox 11">
                <a:extLst>
                  <a:ext uri="{FF2B5EF4-FFF2-40B4-BE49-F238E27FC236}">
                    <a16:creationId xmlns:a16="http://schemas.microsoft.com/office/drawing/2014/main" id="{21A638D3-A542-DBA7-699A-FDCACCD44532}"/>
                  </a:ext>
                </a:extLst>
              </p:cNvPr>
              <p:cNvSpPr txBox="1">
                <a:spLocks noRot="1" noChangeAspect="1" noMove="1" noResize="1" noEditPoints="1" noAdjustHandles="1" noChangeArrowheads="1" noChangeShapeType="1" noTextEdit="1"/>
              </p:cNvSpPr>
              <p:nvPr/>
            </p:nvSpPr>
            <p:spPr>
              <a:xfrm>
                <a:off x="2386265" y="1795300"/>
                <a:ext cx="2979214" cy="492443"/>
              </a:xfrm>
              <a:prstGeom prst="rect">
                <a:avLst/>
              </a:prstGeom>
              <a:blipFill>
                <a:blip r:embed="rId12"/>
                <a:stretch>
                  <a:fillRect l="-4237" t="-25641" r="-7203" b="-48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39D899-8CC6-A76B-12F5-21797F52C69D}"/>
                  </a:ext>
                </a:extLst>
              </p:cNvPr>
              <p:cNvSpPr txBox="1"/>
              <p:nvPr/>
            </p:nvSpPr>
            <p:spPr>
              <a:xfrm>
                <a:off x="7336257" y="1794664"/>
                <a:ext cx="2979214" cy="492443"/>
              </a:xfrm>
              <a:prstGeom prst="rect">
                <a:avLst/>
              </a:prstGeom>
              <a:solidFill>
                <a:schemeClr val="accent1"/>
              </a:solidFill>
            </p:spPr>
            <p:txBody>
              <a:bodyPr wrap="none" lIns="0" tIns="0" rIns="0" bIns="0" rtlCol="0">
                <a:spAutoFit/>
              </a:bodyPr>
              <a:lstStyle/>
              <a:p>
                <a14:m>
                  <m:oMath xmlns:m="http://schemas.openxmlformats.org/officeDocument/2006/math">
                    <m:r>
                      <a:rPr lang="en-US" sz="3200" b="0" i="1" smtClean="0">
                        <a:solidFill>
                          <a:schemeClr val="bg1"/>
                        </a:solidFill>
                        <a:latin typeface="Cambria Math" panose="02040503050406030204" pitchFamily="18" charset="0"/>
                      </a:rPr>
                      <m:t>𝑉𝑖𝑒𝑤</m:t>
                    </m:r>
                  </m:oMath>
                </a14:m>
                <a:r>
                  <a:rPr lang="en-US" sz="3200" dirty="0">
                    <a:solidFill>
                      <a:schemeClr val="bg1"/>
                    </a:solidFill>
                  </a:rPr>
                  <a:t>(5, 0, 0, 0, 0)</a:t>
                </a:r>
                <a:endParaRPr lang="en-CN" sz="3200" dirty="0">
                  <a:solidFill>
                    <a:schemeClr val="bg1"/>
                  </a:solidFill>
                </a:endParaRPr>
              </a:p>
            </p:txBody>
          </p:sp>
        </mc:Choice>
        <mc:Fallback xmlns="">
          <p:sp>
            <p:nvSpPr>
              <p:cNvPr id="13" name="TextBox 12">
                <a:extLst>
                  <a:ext uri="{FF2B5EF4-FFF2-40B4-BE49-F238E27FC236}">
                    <a16:creationId xmlns:a16="http://schemas.microsoft.com/office/drawing/2014/main" id="{0E39D899-8CC6-A76B-12F5-21797F52C69D}"/>
                  </a:ext>
                </a:extLst>
              </p:cNvPr>
              <p:cNvSpPr txBox="1">
                <a:spLocks noRot="1" noChangeAspect="1" noMove="1" noResize="1" noEditPoints="1" noAdjustHandles="1" noChangeArrowheads="1" noChangeShapeType="1" noTextEdit="1"/>
              </p:cNvSpPr>
              <p:nvPr/>
            </p:nvSpPr>
            <p:spPr>
              <a:xfrm>
                <a:off x="7336257" y="1794664"/>
                <a:ext cx="2979214" cy="492443"/>
              </a:xfrm>
              <a:prstGeom prst="rect">
                <a:avLst/>
              </a:prstGeom>
              <a:blipFill>
                <a:blip r:embed="rId13"/>
                <a:stretch>
                  <a:fillRect l="-4661" t="-25641" r="-7203" b="-4871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4EB7175-C025-2B04-48F5-8A91E7EB1E7E}"/>
              </a:ext>
            </a:extLst>
          </p:cNvPr>
          <p:cNvSpPr>
            <a:spLocks noGrp="1"/>
          </p:cNvSpPr>
          <p:nvPr>
            <p:ph type="title"/>
          </p:nvPr>
        </p:nvSpPr>
        <p:spPr>
          <a:xfrm>
            <a:off x="838200" y="365125"/>
            <a:ext cx="10515600" cy="1325563"/>
          </a:xfrm>
        </p:spPr>
        <p:txBody>
          <a:bodyPr>
            <a:normAutofit/>
          </a:bodyPr>
          <a:lstStyle/>
          <a:p>
            <a:r>
              <a:rPr lang="en-US" sz="3600" b="1" dirty="0"/>
              <a:t>Revisit the security of split-and-mix</a:t>
            </a:r>
          </a:p>
        </p:txBody>
      </p:sp>
    </p:spTree>
    <p:custDataLst>
      <p:tags r:id="rId1"/>
    </p:custDataLst>
    <p:extLst>
      <p:ext uri="{BB962C8B-B14F-4D97-AF65-F5344CB8AC3E}">
        <p14:creationId xmlns:p14="http://schemas.microsoft.com/office/powerpoint/2010/main" val="9880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65E56-8ED2-39FE-5A49-E49FF133F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E36D3C-24FB-2D2E-5EA9-1ADA4A5C93AA}"/>
              </a:ext>
            </a:extLst>
          </p:cNvPr>
          <p:cNvSpPr>
            <a:spLocks noGrp="1"/>
          </p:cNvSpPr>
          <p:nvPr>
            <p:ph type="title"/>
          </p:nvPr>
        </p:nvSpPr>
        <p:spPr/>
        <p:txBody>
          <a:bodyPr>
            <a:normAutofit/>
          </a:bodyPr>
          <a:lstStyle/>
          <a:p>
            <a:r>
              <a:rPr lang="en-US" sz="3600" b="1" dirty="0"/>
              <a:t>New: computational security for split-and-mix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EC0B5D-52E6-A771-7951-C672EA70E060}"/>
                  </a:ext>
                </a:extLst>
              </p:cNvPr>
              <p:cNvSpPr>
                <a:spLocks noGrp="1"/>
              </p:cNvSpPr>
              <p:nvPr>
                <p:ph idx="1"/>
              </p:nvPr>
            </p:nvSpPr>
            <p:spPr>
              <a:xfrm>
                <a:off x="625289" y="1737456"/>
                <a:ext cx="11353801" cy="4351338"/>
              </a:xfrm>
            </p:spPr>
            <p:txBody>
              <a:bodyPr/>
              <a:lstStyle/>
              <a:p>
                <a:endParaRPr lang="en-US" dirty="0"/>
              </a:p>
              <a:p>
                <a:endParaRPr lang="en-US" dirty="0"/>
              </a:p>
              <a:p>
                <a:r>
                  <a:rPr lang="en-US" dirty="0"/>
                  <a:t>Prior works only study statistical security </a:t>
                </a:r>
                <a:r>
                  <a:rPr lang="en-US" sz="2400" dirty="0">
                    <a:solidFill>
                      <a:schemeClr val="bg1">
                        <a:lumMod val="50000"/>
                      </a:schemeClr>
                    </a:solidFill>
                  </a:rPr>
                  <a:t>[IKOS06, GMPV20, BBGN20]</a:t>
                </a:r>
              </a:p>
              <a:p>
                <a:r>
                  <a:rPr lang="en-US" dirty="0"/>
                  <a:t>This work studies </a:t>
                </a:r>
                <a:r>
                  <a:rPr lang="en-US" dirty="0">
                    <a:solidFill>
                      <a:srgbClr val="0070C0"/>
                    </a:solidFill>
                  </a:rPr>
                  <a:t>computational security, </a:t>
                </a:r>
                <a:r>
                  <a:rPr lang="en-US" dirty="0">
                    <a:solidFill>
                      <a:srgbClr val="00B050"/>
                    </a:solidFill>
                  </a:rPr>
                  <a:t>aiming to reduce the #shares </a:t>
                </a:r>
                <a14:m>
                  <m:oMath xmlns:m="http://schemas.openxmlformats.org/officeDocument/2006/math">
                    <m:r>
                      <a:rPr lang="en-US" b="0" i="1" smtClean="0">
                        <a:solidFill>
                          <a:srgbClr val="00B050"/>
                        </a:solidFill>
                        <a:latin typeface="Cambria Math" panose="02040503050406030204" pitchFamily="18" charset="0"/>
                      </a:rPr>
                      <m:t>𝑘</m:t>
                    </m:r>
                  </m:oMath>
                </a14:m>
                <a:r>
                  <a:rPr lang="en-US" dirty="0">
                    <a:solidFill>
                      <a:srgbClr val="00B050"/>
                    </a:solidFill>
                  </a:rPr>
                  <a:t> (and hence improving concrete efficiency) </a:t>
                </a:r>
              </a:p>
            </p:txBody>
          </p:sp>
        </mc:Choice>
        <mc:Fallback xmlns="">
          <p:sp>
            <p:nvSpPr>
              <p:cNvPr id="3" name="Content Placeholder 2">
                <a:extLst>
                  <a:ext uri="{FF2B5EF4-FFF2-40B4-BE49-F238E27FC236}">
                    <a16:creationId xmlns:a16="http://schemas.microsoft.com/office/drawing/2014/main" id="{9E6D30BB-6CE5-0C81-4D35-4F25C31CF2E9}"/>
                  </a:ext>
                </a:extLst>
              </p:cNvPr>
              <p:cNvSpPr>
                <a:spLocks noGrp="1" noRot="1" noChangeAspect="1" noMove="1" noResize="1" noEditPoints="1" noAdjustHandles="1" noChangeArrowheads="1" noChangeShapeType="1" noTextEdit="1"/>
              </p:cNvSpPr>
              <p:nvPr>
                <p:ph idx="1"/>
              </p:nvPr>
            </p:nvSpPr>
            <p:spPr>
              <a:xfrm>
                <a:off x="625289" y="1737456"/>
                <a:ext cx="11353801" cy="4351338"/>
              </a:xfrm>
              <a:blipFill>
                <a:blip r:embed="rId4"/>
                <a:stretch>
                  <a:fillRect l="-10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3C89AB98-57BD-A0DF-0B47-0D1309C0183E}"/>
                  </a:ext>
                </a:extLst>
              </p:cNvPr>
              <p:cNvGraphicFramePr>
                <a:graphicFrameLocks noGrp="1"/>
              </p:cNvGraphicFramePr>
              <p:nvPr/>
            </p:nvGraphicFramePr>
            <p:xfrm>
              <a:off x="1434103" y="4416823"/>
              <a:ext cx="9323794" cy="1371600"/>
            </p:xfrm>
            <a:graphic>
              <a:graphicData uri="http://schemas.openxmlformats.org/drawingml/2006/table">
                <a:tbl>
                  <a:tblPr>
                    <a:tableStyleId>{93296810-A885-4BE3-A3E7-6D5BEEA58F35}</a:tableStyleId>
                  </a:tblPr>
                  <a:tblGrid>
                    <a:gridCol w="3568203">
                      <a:extLst>
                        <a:ext uri="{9D8B030D-6E8A-4147-A177-3AD203B41FA5}">
                          <a16:colId xmlns:a16="http://schemas.microsoft.com/office/drawing/2014/main" val="3257636827"/>
                        </a:ext>
                      </a:extLst>
                    </a:gridCol>
                    <a:gridCol w="1896035">
                      <a:extLst>
                        <a:ext uri="{9D8B030D-6E8A-4147-A177-3AD203B41FA5}">
                          <a16:colId xmlns:a16="http://schemas.microsoft.com/office/drawing/2014/main" val="2598434786"/>
                        </a:ext>
                      </a:extLst>
                    </a:gridCol>
                    <a:gridCol w="1949824">
                      <a:extLst>
                        <a:ext uri="{9D8B030D-6E8A-4147-A177-3AD203B41FA5}">
                          <a16:colId xmlns:a16="http://schemas.microsoft.com/office/drawing/2014/main" val="3458831953"/>
                        </a:ext>
                      </a:extLst>
                    </a:gridCol>
                    <a:gridCol w="1909732">
                      <a:extLst>
                        <a:ext uri="{9D8B030D-6E8A-4147-A177-3AD203B41FA5}">
                          <a16:colId xmlns:a16="http://schemas.microsoft.com/office/drawing/2014/main" val="1403186714"/>
                        </a:ext>
                      </a:extLst>
                    </a:gridCol>
                  </a:tblGrid>
                  <a:tr h="370840">
                    <a:tc>
                      <a:txBody>
                        <a:bodyPr/>
                        <a:lstStyle/>
                        <a:p>
                          <a:pPr algn="ctr"/>
                          <a:r>
                            <a:rPr lang="en-US" sz="2400" dirty="0"/>
                            <a:t>#Clients</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extLst>
                      <a:ext uri="{0D108BD9-81ED-4DB2-BD59-A6C34878D82A}">
                        <a16:rowId xmlns:a16="http://schemas.microsoft.com/office/drawing/2014/main" val="4252439354"/>
                      </a:ext>
                    </a:extLst>
                  </a:tr>
                  <a:tr h="370840">
                    <a:tc>
                      <a:txBody>
                        <a:bodyPr/>
                        <a:lstStyle/>
                        <a:p>
                          <a:pPr algn="l"/>
                          <a:r>
                            <a:rPr lang="en-US" sz="2400" dirty="0"/>
                            <a:t>#Shares </a:t>
                          </a:r>
                          <a14:m>
                            <m:oMath xmlns:m="http://schemas.openxmlformats.org/officeDocument/2006/math">
                              <m:r>
                                <a:rPr lang="en-US" sz="2400" b="0" i="1" smtClean="0">
                                  <a:latin typeface="Cambria Math" panose="02040503050406030204" pitchFamily="18" charset="0"/>
                                </a:rPr>
                                <m:t>𝑘</m:t>
                              </m:r>
                            </m:oMath>
                          </a14:m>
                          <a:r>
                            <a:rPr lang="en-US" sz="2400" dirty="0"/>
                            <a:t> (IT</a:t>
                          </a:r>
                          <a:r>
                            <a:rPr lang="en-US" sz="2400" baseline="0" dirty="0"/>
                            <a:t>.</a:t>
                          </a:r>
                          <a:r>
                            <a:rPr lang="en-US" sz="2000" baseline="0" dirty="0"/>
                            <a:t> </a:t>
                          </a:r>
                          <a:r>
                            <a:rPr lang="en-US" sz="2400" baseline="0" dirty="0"/>
                            <a:t>40 bits)</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6317</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3856</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2775</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562987678"/>
                      </a:ext>
                    </a:extLst>
                  </a:tr>
                  <a:tr h="207269">
                    <a:tc>
                      <a:txBody>
                        <a:bodyPr/>
                        <a:lstStyle/>
                        <a:p>
                          <a:pPr algn="l"/>
                          <a:r>
                            <a:rPr lang="en-US" sz="2400" dirty="0">
                              <a:solidFill>
                                <a:schemeClr val="tx1"/>
                              </a:solidFill>
                            </a:rPr>
                            <a:t>#Shares </a:t>
                          </a:r>
                          <a14:m>
                            <m:oMath xmlns:m="http://schemas.openxmlformats.org/officeDocument/2006/math">
                              <m:r>
                                <a:rPr lang="en-US" sz="2400" b="0" i="1" smtClean="0">
                                  <a:solidFill>
                                    <a:schemeClr val="tx1"/>
                                  </a:solidFill>
                                  <a:latin typeface="Cambria Math" panose="02040503050406030204" pitchFamily="18" charset="0"/>
                                </a:rPr>
                                <m:t>𝑘</m:t>
                              </m:r>
                            </m:oMath>
                          </a14:m>
                          <a:r>
                            <a:rPr lang="en-US" sz="2400" dirty="0">
                              <a:solidFill>
                                <a:schemeClr val="tx1"/>
                              </a:solidFill>
                            </a:rPr>
                            <a:t> (Comp.</a:t>
                          </a:r>
                          <a:r>
                            <a:rPr lang="en-US" sz="2400" baseline="0" dirty="0">
                              <a:solidFill>
                                <a:schemeClr val="tx1"/>
                              </a:solidFill>
                            </a:rPr>
                            <a:t> 128 bits</a:t>
                          </a:r>
                          <a:r>
                            <a:rPr lang="en-US" sz="2400" dirty="0">
                              <a:solidFill>
                                <a:schemeClr val="tx1"/>
                              </a:solidFill>
                            </a:rPr>
                            <a:t>)</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solidFill>
                                <a:schemeClr val="tx1"/>
                              </a:solidFill>
                            </a:rPr>
                            <a:t>405</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solidFill>
                                <a:schemeClr val="tx1"/>
                              </a:solidFill>
                            </a:rPr>
                            <a:t>88</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solidFill>
                                <a:schemeClr val="tx1"/>
                              </a:solidFill>
                            </a:rPr>
                            <a:t>37</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2398225329"/>
                      </a:ext>
                    </a:extLst>
                  </a:tr>
                </a:tbl>
              </a:graphicData>
            </a:graphic>
          </p:graphicFrame>
        </mc:Choice>
        <mc:Fallback xmlns="">
          <p:graphicFrame>
            <p:nvGraphicFramePr>
              <p:cNvPr id="21" name="Table 20">
                <a:extLst>
                  <a:ext uri="{FF2B5EF4-FFF2-40B4-BE49-F238E27FC236}">
                    <a16:creationId xmlns:a16="http://schemas.microsoft.com/office/drawing/2014/main" id="{75F45207-8481-B4DF-8902-3F748478F4B8}"/>
                  </a:ext>
                </a:extLst>
              </p:cNvPr>
              <p:cNvGraphicFramePr>
                <a:graphicFrameLocks noGrp="1"/>
              </p:cNvGraphicFramePr>
              <p:nvPr/>
            </p:nvGraphicFramePr>
            <p:xfrm>
              <a:off x="1434103" y="4416823"/>
              <a:ext cx="9323794" cy="1371600"/>
            </p:xfrm>
            <a:graphic>
              <a:graphicData uri="http://schemas.openxmlformats.org/drawingml/2006/table">
                <a:tbl>
                  <a:tblPr>
                    <a:tableStyleId>{93296810-A885-4BE3-A3E7-6D5BEEA58F35}</a:tableStyleId>
                  </a:tblPr>
                  <a:tblGrid>
                    <a:gridCol w="3568203">
                      <a:extLst>
                        <a:ext uri="{9D8B030D-6E8A-4147-A177-3AD203B41FA5}">
                          <a16:colId xmlns:a16="http://schemas.microsoft.com/office/drawing/2014/main" val="3257636827"/>
                        </a:ext>
                      </a:extLst>
                    </a:gridCol>
                    <a:gridCol w="1896035">
                      <a:extLst>
                        <a:ext uri="{9D8B030D-6E8A-4147-A177-3AD203B41FA5}">
                          <a16:colId xmlns:a16="http://schemas.microsoft.com/office/drawing/2014/main" val="2598434786"/>
                        </a:ext>
                      </a:extLst>
                    </a:gridCol>
                    <a:gridCol w="1949824">
                      <a:extLst>
                        <a:ext uri="{9D8B030D-6E8A-4147-A177-3AD203B41FA5}">
                          <a16:colId xmlns:a16="http://schemas.microsoft.com/office/drawing/2014/main" val="3458831953"/>
                        </a:ext>
                      </a:extLst>
                    </a:gridCol>
                    <a:gridCol w="1909732">
                      <a:extLst>
                        <a:ext uri="{9D8B030D-6E8A-4147-A177-3AD203B41FA5}">
                          <a16:colId xmlns:a16="http://schemas.microsoft.com/office/drawing/2014/main" val="1403186714"/>
                        </a:ext>
                      </a:extLst>
                    </a:gridCol>
                  </a:tblGrid>
                  <a:tr h="457200">
                    <a:tc>
                      <a:txBody>
                        <a:bodyPr/>
                        <a:lstStyle/>
                        <a:p>
                          <a:pPr algn="ctr"/>
                          <a:r>
                            <a:rPr lang="en-US" sz="2400" dirty="0"/>
                            <a:t>#Clients</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algn="l"/>
                          <a:r>
                            <a:rPr lang="en-US" sz="2400" dirty="0"/>
                            <a:t>10000</a:t>
                          </a:r>
                          <a:endParaRPr lang="en-US" sz="2400" dirty="0">
                            <a:latin typeface="Calibri" panose="020F0502020204030204" pitchFamily="34" charset="0"/>
                            <a:cs typeface="Calibri" panose="020F0502020204030204" pitchFamily="34" charset="0"/>
                          </a:endParaRPr>
                        </a:p>
                      </a:txBody>
                      <a:tcPr>
                        <a:solidFill>
                          <a:schemeClr val="bg1">
                            <a:lumMod val="85000"/>
                          </a:schemeClr>
                        </a:solidFill>
                      </a:tcPr>
                    </a:tc>
                    <a:extLst>
                      <a:ext uri="{0D108BD9-81ED-4DB2-BD59-A6C34878D82A}">
                        <a16:rowId xmlns:a16="http://schemas.microsoft.com/office/drawing/2014/main" val="4252439354"/>
                      </a:ext>
                    </a:extLst>
                  </a:tr>
                  <a:tr h="457200">
                    <a:tc>
                      <a:txBody>
                        <a:bodyPr/>
                        <a:lstStyle/>
                        <a:p>
                          <a:endParaRPr lang="en-US"/>
                        </a:p>
                      </a:txBody>
                      <a:tcPr>
                        <a:blipFill>
                          <a:blip r:embed="rId5"/>
                          <a:stretch>
                            <a:fillRect t="-108108" r="-161348" b="-129730"/>
                          </a:stretch>
                        </a:blipFill>
                      </a:tcPr>
                    </a:tc>
                    <a:tc>
                      <a:txBody>
                        <a:bodyPr/>
                        <a:lstStyle/>
                        <a:p>
                          <a:pPr algn="l"/>
                          <a:r>
                            <a:rPr lang="en-US" sz="2400" dirty="0"/>
                            <a:t>6317</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3856</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t>2775</a:t>
                          </a:r>
                          <a:endParaRPr lang="en-US" sz="2400" dirty="0">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3562987678"/>
                      </a:ext>
                    </a:extLst>
                  </a:tr>
                  <a:tr h="457200">
                    <a:tc>
                      <a:txBody>
                        <a:bodyPr/>
                        <a:lstStyle/>
                        <a:p>
                          <a:endParaRPr lang="en-US"/>
                        </a:p>
                      </a:txBody>
                      <a:tcPr>
                        <a:blipFill>
                          <a:blip r:embed="rId5"/>
                          <a:stretch>
                            <a:fillRect t="-213889" r="-161348" b="-33333"/>
                          </a:stretch>
                        </a:blipFill>
                      </a:tcPr>
                    </a:tc>
                    <a:tc>
                      <a:txBody>
                        <a:bodyPr/>
                        <a:lstStyle/>
                        <a:p>
                          <a:pPr algn="l"/>
                          <a:r>
                            <a:rPr lang="en-US" sz="2400" dirty="0">
                              <a:solidFill>
                                <a:schemeClr val="tx1"/>
                              </a:solidFill>
                            </a:rPr>
                            <a:t>405</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solidFill>
                                <a:schemeClr val="tx1"/>
                              </a:solidFill>
                            </a:rPr>
                            <a:t>88</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tc>
                      <a:txBody>
                        <a:bodyPr/>
                        <a:lstStyle/>
                        <a:p>
                          <a:pPr algn="l"/>
                          <a:r>
                            <a:rPr lang="en-US" sz="2400" dirty="0">
                              <a:solidFill>
                                <a:schemeClr val="tx1"/>
                              </a:solidFill>
                            </a:rPr>
                            <a:t>37</a:t>
                          </a:r>
                          <a:endParaRPr lang="en-US" sz="2400" dirty="0">
                            <a:solidFill>
                              <a:schemeClr val="tx1"/>
                            </a:solidFill>
                            <a:latin typeface="Calibri" panose="020F0502020204030204" pitchFamily="34" charset="0"/>
                            <a:cs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2398225329"/>
                      </a:ext>
                    </a:extLst>
                  </a:tr>
                </a:tbl>
              </a:graphicData>
            </a:graphic>
          </p:graphicFrame>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5081F2-3126-B06A-CC8F-8222A194C120}"/>
                  </a:ext>
                </a:extLst>
              </p:cNvPr>
              <p:cNvSpPr txBox="1"/>
              <p:nvPr/>
            </p:nvSpPr>
            <p:spPr>
              <a:xfrm>
                <a:off x="1434103" y="5964705"/>
                <a:ext cx="4455709" cy="434734"/>
              </a:xfrm>
              <a:prstGeom prst="rect">
                <a:avLst/>
              </a:prstGeom>
              <a:noFill/>
              <a:ln w="19050">
                <a:solidFill>
                  <a:schemeClr val="bg1">
                    <a:lumMod val="50000"/>
                  </a:schemeClr>
                </a:solidFill>
              </a:ln>
            </p:spPr>
            <p:txBody>
              <a:bodyPr wrap="square" rtlCol="0">
                <a:spAutoFit/>
              </a:bodyPr>
              <a:lstStyle/>
              <a:p>
                <a:r>
                  <a:rPr lang="en-US" sz="2200" dirty="0"/>
                  <a:t>Each client input: a vector</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 2</m:t>
                        </m:r>
                      </m:e>
                      <m:sup>
                        <m:r>
                          <a:rPr lang="en-US" sz="2200" b="0" i="1" smtClean="0">
                            <a:latin typeface="Cambria Math" panose="02040503050406030204" pitchFamily="18" charset="0"/>
                          </a:rPr>
                          <m:t>15</m:t>
                        </m:r>
                      </m:sup>
                    </m:sSup>
                    <m:r>
                      <a:rPr lang="en-US" sz="2200" b="0" i="1" smtClean="0">
                        <a:latin typeface="Cambria Math" panose="02040503050406030204" pitchFamily="18" charset="0"/>
                      </a:rPr>
                      <m:t> ×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𝔽</m:t>
                        </m:r>
                      </m:e>
                      <m:sub>
                        <m:r>
                          <a:rPr lang="en-US" sz="2200" b="0" i="1" smtClean="0">
                            <a:latin typeface="Cambria Math" panose="02040503050406030204" pitchFamily="18" charset="0"/>
                            <a:ea typeface="Cambria Math" panose="02040503050406030204" pitchFamily="18" charset="0"/>
                          </a:rPr>
                          <m:t>2</m:t>
                        </m:r>
                      </m:sub>
                    </m:sSub>
                  </m:oMath>
                </a14:m>
                <a:endParaRPr lang="en-US" sz="2200" dirty="0"/>
              </a:p>
            </p:txBody>
          </p:sp>
        </mc:Choice>
        <mc:Fallback xmlns="">
          <p:sp>
            <p:nvSpPr>
              <p:cNvPr id="26" name="TextBox 25">
                <a:extLst>
                  <a:ext uri="{FF2B5EF4-FFF2-40B4-BE49-F238E27FC236}">
                    <a16:creationId xmlns:a16="http://schemas.microsoft.com/office/drawing/2014/main" id="{6C9203F4-72D9-55F7-F46D-47A33677FFD3}"/>
                  </a:ext>
                </a:extLst>
              </p:cNvPr>
              <p:cNvSpPr txBox="1">
                <a:spLocks noRot="1" noChangeAspect="1" noMove="1" noResize="1" noEditPoints="1" noAdjustHandles="1" noChangeArrowheads="1" noChangeShapeType="1" noTextEdit="1"/>
              </p:cNvSpPr>
              <p:nvPr/>
            </p:nvSpPr>
            <p:spPr>
              <a:xfrm>
                <a:off x="1434103" y="5964705"/>
                <a:ext cx="4455709" cy="434734"/>
              </a:xfrm>
              <a:prstGeom prst="rect">
                <a:avLst/>
              </a:prstGeom>
              <a:blipFill>
                <a:blip r:embed="rId10"/>
                <a:stretch>
                  <a:fillRect l="-1416" t="-5405" b="-24324"/>
                </a:stretch>
              </a:blipFill>
              <a:ln w="19050">
                <a:solidFill>
                  <a:schemeClr val="bg1">
                    <a:lumMod val="50000"/>
                  </a:schemeClr>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55859F-A6F1-DDE6-E563-2BA13F26042D}"/>
              </a:ext>
            </a:extLst>
          </p:cNvPr>
          <p:cNvSpPr>
            <a:spLocks noGrp="1"/>
          </p:cNvSpPr>
          <p:nvPr>
            <p:ph type="sldNum" sz="quarter" idx="12"/>
          </p:nvPr>
        </p:nvSpPr>
        <p:spPr/>
        <p:txBody>
          <a:bodyPr/>
          <a:lstStyle/>
          <a:p>
            <a:fld id="{D9BD9CFA-D953-6D43-BEF7-E1D617A91F13}" type="slidenum">
              <a:rPr lang="en-US" smtClean="0"/>
              <a:t>44</a:t>
            </a:fld>
            <a:endParaRPr lang="en-US"/>
          </a:p>
        </p:txBody>
      </p:sp>
      <p:sp>
        <p:nvSpPr>
          <p:cNvPr id="5" name="TextBox 4">
            <a:extLst>
              <a:ext uri="{FF2B5EF4-FFF2-40B4-BE49-F238E27FC236}">
                <a16:creationId xmlns:a16="http://schemas.microsoft.com/office/drawing/2014/main" id="{14BAB014-AE80-6656-1AD4-063FF25B2DAA}"/>
              </a:ext>
            </a:extLst>
          </p:cNvPr>
          <p:cNvSpPr txBox="1"/>
          <p:nvPr/>
        </p:nvSpPr>
        <p:spPr>
          <a:xfrm>
            <a:off x="13275560" y="539605"/>
            <a:ext cx="3902222" cy="369332"/>
          </a:xfrm>
          <a:prstGeom prst="rect">
            <a:avLst/>
          </a:prstGeom>
          <a:noFill/>
        </p:spPr>
        <p:txBody>
          <a:bodyPr wrap="none" rtlCol="0">
            <a:spAutoFit/>
          </a:bodyPr>
          <a:lstStyle/>
          <a:p>
            <a:r>
              <a:rPr lang="en-US" dirty="0">
                <a:solidFill>
                  <a:srgbClr val="FF0000"/>
                </a:solidFill>
              </a:rPr>
              <a:t>Strengthen that I’m moving to our work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4D7472-D511-9CA5-810C-63FF80188167}"/>
                  </a:ext>
                </a:extLst>
              </p:cNvPr>
              <p:cNvSpPr txBox="1"/>
              <p:nvPr/>
            </p:nvSpPr>
            <p:spPr>
              <a:xfrm>
                <a:off x="6067136" y="1649300"/>
                <a:ext cx="567463" cy="707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600" b="0" i="1" smtClean="0">
                          <a:latin typeface="Cambria Math" panose="02040503050406030204" pitchFamily="18" charset="0"/>
                        </a:rPr>
                        <m:t>≈</m:t>
                      </m:r>
                    </m:oMath>
                  </m:oMathPara>
                </a14:m>
                <a:endParaRPr lang="en-US" sz="4600" b="0" dirty="0"/>
              </a:p>
            </p:txBody>
          </p:sp>
        </mc:Choice>
        <mc:Fallback xmlns="">
          <p:sp>
            <p:nvSpPr>
              <p:cNvPr id="6" name="TextBox 5">
                <a:extLst>
                  <a:ext uri="{FF2B5EF4-FFF2-40B4-BE49-F238E27FC236}">
                    <a16:creationId xmlns:a16="http://schemas.microsoft.com/office/drawing/2014/main" id="{554D7472-D511-9CA5-810C-63FF80188167}"/>
                  </a:ext>
                </a:extLst>
              </p:cNvPr>
              <p:cNvSpPr txBox="1">
                <a:spLocks noRot="1" noChangeAspect="1" noMove="1" noResize="1" noEditPoints="1" noAdjustHandles="1" noChangeArrowheads="1" noChangeShapeType="1" noTextEdit="1"/>
              </p:cNvSpPr>
              <p:nvPr/>
            </p:nvSpPr>
            <p:spPr>
              <a:xfrm>
                <a:off x="6067136" y="1649300"/>
                <a:ext cx="567463" cy="707886"/>
              </a:xfrm>
              <a:prstGeom prst="rect">
                <a:avLst/>
              </a:prstGeom>
              <a:blipFill>
                <a:blip r:embed="rId11"/>
                <a:stretch>
                  <a:fillRect l="-10870"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96827C-D12D-3838-CF53-6051A8643F46}"/>
                  </a:ext>
                </a:extLst>
              </p:cNvPr>
              <p:cNvSpPr txBox="1"/>
              <p:nvPr/>
            </p:nvSpPr>
            <p:spPr>
              <a:xfrm>
                <a:off x="2386265" y="1795300"/>
                <a:ext cx="2979214" cy="492443"/>
              </a:xfrm>
              <a:prstGeom prst="rect">
                <a:avLst/>
              </a:prstGeom>
              <a:solidFill>
                <a:schemeClr val="accent1"/>
              </a:solidFill>
            </p:spPr>
            <p:txBody>
              <a:bodyPr wrap="none" lIns="0" tIns="0" rIns="0" bIns="0" rtlCol="0">
                <a:spAutoFit/>
              </a:bodyPr>
              <a:lstStyle/>
              <a:p>
                <a14:m>
                  <m:oMath xmlns:m="http://schemas.openxmlformats.org/officeDocument/2006/math">
                    <m:r>
                      <a:rPr lang="en-US" sz="3200" b="0" i="1" smtClean="0">
                        <a:solidFill>
                          <a:schemeClr val="bg1"/>
                        </a:solidFill>
                        <a:latin typeface="Cambria Math" panose="02040503050406030204" pitchFamily="18" charset="0"/>
                      </a:rPr>
                      <m:t>𝑉𝑖𝑒𝑤</m:t>
                    </m:r>
                  </m:oMath>
                </a14:m>
                <a:r>
                  <a:rPr lang="en-US" sz="3200" dirty="0">
                    <a:solidFill>
                      <a:schemeClr val="bg1"/>
                    </a:solidFill>
                  </a:rPr>
                  <a:t>(1, 1, 1, 1, 1)</a:t>
                </a:r>
                <a:endParaRPr lang="en-CN" sz="3200" dirty="0">
                  <a:solidFill>
                    <a:schemeClr val="bg1"/>
                  </a:solidFill>
                </a:endParaRPr>
              </a:p>
            </p:txBody>
          </p:sp>
        </mc:Choice>
        <mc:Fallback xmlns="">
          <p:sp>
            <p:nvSpPr>
              <p:cNvPr id="7" name="TextBox 6">
                <a:extLst>
                  <a:ext uri="{FF2B5EF4-FFF2-40B4-BE49-F238E27FC236}">
                    <a16:creationId xmlns:a16="http://schemas.microsoft.com/office/drawing/2014/main" id="{7596827C-D12D-3838-CF53-6051A8643F46}"/>
                  </a:ext>
                </a:extLst>
              </p:cNvPr>
              <p:cNvSpPr txBox="1">
                <a:spLocks noRot="1" noChangeAspect="1" noMove="1" noResize="1" noEditPoints="1" noAdjustHandles="1" noChangeArrowheads="1" noChangeShapeType="1" noTextEdit="1"/>
              </p:cNvSpPr>
              <p:nvPr/>
            </p:nvSpPr>
            <p:spPr>
              <a:xfrm>
                <a:off x="2386265" y="1795300"/>
                <a:ext cx="2979214" cy="492443"/>
              </a:xfrm>
              <a:prstGeom prst="rect">
                <a:avLst/>
              </a:prstGeom>
              <a:blipFill>
                <a:blip r:embed="rId12"/>
                <a:stretch>
                  <a:fillRect l="-4237" t="-25641" r="-7203" b="-487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B98E32-F736-4CBF-8865-82DE1768160D}"/>
                  </a:ext>
                </a:extLst>
              </p:cNvPr>
              <p:cNvSpPr txBox="1"/>
              <p:nvPr/>
            </p:nvSpPr>
            <p:spPr>
              <a:xfrm>
                <a:off x="7336257" y="1794664"/>
                <a:ext cx="2979214" cy="492443"/>
              </a:xfrm>
              <a:prstGeom prst="rect">
                <a:avLst/>
              </a:prstGeom>
              <a:solidFill>
                <a:schemeClr val="accent1"/>
              </a:solidFill>
            </p:spPr>
            <p:txBody>
              <a:bodyPr wrap="none" lIns="0" tIns="0" rIns="0" bIns="0" rtlCol="0">
                <a:spAutoFit/>
              </a:bodyPr>
              <a:lstStyle/>
              <a:p>
                <a14:m>
                  <m:oMath xmlns:m="http://schemas.openxmlformats.org/officeDocument/2006/math">
                    <m:r>
                      <a:rPr lang="en-US" sz="3200" b="0" i="1" smtClean="0">
                        <a:solidFill>
                          <a:schemeClr val="bg1"/>
                        </a:solidFill>
                        <a:latin typeface="Cambria Math" panose="02040503050406030204" pitchFamily="18" charset="0"/>
                      </a:rPr>
                      <m:t>𝑉𝑖𝑒𝑤</m:t>
                    </m:r>
                  </m:oMath>
                </a14:m>
                <a:r>
                  <a:rPr lang="en-US" sz="3200" dirty="0">
                    <a:solidFill>
                      <a:schemeClr val="bg1"/>
                    </a:solidFill>
                  </a:rPr>
                  <a:t>(5, 0, 0, 0, 0)</a:t>
                </a:r>
                <a:endParaRPr lang="en-CN" sz="3200" dirty="0">
                  <a:solidFill>
                    <a:schemeClr val="bg1"/>
                  </a:solidFill>
                </a:endParaRPr>
              </a:p>
            </p:txBody>
          </p:sp>
        </mc:Choice>
        <mc:Fallback xmlns="">
          <p:sp>
            <p:nvSpPr>
              <p:cNvPr id="8" name="TextBox 7">
                <a:extLst>
                  <a:ext uri="{FF2B5EF4-FFF2-40B4-BE49-F238E27FC236}">
                    <a16:creationId xmlns:a16="http://schemas.microsoft.com/office/drawing/2014/main" id="{A5B98E32-F736-4CBF-8865-82DE1768160D}"/>
                  </a:ext>
                </a:extLst>
              </p:cNvPr>
              <p:cNvSpPr txBox="1">
                <a:spLocks noRot="1" noChangeAspect="1" noMove="1" noResize="1" noEditPoints="1" noAdjustHandles="1" noChangeArrowheads="1" noChangeShapeType="1" noTextEdit="1"/>
              </p:cNvSpPr>
              <p:nvPr/>
            </p:nvSpPr>
            <p:spPr>
              <a:xfrm>
                <a:off x="7336257" y="1794664"/>
                <a:ext cx="2979214" cy="492443"/>
              </a:xfrm>
              <a:prstGeom prst="rect">
                <a:avLst/>
              </a:prstGeom>
              <a:blipFill>
                <a:blip r:embed="rId4"/>
                <a:stretch>
                  <a:fillRect l="-4661" t="-25641" r="-7203" b="-4871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746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A7C8EC-C3F6-FA45-B5D7-E2C1EDD1A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FFB5E-A757-5C9E-312E-95D1448CC4AD}"/>
              </a:ext>
            </a:extLst>
          </p:cNvPr>
          <p:cNvSpPr>
            <a:spLocks noGrp="1"/>
          </p:cNvSpPr>
          <p:nvPr>
            <p:ph type="title"/>
          </p:nvPr>
        </p:nvSpPr>
        <p:spPr/>
        <p:txBody>
          <a:bodyPr>
            <a:normAutofit/>
          </a:bodyPr>
          <a:lstStyle/>
          <a:p>
            <a:r>
              <a:rPr lang="en-US" dirty="0"/>
              <a:t>Our results from computational split-and-mix</a:t>
            </a:r>
            <a:endParaRPr lang="en-US" sz="3600" b="1" dirty="0">
              <a:latin typeface="+mn-lt"/>
            </a:endParaRPr>
          </a:p>
        </p:txBody>
      </p:sp>
      <p:sp>
        <p:nvSpPr>
          <p:cNvPr id="4" name="Slide Number Placeholder 3">
            <a:extLst>
              <a:ext uri="{FF2B5EF4-FFF2-40B4-BE49-F238E27FC236}">
                <a16:creationId xmlns:a16="http://schemas.microsoft.com/office/drawing/2014/main" id="{5BB76013-747A-9138-701F-1C646406344A}"/>
              </a:ext>
            </a:extLst>
          </p:cNvPr>
          <p:cNvSpPr>
            <a:spLocks noGrp="1"/>
          </p:cNvSpPr>
          <p:nvPr>
            <p:ph type="sldNum" sz="quarter" idx="12"/>
          </p:nvPr>
        </p:nvSpPr>
        <p:spPr/>
        <p:txBody>
          <a:bodyPr/>
          <a:lstStyle/>
          <a:p>
            <a:fld id="{936B3FD2-17C4-F744-8AD5-E8AA7FAC96FA}" type="slidenum">
              <a:rPr lang="en-CN" smtClean="0"/>
              <a:t>45</a:t>
            </a:fld>
            <a:endParaRPr lang="en-CN"/>
          </a:p>
        </p:txBody>
      </p:sp>
      <p:sp>
        <p:nvSpPr>
          <p:cNvPr id="5" name="Alternate Process 4">
            <a:extLst>
              <a:ext uri="{FF2B5EF4-FFF2-40B4-BE49-F238E27FC236}">
                <a16:creationId xmlns:a16="http://schemas.microsoft.com/office/drawing/2014/main" id="{4623D7B5-9B5D-445A-4753-243310047E00}"/>
              </a:ext>
            </a:extLst>
          </p:cNvPr>
          <p:cNvSpPr/>
          <p:nvPr/>
        </p:nvSpPr>
        <p:spPr>
          <a:xfrm>
            <a:off x="1582152" y="1955047"/>
            <a:ext cx="9027695" cy="753979"/>
          </a:xfrm>
          <a:prstGeom prst="flowChartAlternateProcess">
            <a:avLst/>
          </a:prstGeom>
          <a:solidFill>
            <a:schemeClr val="accent4">
              <a:lumMod val="20000"/>
              <a:lumOff val="80000"/>
            </a:schemeClr>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Computational security for split-and-mix based on SD, MDSD</a:t>
            </a:r>
          </a:p>
        </p:txBody>
      </p:sp>
      <p:sp>
        <p:nvSpPr>
          <p:cNvPr id="11" name="Alternate Process 10">
            <a:extLst>
              <a:ext uri="{FF2B5EF4-FFF2-40B4-BE49-F238E27FC236}">
                <a16:creationId xmlns:a16="http://schemas.microsoft.com/office/drawing/2014/main" id="{59B4CFB1-6B30-A4BA-4ADA-A4349E70FD3B}"/>
              </a:ext>
            </a:extLst>
          </p:cNvPr>
          <p:cNvSpPr/>
          <p:nvPr/>
        </p:nvSpPr>
        <p:spPr>
          <a:xfrm>
            <a:off x="1248111" y="3801311"/>
            <a:ext cx="4350423" cy="1078248"/>
          </a:xfrm>
          <a:prstGeom prst="flowChartAlternateProcess">
            <a:avLst/>
          </a:prstGeom>
          <a:solidFill>
            <a:schemeClr val="accent4">
              <a:lumMod val="20000"/>
              <a:lumOff val="80000"/>
            </a:schemeClr>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2400" dirty="0">
                <a:solidFill>
                  <a:schemeClr val="tx1"/>
                </a:solidFill>
              </a:rPr>
              <a:t>Single-server secure aggregation in the shuffle model </a:t>
            </a:r>
          </a:p>
        </p:txBody>
      </p:sp>
      <p:cxnSp>
        <p:nvCxnSpPr>
          <p:cNvPr id="7" name="Straight Arrow Connector 6">
            <a:extLst>
              <a:ext uri="{FF2B5EF4-FFF2-40B4-BE49-F238E27FC236}">
                <a16:creationId xmlns:a16="http://schemas.microsoft.com/office/drawing/2014/main" id="{8CD3F48D-BF76-9B3B-C3F4-827C8AE09D11}"/>
              </a:ext>
            </a:extLst>
          </p:cNvPr>
          <p:cNvCxnSpPr>
            <a:cxnSpLocks/>
            <a:stCxn id="5" idx="2"/>
            <a:endCxn id="11" idx="0"/>
          </p:cNvCxnSpPr>
          <p:nvPr/>
        </p:nvCxnSpPr>
        <p:spPr>
          <a:xfrm flipH="1">
            <a:off x="3423323" y="2709026"/>
            <a:ext cx="2672677" cy="10922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40799A0-2ED9-EDF5-EEC2-CBEFE0F985D8}"/>
              </a:ext>
            </a:extLst>
          </p:cNvPr>
          <p:cNvCxnSpPr>
            <a:cxnSpLocks/>
          </p:cNvCxnSpPr>
          <p:nvPr/>
        </p:nvCxnSpPr>
        <p:spPr>
          <a:xfrm>
            <a:off x="6096000" y="2723063"/>
            <a:ext cx="2498223" cy="107824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8" name="Alternate Process 17">
            <a:extLst>
              <a:ext uri="{FF2B5EF4-FFF2-40B4-BE49-F238E27FC236}">
                <a16:creationId xmlns:a16="http://schemas.microsoft.com/office/drawing/2014/main" id="{FFA00612-4F89-A770-F484-CBC0E3F2A28F}"/>
              </a:ext>
            </a:extLst>
          </p:cNvPr>
          <p:cNvSpPr/>
          <p:nvPr/>
        </p:nvSpPr>
        <p:spPr>
          <a:xfrm>
            <a:off x="6435388" y="3801311"/>
            <a:ext cx="4350423" cy="1078248"/>
          </a:xfrm>
          <a:prstGeom prst="flowChartAlternateProcess">
            <a:avLst/>
          </a:prstGeom>
          <a:solidFill>
            <a:schemeClr val="accent4">
              <a:lumMod val="20000"/>
              <a:lumOff val="80000"/>
            </a:schemeClr>
          </a:solid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 tIns="9144" rIns="9144" bIns="9144" rtlCol="0" anchor="ctr"/>
          <a:lstStyle/>
          <a:p>
            <a:pPr algn="ctr"/>
            <a:r>
              <a:rPr lang="en-US" sz="2400" dirty="0">
                <a:solidFill>
                  <a:schemeClr val="tx1"/>
                </a:solidFill>
              </a:rPr>
              <a:t>Single-server PIR </a:t>
            </a:r>
          </a:p>
          <a:p>
            <a:pPr algn="ctr"/>
            <a:r>
              <a:rPr lang="en-US" sz="2400" dirty="0">
                <a:solidFill>
                  <a:schemeClr val="tx1"/>
                </a:solidFill>
              </a:rPr>
              <a:t>in the shuffle model </a:t>
            </a:r>
          </a:p>
        </p:txBody>
      </p:sp>
      <p:sp>
        <p:nvSpPr>
          <p:cNvPr id="21" name="TextBox 20">
            <a:extLst>
              <a:ext uri="{FF2B5EF4-FFF2-40B4-BE49-F238E27FC236}">
                <a16:creationId xmlns:a16="http://schemas.microsoft.com/office/drawing/2014/main" id="{039F7D2C-40CE-17D0-D2F0-6D841560BB5C}"/>
              </a:ext>
            </a:extLst>
          </p:cNvPr>
          <p:cNvSpPr txBox="1"/>
          <p:nvPr/>
        </p:nvSpPr>
        <p:spPr>
          <a:xfrm>
            <a:off x="1344363" y="5083809"/>
            <a:ext cx="4162090" cy="1015663"/>
          </a:xfrm>
          <a:prstGeom prst="rect">
            <a:avLst/>
          </a:prstGeom>
          <a:solidFill>
            <a:schemeClr val="accent6">
              <a:lumMod val="20000"/>
              <a:lumOff val="80000"/>
            </a:schemeClr>
          </a:solidFill>
        </p:spPr>
        <p:txBody>
          <a:bodyPr wrap="square" rtlCol="0">
            <a:spAutoFit/>
          </a:bodyPr>
          <a:lstStyle/>
          <a:p>
            <a:r>
              <a:rPr lang="en-US" sz="2000" dirty="0">
                <a:solidFill>
                  <a:schemeClr val="accent1"/>
                </a:solidFill>
              </a:rPr>
              <a:t>Up to 25X savings for communication </a:t>
            </a:r>
            <a:r>
              <a:rPr lang="en-US" sz="2000" dirty="0">
                <a:solidFill>
                  <a:schemeClr val="tx1"/>
                </a:solidFill>
              </a:rPr>
              <a:t>compared to the </a:t>
            </a:r>
            <a:r>
              <a:rPr lang="en-US" sz="2000" dirty="0"/>
              <a:t>best statistical split-and-mix</a:t>
            </a:r>
            <a:r>
              <a:rPr lang="en-US" sz="2000" dirty="0">
                <a:solidFill>
                  <a:schemeClr val="tx1"/>
                </a:solidFill>
              </a:rPr>
              <a:t> baseline</a:t>
            </a:r>
          </a:p>
        </p:txBody>
      </p:sp>
      <p:sp>
        <p:nvSpPr>
          <p:cNvPr id="22" name="TextBox 21">
            <a:extLst>
              <a:ext uri="{FF2B5EF4-FFF2-40B4-BE49-F238E27FC236}">
                <a16:creationId xmlns:a16="http://schemas.microsoft.com/office/drawing/2014/main" id="{B2EF61FF-61C0-20E2-F917-E3D0B333AEC5}"/>
              </a:ext>
            </a:extLst>
          </p:cNvPr>
          <p:cNvSpPr txBox="1"/>
          <p:nvPr/>
        </p:nvSpPr>
        <p:spPr>
          <a:xfrm>
            <a:off x="6218238" y="5081061"/>
            <a:ext cx="5127613" cy="1015663"/>
          </a:xfrm>
          <a:prstGeom prst="rect">
            <a:avLst/>
          </a:prstGeom>
          <a:solidFill>
            <a:schemeClr val="accent6">
              <a:lumMod val="20000"/>
              <a:lumOff val="80000"/>
            </a:schemeClr>
          </a:solidFill>
        </p:spPr>
        <p:txBody>
          <a:bodyPr wrap="square" rtlCol="0">
            <a:spAutoFit/>
          </a:bodyPr>
          <a:lstStyle/>
          <a:p>
            <a:r>
              <a:rPr lang="en-US" sz="2000" dirty="0">
                <a:solidFill>
                  <a:schemeClr val="accent1"/>
                </a:solidFill>
              </a:rPr>
              <a:t>Up to 22X improvement of throughput </a:t>
            </a:r>
            <a:r>
              <a:rPr lang="en-US" sz="2000" dirty="0"/>
              <a:t>(in the batch setting) </a:t>
            </a:r>
            <a:r>
              <a:rPr lang="en-US" sz="2000" dirty="0">
                <a:solidFill>
                  <a:schemeClr val="tx1"/>
                </a:solidFill>
              </a:rPr>
              <a:t>over </a:t>
            </a:r>
            <a:r>
              <a:rPr lang="en-US" sz="2000" dirty="0" err="1">
                <a:solidFill>
                  <a:schemeClr val="tx1"/>
                </a:solidFill>
              </a:rPr>
              <a:t>SimplePIR</a:t>
            </a:r>
            <a:r>
              <a:rPr lang="en-US" sz="2000" dirty="0">
                <a:solidFill>
                  <a:schemeClr val="tx1"/>
                </a:solidFill>
              </a:rPr>
              <a:t> [HHCMV23] with comparable communication cost</a:t>
            </a:r>
          </a:p>
        </p:txBody>
      </p:sp>
      <p:sp>
        <p:nvSpPr>
          <p:cNvPr id="3" name="TextBox 2">
            <a:extLst>
              <a:ext uri="{FF2B5EF4-FFF2-40B4-BE49-F238E27FC236}">
                <a16:creationId xmlns:a16="http://schemas.microsoft.com/office/drawing/2014/main" id="{83CF5B39-D6A2-36C5-45C2-7D3D9810E97C}"/>
              </a:ext>
            </a:extLst>
          </p:cNvPr>
          <p:cNvSpPr txBox="1"/>
          <p:nvPr/>
        </p:nvSpPr>
        <p:spPr>
          <a:xfrm>
            <a:off x="1344363" y="6138947"/>
            <a:ext cx="4006935" cy="646331"/>
          </a:xfrm>
          <a:prstGeom prst="rect">
            <a:avLst/>
          </a:prstGeom>
          <a:noFill/>
        </p:spPr>
        <p:txBody>
          <a:bodyPr wrap="square" rtlCol="0">
            <a:spAutoFit/>
          </a:bodyPr>
          <a:lstStyle/>
          <a:p>
            <a:r>
              <a:rPr lang="en-US" dirty="0">
                <a:solidFill>
                  <a:schemeClr val="bg2">
                    <a:lumMod val="50000"/>
                  </a:schemeClr>
                </a:solidFill>
              </a:rPr>
              <a:t>(Even giving advantage to the baseline by compressing the shares)</a:t>
            </a:r>
          </a:p>
        </p:txBody>
      </p:sp>
      <p:pic>
        <p:nvPicPr>
          <p:cNvPr id="6" name="Graphic 5" descr="Cursor with solid fill">
            <a:extLst>
              <a:ext uri="{FF2B5EF4-FFF2-40B4-BE49-F238E27FC236}">
                <a16:creationId xmlns:a16="http://schemas.microsoft.com/office/drawing/2014/main" id="{31115478-7F75-95CE-3DC1-238A703DE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2200" y="4065910"/>
            <a:ext cx="914400" cy="914400"/>
          </a:xfrm>
          <a:prstGeom prst="rect">
            <a:avLst/>
          </a:prstGeom>
        </p:spPr>
      </p:pic>
    </p:spTree>
    <p:extLst>
      <p:ext uri="{BB962C8B-B14F-4D97-AF65-F5344CB8AC3E}">
        <p14:creationId xmlns:p14="http://schemas.microsoft.com/office/powerpoint/2010/main" val="3373905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5201-9579-3246-1D0B-93CFD8771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18F90-E19A-5232-17EC-0CC8A3BF5D58}"/>
              </a:ext>
            </a:extLst>
          </p:cNvPr>
          <p:cNvSpPr>
            <a:spLocks noGrp="1"/>
          </p:cNvSpPr>
          <p:nvPr>
            <p:ph type="title"/>
          </p:nvPr>
        </p:nvSpPr>
        <p:spPr/>
        <p:txBody>
          <a:bodyPr>
            <a:normAutofit/>
          </a:bodyPr>
          <a:lstStyle/>
          <a:p>
            <a:r>
              <a:rPr lang="en-US" b="1" dirty="0"/>
              <a:t>Starting point: a classic multi-server PIR </a:t>
            </a:r>
            <a:endParaRPr lang="en-US" sz="3600" b="1" dirty="0"/>
          </a:p>
        </p:txBody>
      </p:sp>
      <p:pic>
        <p:nvPicPr>
          <p:cNvPr id="4" name="Graphic 3" descr="User with solid fill">
            <a:extLst>
              <a:ext uri="{FF2B5EF4-FFF2-40B4-BE49-F238E27FC236}">
                <a16:creationId xmlns:a16="http://schemas.microsoft.com/office/drawing/2014/main" id="{FD99F751-27A4-9A4B-1060-19BB7454E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7167" y="2186472"/>
            <a:ext cx="702624" cy="702624"/>
          </a:xfrm>
          <a:prstGeom prst="rect">
            <a:avLst/>
          </a:prstGeom>
        </p:spPr>
      </p:pic>
      <p:cxnSp>
        <p:nvCxnSpPr>
          <p:cNvPr id="5" name="Straight Arrow Connector 4">
            <a:extLst>
              <a:ext uri="{FF2B5EF4-FFF2-40B4-BE49-F238E27FC236}">
                <a16:creationId xmlns:a16="http://schemas.microsoft.com/office/drawing/2014/main" id="{5606206E-E3C0-E164-7095-71D6C2E67A54}"/>
              </a:ext>
            </a:extLst>
          </p:cNvPr>
          <p:cNvCxnSpPr>
            <a:cxnSpLocks/>
          </p:cNvCxnSpPr>
          <p:nvPr/>
        </p:nvCxnSpPr>
        <p:spPr>
          <a:xfrm>
            <a:off x="3549977" y="3072184"/>
            <a:ext cx="1010107" cy="898541"/>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00B54EB-2816-2A91-4B1A-63F3A5C74F2C}"/>
              </a:ext>
            </a:extLst>
          </p:cNvPr>
          <p:cNvCxnSpPr>
            <a:cxnSpLocks/>
          </p:cNvCxnSpPr>
          <p:nvPr/>
        </p:nvCxnSpPr>
        <p:spPr>
          <a:xfrm flipH="1">
            <a:off x="1941632" y="2901737"/>
            <a:ext cx="876973" cy="1119364"/>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EE147A-3A7B-9ACA-6324-779806B50156}"/>
              </a:ext>
            </a:extLst>
          </p:cNvPr>
          <p:cNvCxnSpPr>
            <a:cxnSpLocks/>
          </p:cNvCxnSpPr>
          <p:nvPr/>
        </p:nvCxnSpPr>
        <p:spPr>
          <a:xfrm flipH="1">
            <a:off x="3113864" y="2942626"/>
            <a:ext cx="27359" cy="1253973"/>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Database outline">
            <a:extLst>
              <a:ext uri="{FF2B5EF4-FFF2-40B4-BE49-F238E27FC236}">
                <a16:creationId xmlns:a16="http://schemas.microsoft.com/office/drawing/2014/main" id="{354A37D8-B2CF-A1F1-A2D7-86047FCADC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5311" y="4108519"/>
            <a:ext cx="1141323" cy="1141323"/>
          </a:xfrm>
          <a:prstGeom prst="rect">
            <a:avLst/>
          </a:prstGeom>
        </p:spPr>
      </p:pic>
      <p:pic>
        <p:nvPicPr>
          <p:cNvPr id="10" name="Graphic 9" descr="Database outline">
            <a:extLst>
              <a:ext uri="{FF2B5EF4-FFF2-40B4-BE49-F238E27FC236}">
                <a16:creationId xmlns:a16="http://schemas.microsoft.com/office/drawing/2014/main" id="{A6BB00F8-F276-8563-ABFD-7EA47522DF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01073" y="4095878"/>
            <a:ext cx="1141323" cy="1141323"/>
          </a:xfrm>
          <a:prstGeom prst="rect">
            <a:avLst/>
          </a:prstGeom>
        </p:spPr>
      </p:pic>
      <p:pic>
        <p:nvPicPr>
          <p:cNvPr id="11" name="Graphic 10" descr="Database outline">
            <a:extLst>
              <a:ext uri="{FF2B5EF4-FFF2-40B4-BE49-F238E27FC236}">
                <a16:creationId xmlns:a16="http://schemas.microsoft.com/office/drawing/2014/main" id="{CEB7861C-A7A3-1AAA-0F50-89B26E3B9B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00414" y="4095878"/>
            <a:ext cx="1141323" cy="114132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04D226-1BD9-C4C1-3964-DCB79B552008}"/>
                  </a:ext>
                </a:extLst>
              </p:cNvPr>
              <p:cNvSpPr txBox="1"/>
              <p:nvPr/>
            </p:nvSpPr>
            <p:spPr>
              <a:xfrm>
                <a:off x="3675004" y="4445218"/>
                <a:ext cx="32541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oMath>
                  </m:oMathPara>
                </a14:m>
                <a:endParaRPr lang="en-US" sz="2600" b="0" dirty="0"/>
              </a:p>
            </p:txBody>
          </p:sp>
        </mc:Choice>
        <mc:Fallback xmlns="">
          <p:sp>
            <p:nvSpPr>
              <p:cNvPr id="14" name="TextBox 13">
                <a:extLst>
                  <a:ext uri="{FF2B5EF4-FFF2-40B4-BE49-F238E27FC236}">
                    <a16:creationId xmlns:a16="http://schemas.microsoft.com/office/drawing/2014/main" id="{3204D226-1BD9-C4C1-3964-DCB79B552008}"/>
                  </a:ext>
                </a:extLst>
              </p:cNvPr>
              <p:cNvSpPr txBox="1">
                <a:spLocks noRot="1" noChangeAspect="1" noMove="1" noResize="1" noEditPoints="1" noAdjustHandles="1" noChangeArrowheads="1" noChangeShapeType="1" noTextEdit="1"/>
              </p:cNvSpPr>
              <p:nvPr/>
            </p:nvSpPr>
            <p:spPr>
              <a:xfrm>
                <a:off x="3675004" y="4445218"/>
                <a:ext cx="325410" cy="400110"/>
              </a:xfrm>
              <a:prstGeom prst="rect">
                <a:avLst/>
              </a:prstGeom>
              <a:blipFill>
                <a:blip r:embed="rId8"/>
                <a:stretch>
                  <a:fillRect/>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9EC7B2A-144D-F58A-F488-12866FBE6EE7}"/>
              </a:ext>
            </a:extLst>
          </p:cNvPr>
          <p:cNvSpPr/>
          <p:nvPr/>
        </p:nvSpPr>
        <p:spPr>
          <a:xfrm>
            <a:off x="6301056" y="3101383"/>
            <a:ext cx="2194560" cy="219728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F6B9D0DA-C078-F99E-42AF-6614000D2CF9}"/>
              </a:ext>
            </a:extLst>
          </p:cNvPr>
          <p:cNvCxnSpPr/>
          <p:nvPr/>
        </p:nvCxnSpPr>
        <p:spPr>
          <a:xfrm>
            <a:off x="6320106" y="3674589"/>
            <a:ext cx="214884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495FA15-A1BB-6268-C399-59B17AA098E2}"/>
              </a:ext>
            </a:extLst>
          </p:cNvPr>
          <p:cNvCxnSpPr/>
          <p:nvPr/>
        </p:nvCxnSpPr>
        <p:spPr>
          <a:xfrm>
            <a:off x="6320106" y="4246089"/>
            <a:ext cx="214884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1709579-795E-BDEF-3F59-35E52E3F0F3F}"/>
              </a:ext>
            </a:extLst>
          </p:cNvPr>
          <p:cNvCxnSpPr/>
          <p:nvPr/>
        </p:nvCxnSpPr>
        <p:spPr>
          <a:xfrm>
            <a:off x="6320106" y="4760439"/>
            <a:ext cx="2148840"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A75F169-1E48-A63C-1866-3A97019991A6}"/>
              </a:ext>
            </a:extLst>
          </p:cNvPr>
          <p:cNvCxnSpPr>
            <a:cxnSpLocks/>
          </p:cNvCxnSpPr>
          <p:nvPr/>
        </p:nvCxnSpPr>
        <p:spPr>
          <a:xfrm>
            <a:off x="7398336" y="3134507"/>
            <a:ext cx="0" cy="214884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AD88D45-415A-6852-8579-5EC74CED5B78}"/>
              </a:ext>
            </a:extLst>
          </p:cNvPr>
          <p:cNvCxnSpPr>
            <a:cxnSpLocks/>
          </p:cNvCxnSpPr>
          <p:nvPr/>
        </p:nvCxnSpPr>
        <p:spPr>
          <a:xfrm>
            <a:off x="6855411" y="3134507"/>
            <a:ext cx="0" cy="214884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190814E-ACDA-B4BF-4F1F-056C943538E4}"/>
              </a:ext>
            </a:extLst>
          </p:cNvPr>
          <p:cNvCxnSpPr>
            <a:cxnSpLocks/>
          </p:cNvCxnSpPr>
          <p:nvPr/>
        </p:nvCxnSpPr>
        <p:spPr>
          <a:xfrm>
            <a:off x="7931736" y="3134507"/>
            <a:ext cx="0" cy="214884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6FAAD8A1-945E-3CC9-CF6D-BEBF3366AA9C}"/>
              </a:ext>
            </a:extLst>
          </p:cNvPr>
          <p:cNvSpPr/>
          <p:nvPr/>
        </p:nvSpPr>
        <p:spPr>
          <a:xfrm>
            <a:off x="6310888" y="2384911"/>
            <a:ext cx="450808" cy="446431"/>
          </a:xfrm>
          <a:prstGeom prst="rect">
            <a:avLst/>
          </a:prstGeom>
          <a:solidFill>
            <a:schemeClr val="bg1"/>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0</a:t>
            </a:r>
          </a:p>
        </p:txBody>
      </p:sp>
      <p:sp>
        <p:nvSpPr>
          <p:cNvPr id="35" name="Rectangle 34">
            <a:extLst>
              <a:ext uri="{FF2B5EF4-FFF2-40B4-BE49-F238E27FC236}">
                <a16:creationId xmlns:a16="http://schemas.microsoft.com/office/drawing/2014/main" id="{F5C7D3FF-911A-A42F-603B-8B8D4701A2FD}"/>
              </a:ext>
            </a:extLst>
          </p:cNvPr>
          <p:cNvSpPr/>
          <p:nvPr/>
        </p:nvSpPr>
        <p:spPr>
          <a:xfrm>
            <a:off x="7410060" y="3686313"/>
            <a:ext cx="512064" cy="54864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F578EBC-707E-23F9-2D31-38D2CF122193}"/>
              </a:ext>
            </a:extLst>
          </p:cNvPr>
          <p:cNvSpPr/>
          <p:nvPr/>
        </p:nvSpPr>
        <p:spPr>
          <a:xfrm>
            <a:off x="6877859" y="2384910"/>
            <a:ext cx="450808" cy="446431"/>
          </a:xfrm>
          <a:prstGeom prst="rect">
            <a:avLst/>
          </a:prstGeom>
          <a:solidFill>
            <a:schemeClr val="bg1"/>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0</a:t>
            </a:r>
          </a:p>
        </p:txBody>
      </p:sp>
      <p:sp>
        <p:nvSpPr>
          <p:cNvPr id="45" name="Rectangle 44">
            <a:extLst>
              <a:ext uri="{FF2B5EF4-FFF2-40B4-BE49-F238E27FC236}">
                <a16:creationId xmlns:a16="http://schemas.microsoft.com/office/drawing/2014/main" id="{658A72C6-6306-6F4A-181C-03DC51D318E1}"/>
              </a:ext>
            </a:extLst>
          </p:cNvPr>
          <p:cNvSpPr/>
          <p:nvPr/>
        </p:nvSpPr>
        <p:spPr>
          <a:xfrm>
            <a:off x="7441600" y="2384909"/>
            <a:ext cx="450808" cy="446431"/>
          </a:xfrm>
          <a:prstGeom prst="rect">
            <a:avLst/>
          </a:prstGeom>
          <a:solidFill>
            <a:schemeClr val="bg1"/>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1</a:t>
            </a:r>
          </a:p>
        </p:txBody>
      </p:sp>
      <p:sp>
        <p:nvSpPr>
          <p:cNvPr id="46" name="Rectangle 45">
            <a:extLst>
              <a:ext uri="{FF2B5EF4-FFF2-40B4-BE49-F238E27FC236}">
                <a16:creationId xmlns:a16="http://schemas.microsoft.com/office/drawing/2014/main" id="{ECC93788-5BD7-2665-72C1-1E042EDB30BF}"/>
              </a:ext>
            </a:extLst>
          </p:cNvPr>
          <p:cNvSpPr/>
          <p:nvPr/>
        </p:nvSpPr>
        <p:spPr>
          <a:xfrm>
            <a:off x="8014012" y="2384908"/>
            <a:ext cx="450808" cy="446431"/>
          </a:xfrm>
          <a:prstGeom prst="rect">
            <a:avLst/>
          </a:prstGeom>
          <a:solidFill>
            <a:schemeClr val="bg1"/>
          </a:solid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0</a:t>
            </a:r>
          </a:p>
        </p:txBody>
      </p:sp>
      <p:sp>
        <p:nvSpPr>
          <p:cNvPr id="47" name="Rectangle 46">
            <a:extLst>
              <a:ext uri="{FF2B5EF4-FFF2-40B4-BE49-F238E27FC236}">
                <a16:creationId xmlns:a16="http://schemas.microsoft.com/office/drawing/2014/main" id="{8E99A2DC-BEB0-BA09-7C5D-A98D974E10EE}"/>
              </a:ext>
            </a:extLst>
          </p:cNvPr>
          <p:cNvSpPr/>
          <p:nvPr/>
        </p:nvSpPr>
        <p:spPr>
          <a:xfrm>
            <a:off x="7408303" y="3131738"/>
            <a:ext cx="512064" cy="53035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D2381A6-C001-182B-2F23-9EE700578C01}"/>
              </a:ext>
            </a:extLst>
          </p:cNvPr>
          <p:cNvSpPr/>
          <p:nvPr/>
        </p:nvSpPr>
        <p:spPr>
          <a:xfrm>
            <a:off x="7407861" y="4262136"/>
            <a:ext cx="512064" cy="48463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1ACC74E-18D3-DBDA-5D7D-92BE373D8E68}"/>
              </a:ext>
            </a:extLst>
          </p:cNvPr>
          <p:cNvSpPr/>
          <p:nvPr/>
        </p:nvSpPr>
        <p:spPr>
          <a:xfrm>
            <a:off x="7414444" y="4772841"/>
            <a:ext cx="502920" cy="50292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377F687A-CE1B-8E6D-DFFC-AB30B6E1DB62}"/>
                  </a:ext>
                </a:extLst>
              </p:cNvPr>
              <p:cNvSpPr/>
              <p:nvPr/>
            </p:nvSpPr>
            <p:spPr>
              <a:xfrm>
                <a:off x="3848757" y="1973790"/>
                <a:ext cx="2234681" cy="702624"/>
              </a:xfrm>
              <a:prstGeom prst="wedgeRoundRectCallout">
                <a:avLst>
                  <a:gd name="adj1" fmla="val 58256"/>
                  <a:gd name="adj2" fmla="val -4300"/>
                  <a:gd name="adj3" fmla="val 16667"/>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Query vector </a:t>
                </a:r>
                <a14:m>
                  <m:oMath xmlns:m="http://schemas.openxmlformats.org/officeDocument/2006/math">
                    <m:r>
                      <a:rPr lang="en-US" sz="2400" b="0" i="1" smtClean="0">
                        <a:solidFill>
                          <a:schemeClr val="tx1"/>
                        </a:solidFill>
                        <a:latin typeface="Cambria Math" panose="02040503050406030204" pitchFamily="18" charset="0"/>
                      </a:rPr>
                      <m:t>𝑣</m:t>
                    </m:r>
                  </m:oMath>
                </a14:m>
                <a:endParaRPr lang="en-US" sz="2400" dirty="0">
                  <a:solidFill>
                    <a:schemeClr val="tx1"/>
                  </a:solidFill>
                </a:endParaRPr>
              </a:p>
            </p:txBody>
          </p:sp>
        </mc:Choice>
        <mc:Fallback xmlns="">
          <p:sp>
            <p:nvSpPr>
              <p:cNvPr id="42" name="Rounded Rectangular Callout 41">
                <a:extLst>
                  <a:ext uri="{FF2B5EF4-FFF2-40B4-BE49-F238E27FC236}">
                    <a16:creationId xmlns:a16="http://schemas.microsoft.com/office/drawing/2014/main" id="{377F687A-CE1B-8E6D-DFFC-AB30B6E1DB62}"/>
                  </a:ext>
                </a:extLst>
              </p:cNvPr>
              <p:cNvSpPr>
                <a:spLocks noRot="1" noChangeAspect="1" noMove="1" noResize="1" noEditPoints="1" noAdjustHandles="1" noChangeArrowheads="1" noChangeShapeType="1" noTextEdit="1"/>
              </p:cNvSpPr>
              <p:nvPr/>
            </p:nvSpPr>
            <p:spPr>
              <a:xfrm>
                <a:off x="3848757" y="1973790"/>
                <a:ext cx="2234681" cy="702624"/>
              </a:xfrm>
              <a:prstGeom prst="wedgeRoundRectCallout">
                <a:avLst>
                  <a:gd name="adj1" fmla="val 58256"/>
                  <a:gd name="adj2" fmla="val -4300"/>
                  <a:gd name="adj3" fmla="val 16667"/>
                </a:avLst>
              </a:prstGeom>
              <a:blipFill>
                <a:blip r:embed="rId9"/>
                <a:stretch>
                  <a:fillRect b="-1754"/>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119E7766-F68E-6E11-3432-AAC924A05982}"/>
                  </a:ext>
                </a:extLst>
              </p:cNvPr>
              <p:cNvSpPr/>
              <p:nvPr/>
            </p:nvSpPr>
            <p:spPr>
              <a:xfrm>
                <a:off x="8826506" y="3871273"/>
                <a:ext cx="2941425" cy="1005972"/>
              </a:xfrm>
              <a:prstGeom prst="wedgeRoundRectCallout">
                <a:avLst>
                  <a:gd name="adj1" fmla="val -59490"/>
                  <a:gd name="adj2" fmla="val -29506"/>
                  <a:gd name="adj3" fmla="val 16667"/>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Database </a:t>
                </a:r>
                <a14:m>
                  <m:oMath xmlns:m="http://schemas.openxmlformats.org/officeDocument/2006/math">
                    <m:r>
                      <a:rPr lang="en-US" sz="2400" b="0" i="1" smtClean="0">
                        <a:solidFill>
                          <a:schemeClr val="tx1"/>
                        </a:solidFill>
                        <a:latin typeface="Cambria Math" panose="02040503050406030204" pitchFamily="18" charset="0"/>
                      </a:rPr>
                      <m:t>𝐷</m:t>
                    </m:r>
                  </m:oMath>
                </a14:m>
                <a:r>
                  <a:rPr lang="en-US" sz="2400" dirty="0">
                    <a:solidFill>
                      <a:schemeClr val="tx1"/>
                    </a:solidFill>
                  </a:rPr>
                  <a:t> of size </a:t>
                </a:r>
                <a14:m>
                  <m:oMath xmlns:m="http://schemas.openxmlformats.org/officeDocument/2006/math">
                    <m:r>
                      <a:rPr lang="en-US" sz="2400" b="0" i="1" smtClean="0">
                        <a:solidFill>
                          <a:schemeClr val="tx1"/>
                        </a:solidFill>
                        <a:latin typeface="Cambria Math" panose="02040503050406030204" pitchFamily="18" charset="0"/>
                      </a:rPr>
                      <m:t>𝑛</m:t>
                    </m:r>
                  </m:oMath>
                </a14:m>
                <a:r>
                  <a:rPr lang="en-US" sz="2400" dirty="0">
                    <a:solidFill>
                      <a:schemeClr val="tx1"/>
                    </a:solidFill>
                  </a:rPr>
                  <a:t>;</a:t>
                </a:r>
              </a:p>
              <a:p>
                <a:pPr algn="ctr"/>
                <a14:m>
                  <m:oMath xmlns:m="http://schemas.openxmlformats.org/officeDocument/2006/math">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𝑛</m:t>
                        </m:r>
                      </m:e>
                    </m:rad>
                  </m:oMath>
                </a14:m>
                <a:r>
                  <a:rPr lang="en-US" sz="2400" dirty="0">
                    <a:solidFill>
                      <a:schemeClr val="tx1"/>
                    </a:solidFill>
                  </a:rPr>
                  <a:t> by </a:t>
                </a:r>
                <a14:m>
                  <m:oMath xmlns:m="http://schemas.openxmlformats.org/officeDocument/2006/math">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𝑛</m:t>
                        </m:r>
                      </m:e>
                    </m:rad>
                  </m:oMath>
                </a14:m>
                <a:r>
                  <a:rPr lang="en-US" sz="2400" dirty="0">
                    <a:solidFill>
                      <a:schemeClr val="tx1"/>
                    </a:solidFill>
                  </a:rPr>
                  <a:t> matrix</a:t>
                </a:r>
              </a:p>
            </p:txBody>
          </p:sp>
        </mc:Choice>
        <mc:Fallback xmlns="">
          <p:sp>
            <p:nvSpPr>
              <p:cNvPr id="43" name="Rounded Rectangular Callout 42">
                <a:extLst>
                  <a:ext uri="{FF2B5EF4-FFF2-40B4-BE49-F238E27FC236}">
                    <a16:creationId xmlns:a16="http://schemas.microsoft.com/office/drawing/2014/main" id="{119E7766-F68E-6E11-3432-AAC924A05982}"/>
                  </a:ext>
                </a:extLst>
              </p:cNvPr>
              <p:cNvSpPr>
                <a:spLocks noRot="1" noChangeAspect="1" noMove="1" noResize="1" noEditPoints="1" noAdjustHandles="1" noChangeArrowheads="1" noChangeShapeType="1" noTextEdit="1"/>
              </p:cNvSpPr>
              <p:nvPr/>
            </p:nvSpPr>
            <p:spPr>
              <a:xfrm>
                <a:off x="8826506" y="3871273"/>
                <a:ext cx="2941425" cy="1005972"/>
              </a:xfrm>
              <a:prstGeom prst="wedgeRoundRectCallout">
                <a:avLst>
                  <a:gd name="adj1" fmla="val -59490"/>
                  <a:gd name="adj2" fmla="val -29506"/>
                  <a:gd name="adj3" fmla="val 16667"/>
                </a:avLst>
              </a:prstGeom>
              <a:blipFill>
                <a:blip r:embed="rId10"/>
                <a:stretch>
                  <a:fillRect r="-781" b="-4938"/>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9F7B3E-9CDF-8511-10A2-FE3F40047CE7}"/>
                  </a:ext>
                </a:extLst>
              </p:cNvPr>
              <p:cNvSpPr txBox="1"/>
              <p:nvPr/>
            </p:nvSpPr>
            <p:spPr>
              <a:xfrm>
                <a:off x="1604990" y="5430025"/>
                <a:ext cx="3920369" cy="1200329"/>
              </a:xfrm>
              <a:prstGeom prst="rect">
                <a:avLst/>
              </a:prstGeom>
              <a:noFill/>
              <a:ln w="19050">
                <a:solidFill>
                  <a:schemeClr val="bg1">
                    <a:lumMod val="50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2"/>
                          </a:solidFill>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1</m:t>
                              </m:r>
                            </m:sub>
                          </m:sSub>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𝑞</m:t>
                              </m:r>
                            </m:e>
                            <m:sub>
                              <m:r>
                                <a:rPr lang="en-US" sz="2400" b="0" i="1" smtClean="0">
                                  <a:solidFill>
                                    <a:schemeClr val="accent2"/>
                                  </a:solidFill>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𝐷</m:t>
                      </m:r>
                    </m:oMath>
                  </m:oMathPara>
                </a14:m>
                <a:br>
                  <a:rPr lang="en-US" sz="2400" b="0" i="1" dirty="0">
                    <a:latin typeface="Cambria Math" panose="02040503050406030204" pitchFamily="18" charset="0"/>
                  </a:rPr>
                </a:br>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𝐷</m:t>
                    </m:r>
                  </m:oMath>
                </a14:m>
                <a:endParaRPr lang="en-US" sz="2400" b="0" i="1" dirty="0">
                  <a:latin typeface="Cambria Math" panose="02040503050406030204" pitchFamily="18" charset="0"/>
                </a:endParaRPr>
              </a:p>
              <a:p>
                <a:r>
                  <a:rPr lang="en-US" sz="2400" dirty="0"/>
                  <a:t>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𝑘</m:t>
                        </m:r>
                      </m:sub>
                    </m:sSub>
                  </m:oMath>
                </a14:m>
                <a:endParaRPr lang="en-US" sz="2400" dirty="0"/>
              </a:p>
            </p:txBody>
          </p:sp>
        </mc:Choice>
        <mc:Fallback xmlns="">
          <p:sp>
            <p:nvSpPr>
              <p:cNvPr id="51" name="TextBox 50">
                <a:extLst>
                  <a:ext uri="{FF2B5EF4-FFF2-40B4-BE49-F238E27FC236}">
                    <a16:creationId xmlns:a16="http://schemas.microsoft.com/office/drawing/2014/main" id="{D19F7B3E-9CDF-8511-10A2-FE3F40047CE7}"/>
                  </a:ext>
                </a:extLst>
              </p:cNvPr>
              <p:cNvSpPr txBox="1">
                <a:spLocks noRot="1" noChangeAspect="1" noMove="1" noResize="1" noEditPoints="1" noAdjustHandles="1" noChangeArrowheads="1" noChangeShapeType="1" noTextEdit="1"/>
              </p:cNvSpPr>
              <p:nvPr/>
            </p:nvSpPr>
            <p:spPr>
              <a:xfrm>
                <a:off x="1604990" y="5430025"/>
                <a:ext cx="3920369" cy="1200329"/>
              </a:xfrm>
              <a:prstGeom prst="rect">
                <a:avLst/>
              </a:prstGeom>
              <a:blipFill>
                <a:blip r:embed="rId11"/>
                <a:stretch>
                  <a:fillRect/>
                </a:stretch>
              </a:blipFill>
              <a:ln w="19050">
                <a:solidFill>
                  <a:schemeClr val="bg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DF89C98-86D3-969D-7537-E9037D7ED852}"/>
                  </a:ext>
                </a:extLst>
              </p:cNvPr>
              <p:cNvSpPr txBox="1"/>
              <p:nvPr/>
            </p:nvSpPr>
            <p:spPr>
              <a:xfrm>
                <a:off x="1947919" y="2731796"/>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𝑞</m:t>
                          </m:r>
                        </m:e>
                        <m:sub>
                          <m:r>
                            <a:rPr lang="en-US" sz="2400" b="0" i="1" smtClean="0">
                              <a:solidFill>
                                <a:schemeClr val="tx1"/>
                              </a:solidFill>
                              <a:latin typeface="Cambria Math" panose="02040503050406030204" pitchFamily="18" charset="0"/>
                            </a:rPr>
                            <m:t>1</m:t>
                          </m:r>
                        </m:sub>
                      </m:sSub>
                    </m:oMath>
                  </m:oMathPara>
                </a14:m>
                <a:endParaRPr lang="en-US" sz="2400" dirty="0"/>
              </a:p>
            </p:txBody>
          </p:sp>
        </mc:Choice>
        <mc:Fallback xmlns="">
          <p:sp>
            <p:nvSpPr>
              <p:cNvPr id="57" name="TextBox 56">
                <a:extLst>
                  <a:ext uri="{FF2B5EF4-FFF2-40B4-BE49-F238E27FC236}">
                    <a16:creationId xmlns:a16="http://schemas.microsoft.com/office/drawing/2014/main" id="{3DF89C98-86D3-969D-7537-E9037D7ED852}"/>
                  </a:ext>
                </a:extLst>
              </p:cNvPr>
              <p:cNvSpPr txBox="1">
                <a:spLocks noRot="1" noChangeAspect="1" noMove="1" noResize="1" noEditPoints="1" noAdjustHandles="1" noChangeArrowheads="1" noChangeShapeType="1" noTextEdit="1"/>
              </p:cNvSpPr>
              <p:nvPr/>
            </p:nvSpPr>
            <p:spPr>
              <a:xfrm>
                <a:off x="1947919" y="2731796"/>
                <a:ext cx="1044667"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33A06629-D6BF-7B2B-43F3-36E0C95CCC80}"/>
                  </a:ext>
                </a:extLst>
              </p:cNvPr>
              <p:cNvSpPr txBox="1"/>
              <p:nvPr/>
            </p:nvSpPr>
            <p:spPr>
              <a:xfrm>
                <a:off x="2444079" y="3154489"/>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𝑞</m:t>
                          </m:r>
                        </m:e>
                        <m:sub>
                          <m:r>
                            <a:rPr lang="en-US" sz="2400" b="0" i="1" smtClean="0">
                              <a:solidFill>
                                <a:schemeClr val="tx1"/>
                              </a:solidFill>
                              <a:latin typeface="Cambria Math" panose="02040503050406030204" pitchFamily="18" charset="0"/>
                            </a:rPr>
                            <m:t>2</m:t>
                          </m:r>
                        </m:sub>
                      </m:sSub>
                    </m:oMath>
                  </m:oMathPara>
                </a14:m>
                <a:endParaRPr lang="en-US" sz="2400" dirty="0"/>
              </a:p>
            </p:txBody>
          </p:sp>
        </mc:Choice>
        <mc:Fallback xmlns="">
          <p:sp>
            <p:nvSpPr>
              <p:cNvPr id="58" name="TextBox 57">
                <a:extLst>
                  <a:ext uri="{FF2B5EF4-FFF2-40B4-BE49-F238E27FC236}">
                    <a16:creationId xmlns:a16="http://schemas.microsoft.com/office/drawing/2014/main" id="{33A06629-D6BF-7B2B-43F3-36E0C95CCC80}"/>
                  </a:ext>
                </a:extLst>
              </p:cNvPr>
              <p:cNvSpPr txBox="1">
                <a:spLocks noRot="1" noChangeAspect="1" noMove="1" noResize="1" noEditPoints="1" noAdjustHandles="1" noChangeArrowheads="1" noChangeShapeType="1" noTextEdit="1"/>
              </p:cNvSpPr>
              <p:nvPr/>
            </p:nvSpPr>
            <p:spPr>
              <a:xfrm>
                <a:off x="2444079" y="3154489"/>
                <a:ext cx="1044667"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9C9B990-6BFB-F7CA-96B2-B9E3B1BA66C3}"/>
                  </a:ext>
                </a:extLst>
              </p:cNvPr>
              <p:cNvSpPr txBox="1"/>
              <p:nvPr/>
            </p:nvSpPr>
            <p:spPr>
              <a:xfrm>
                <a:off x="3101616" y="3083238"/>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𝑞</m:t>
                          </m:r>
                        </m:e>
                        <m:sub>
                          <m:r>
                            <a:rPr lang="en-US" sz="2400" b="0" i="1" smtClean="0">
                              <a:solidFill>
                                <a:schemeClr val="tx1"/>
                              </a:solidFill>
                              <a:latin typeface="Cambria Math" panose="02040503050406030204" pitchFamily="18" charset="0"/>
                            </a:rPr>
                            <m:t>𝑘</m:t>
                          </m:r>
                        </m:sub>
                      </m:sSub>
                    </m:oMath>
                  </m:oMathPara>
                </a14:m>
                <a:endParaRPr lang="en-US" sz="2400" dirty="0"/>
              </a:p>
            </p:txBody>
          </p:sp>
        </mc:Choice>
        <mc:Fallback xmlns="">
          <p:sp>
            <p:nvSpPr>
              <p:cNvPr id="59" name="TextBox 58">
                <a:extLst>
                  <a:ext uri="{FF2B5EF4-FFF2-40B4-BE49-F238E27FC236}">
                    <a16:creationId xmlns:a16="http://schemas.microsoft.com/office/drawing/2014/main" id="{E9C9B990-6BFB-F7CA-96B2-B9E3B1BA66C3}"/>
                  </a:ext>
                </a:extLst>
              </p:cNvPr>
              <p:cNvSpPr txBox="1">
                <a:spLocks noRot="1" noChangeAspect="1" noMove="1" noResize="1" noEditPoints="1" noAdjustHandles="1" noChangeArrowheads="1" noChangeShapeType="1" noTextEdit="1"/>
              </p:cNvSpPr>
              <p:nvPr/>
            </p:nvSpPr>
            <p:spPr>
              <a:xfrm>
                <a:off x="3101616" y="3083238"/>
                <a:ext cx="1044667" cy="461665"/>
              </a:xfrm>
              <a:prstGeom prst="rect">
                <a:avLst/>
              </a:prstGeom>
              <a:blipFill>
                <a:blip r:embed="rId14"/>
                <a:stretch>
                  <a:fillRect b="-7895"/>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A5F50676-83D9-E8E3-857F-F35EFD1B29CA}"/>
              </a:ext>
            </a:extLst>
          </p:cNvPr>
          <p:cNvCxnSpPr>
            <a:cxnSpLocks/>
          </p:cNvCxnSpPr>
          <p:nvPr/>
        </p:nvCxnSpPr>
        <p:spPr>
          <a:xfrm flipV="1">
            <a:off x="2113943" y="3101383"/>
            <a:ext cx="721398" cy="95196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F90BC58-E01B-D96E-8552-2A0B6E7A2528}"/>
              </a:ext>
            </a:extLst>
          </p:cNvPr>
          <p:cNvCxnSpPr>
            <a:cxnSpLocks/>
          </p:cNvCxnSpPr>
          <p:nvPr/>
        </p:nvCxnSpPr>
        <p:spPr>
          <a:xfrm flipV="1">
            <a:off x="3260239" y="2925997"/>
            <a:ext cx="0" cy="124215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7FA9D55-7195-9875-5C44-C6EA1E1AC0D7}"/>
              </a:ext>
            </a:extLst>
          </p:cNvPr>
          <p:cNvCxnSpPr>
            <a:cxnSpLocks/>
          </p:cNvCxnSpPr>
          <p:nvPr/>
        </p:nvCxnSpPr>
        <p:spPr>
          <a:xfrm flipH="1" flipV="1">
            <a:off x="3680871" y="2999521"/>
            <a:ext cx="973533" cy="8717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CDE796E-6E4F-D5E0-09FE-3DFBF0BF62D9}"/>
                  </a:ext>
                </a:extLst>
              </p:cNvPr>
              <p:cNvSpPr txBox="1"/>
              <p:nvPr/>
            </p:nvSpPr>
            <p:spPr>
              <a:xfrm>
                <a:off x="1933318" y="3716484"/>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Sub>
                    </m:oMath>
                  </m:oMathPara>
                </a14:m>
                <a:endParaRPr lang="en-US" sz="2400" dirty="0"/>
              </a:p>
            </p:txBody>
          </p:sp>
        </mc:Choice>
        <mc:Fallback xmlns="">
          <p:sp>
            <p:nvSpPr>
              <p:cNvPr id="69" name="TextBox 68">
                <a:extLst>
                  <a:ext uri="{FF2B5EF4-FFF2-40B4-BE49-F238E27FC236}">
                    <a16:creationId xmlns:a16="http://schemas.microsoft.com/office/drawing/2014/main" id="{6CDE796E-6E4F-D5E0-09FE-3DFBF0BF62D9}"/>
                  </a:ext>
                </a:extLst>
              </p:cNvPr>
              <p:cNvSpPr txBox="1">
                <a:spLocks noRot="1" noChangeAspect="1" noMove="1" noResize="1" noEditPoints="1" noAdjustHandles="1" noChangeArrowheads="1" noChangeShapeType="1" noTextEdit="1"/>
              </p:cNvSpPr>
              <p:nvPr/>
            </p:nvSpPr>
            <p:spPr>
              <a:xfrm>
                <a:off x="1933318" y="3716484"/>
                <a:ext cx="1044667" cy="461665"/>
              </a:xfrm>
              <a:prstGeom prst="rect">
                <a:avLst/>
              </a:prstGeom>
              <a:blipFill>
                <a:blip r:embed="rId1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0A44C5F-BA97-6E86-1EF0-65D07902750E}"/>
                  </a:ext>
                </a:extLst>
              </p:cNvPr>
              <p:cNvSpPr txBox="1"/>
              <p:nvPr/>
            </p:nvSpPr>
            <p:spPr>
              <a:xfrm>
                <a:off x="2951049" y="3691120"/>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Sub>
                    </m:oMath>
                  </m:oMathPara>
                </a14:m>
                <a:endParaRPr lang="en-US" sz="2400" dirty="0"/>
              </a:p>
            </p:txBody>
          </p:sp>
        </mc:Choice>
        <mc:Fallback xmlns="">
          <p:sp>
            <p:nvSpPr>
              <p:cNvPr id="70" name="TextBox 69">
                <a:extLst>
                  <a:ext uri="{FF2B5EF4-FFF2-40B4-BE49-F238E27FC236}">
                    <a16:creationId xmlns:a16="http://schemas.microsoft.com/office/drawing/2014/main" id="{00A44C5F-BA97-6E86-1EF0-65D07902750E}"/>
                  </a:ext>
                </a:extLst>
              </p:cNvPr>
              <p:cNvSpPr txBox="1">
                <a:spLocks noRot="1" noChangeAspect="1" noMove="1" noResize="1" noEditPoints="1" noAdjustHandles="1" noChangeArrowheads="1" noChangeShapeType="1" noTextEdit="1"/>
              </p:cNvSpPr>
              <p:nvPr/>
            </p:nvSpPr>
            <p:spPr>
              <a:xfrm>
                <a:off x="2951049" y="3691120"/>
                <a:ext cx="1044667" cy="461665"/>
              </a:xfrm>
              <a:prstGeom prst="rect">
                <a:avLst/>
              </a:prstGeom>
              <a:blipFill>
                <a:blip r:embed="rId1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59CD3D8-E706-6DDB-0BC7-6ABDAC6B5BD6}"/>
                  </a:ext>
                </a:extLst>
              </p:cNvPr>
              <p:cNvSpPr txBox="1"/>
              <p:nvPr/>
            </p:nvSpPr>
            <p:spPr>
              <a:xfrm>
                <a:off x="4296708" y="3448500"/>
                <a:ext cx="104466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𝑘</m:t>
                          </m:r>
                        </m:sub>
                      </m:sSub>
                    </m:oMath>
                  </m:oMathPara>
                </a14:m>
                <a:endParaRPr lang="en-US" sz="2400" dirty="0"/>
              </a:p>
            </p:txBody>
          </p:sp>
        </mc:Choice>
        <mc:Fallback xmlns="">
          <p:sp>
            <p:nvSpPr>
              <p:cNvPr id="71" name="TextBox 70">
                <a:extLst>
                  <a:ext uri="{FF2B5EF4-FFF2-40B4-BE49-F238E27FC236}">
                    <a16:creationId xmlns:a16="http://schemas.microsoft.com/office/drawing/2014/main" id="{B59CD3D8-E706-6DDB-0BC7-6ABDAC6B5BD6}"/>
                  </a:ext>
                </a:extLst>
              </p:cNvPr>
              <p:cNvSpPr txBox="1">
                <a:spLocks noRot="1" noChangeAspect="1" noMove="1" noResize="1" noEditPoints="1" noAdjustHandles="1" noChangeArrowheads="1" noChangeShapeType="1" noTextEdit="1"/>
              </p:cNvSpPr>
              <p:nvPr/>
            </p:nvSpPr>
            <p:spPr>
              <a:xfrm>
                <a:off x="4296708" y="3448500"/>
                <a:ext cx="1044667" cy="461665"/>
              </a:xfrm>
              <a:prstGeom prst="rect">
                <a:avLst/>
              </a:prstGeom>
              <a:blipFill>
                <a:blip r:embed="rId17"/>
                <a:stretch>
                  <a:fillRect b="-540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E313F1A-63B9-DB79-AAD0-F62958638585}"/>
              </a:ext>
            </a:extLst>
          </p:cNvPr>
          <p:cNvSpPr/>
          <p:nvPr/>
        </p:nvSpPr>
        <p:spPr>
          <a:xfrm>
            <a:off x="6361087" y="3142335"/>
            <a:ext cx="450808" cy="213410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endParaRPr>
          </a:p>
        </p:txBody>
      </p:sp>
      <p:sp>
        <p:nvSpPr>
          <p:cNvPr id="13" name="Rectangle 12">
            <a:extLst>
              <a:ext uri="{FF2B5EF4-FFF2-40B4-BE49-F238E27FC236}">
                <a16:creationId xmlns:a16="http://schemas.microsoft.com/office/drawing/2014/main" id="{F6CA6B00-3C5A-FB45-7C37-505AC4544F64}"/>
              </a:ext>
            </a:extLst>
          </p:cNvPr>
          <p:cNvSpPr/>
          <p:nvPr/>
        </p:nvSpPr>
        <p:spPr>
          <a:xfrm>
            <a:off x="6901269" y="3142335"/>
            <a:ext cx="450808" cy="213410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endParaRPr>
          </a:p>
        </p:txBody>
      </p:sp>
      <p:sp>
        <p:nvSpPr>
          <p:cNvPr id="23" name="Rectangle 22">
            <a:extLst>
              <a:ext uri="{FF2B5EF4-FFF2-40B4-BE49-F238E27FC236}">
                <a16:creationId xmlns:a16="http://schemas.microsoft.com/office/drawing/2014/main" id="{EFDC609F-1B63-8645-7898-384BDFD8339A}"/>
              </a:ext>
            </a:extLst>
          </p:cNvPr>
          <p:cNvSpPr/>
          <p:nvPr/>
        </p:nvSpPr>
        <p:spPr>
          <a:xfrm>
            <a:off x="7440462" y="3156546"/>
            <a:ext cx="450808" cy="213410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endParaRPr>
          </a:p>
        </p:txBody>
      </p:sp>
      <p:sp>
        <p:nvSpPr>
          <p:cNvPr id="24" name="Rectangle 23">
            <a:extLst>
              <a:ext uri="{FF2B5EF4-FFF2-40B4-BE49-F238E27FC236}">
                <a16:creationId xmlns:a16="http://schemas.microsoft.com/office/drawing/2014/main" id="{D334E1BE-2841-B84E-CCC2-4846F75E8DF6}"/>
              </a:ext>
            </a:extLst>
          </p:cNvPr>
          <p:cNvSpPr/>
          <p:nvPr/>
        </p:nvSpPr>
        <p:spPr>
          <a:xfrm>
            <a:off x="7978710" y="3149242"/>
            <a:ext cx="457200" cy="2134105"/>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endParaRPr>
          </a:p>
        </p:txBody>
      </p:sp>
      <p:sp>
        <p:nvSpPr>
          <p:cNvPr id="3" name="Slide Number Placeholder 2">
            <a:extLst>
              <a:ext uri="{FF2B5EF4-FFF2-40B4-BE49-F238E27FC236}">
                <a16:creationId xmlns:a16="http://schemas.microsoft.com/office/drawing/2014/main" id="{52A7774E-A11C-1CAC-4D68-111CA68EEECF}"/>
              </a:ext>
            </a:extLst>
          </p:cNvPr>
          <p:cNvSpPr>
            <a:spLocks noGrp="1"/>
          </p:cNvSpPr>
          <p:nvPr>
            <p:ph type="sldNum" sz="quarter" idx="12"/>
          </p:nvPr>
        </p:nvSpPr>
        <p:spPr/>
        <p:txBody>
          <a:bodyPr/>
          <a:lstStyle/>
          <a:p>
            <a:fld id="{D9BD9CFA-D953-6D43-BEF7-E1D617A91F13}" type="slidenum">
              <a:rPr lang="en-US" smtClean="0"/>
              <a:t>46</a:t>
            </a:fld>
            <a:endParaRPr lang="en-US"/>
          </a:p>
        </p:txBody>
      </p:sp>
      <p:sp>
        <p:nvSpPr>
          <p:cNvPr id="8" name="TextBox 7">
            <a:extLst>
              <a:ext uri="{FF2B5EF4-FFF2-40B4-BE49-F238E27FC236}">
                <a16:creationId xmlns:a16="http://schemas.microsoft.com/office/drawing/2014/main" id="{0DDDE7BD-FC76-AE75-E2EF-15083DC5B449}"/>
              </a:ext>
            </a:extLst>
          </p:cNvPr>
          <p:cNvSpPr txBox="1"/>
          <p:nvPr/>
        </p:nvSpPr>
        <p:spPr>
          <a:xfrm>
            <a:off x="12613541" y="2462007"/>
            <a:ext cx="1373196" cy="369332"/>
          </a:xfrm>
          <a:prstGeom prst="rect">
            <a:avLst/>
          </a:prstGeom>
          <a:noFill/>
        </p:spPr>
        <p:txBody>
          <a:bodyPr wrap="none" rtlCol="0">
            <a:spAutoFit/>
          </a:bodyPr>
          <a:lstStyle/>
          <a:p>
            <a:r>
              <a:rPr lang="en-US" dirty="0">
                <a:solidFill>
                  <a:srgbClr val="FF0000"/>
                </a:solidFill>
              </a:rPr>
              <a:t>Shorten this </a:t>
            </a:r>
          </a:p>
        </p:txBody>
      </p:sp>
    </p:spTree>
    <p:custDataLst>
      <p:tags r:id="rId1"/>
    </p:custDataLst>
    <p:extLst>
      <p:ext uri="{BB962C8B-B14F-4D97-AF65-F5344CB8AC3E}">
        <p14:creationId xmlns:p14="http://schemas.microsoft.com/office/powerpoint/2010/main" val="75397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2" grpId="0" animBg="1"/>
      <p:bldP spid="13" grpId="0" animBg="1"/>
      <p:bldP spid="2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C2BB-1AA6-C418-9777-9F22ED5A5B59}"/>
              </a:ext>
            </a:extLst>
          </p:cNvPr>
          <p:cNvSpPr>
            <a:spLocks noGrp="1"/>
          </p:cNvSpPr>
          <p:nvPr>
            <p:ph type="title"/>
          </p:nvPr>
        </p:nvSpPr>
        <p:spPr>
          <a:xfrm>
            <a:off x="838200" y="365125"/>
            <a:ext cx="11353800" cy="1325563"/>
          </a:xfrm>
        </p:spPr>
        <p:txBody>
          <a:bodyPr>
            <a:normAutofit/>
          </a:bodyPr>
          <a:lstStyle/>
          <a:p>
            <a:r>
              <a:rPr lang="en-US" b="1" dirty="0"/>
              <a:t>Split-and-mix based on Syndrome Decoding (SD)</a:t>
            </a:r>
            <a:endParaRPr lang="en-US" dirty="0"/>
          </a:p>
        </p:txBody>
      </p:sp>
      <p:sp>
        <p:nvSpPr>
          <p:cNvPr id="4" name="Slide Number Placeholder 3">
            <a:extLst>
              <a:ext uri="{FF2B5EF4-FFF2-40B4-BE49-F238E27FC236}">
                <a16:creationId xmlns:a16="http://schemas.microsoft.com/office/drawing/2014/main" id="{8DDC7129-015F-DE30-B00E-F1FD6649E164}"/>
              </a:ext>
            </a:extLst>
          </p:cNvPr>
          <p:cNvSpPr>
            <a:spLocks noGrp="1"/>
          </p:cNvSpPr>
          <p:nvPr>
            <p:ph type="sldNum" sz="quarter" idx="12"/>
          </p:nvPr>
        </p:nvSpPr>
        <p:spPr/>
        <p:txBody>
          <a:bodyPr/>
          <a:lstStyle/>
          <a:p>
            <a:fld id="{D9BD9CFA-D953-6D43-BEF7-E1D617A91F13}" type="slidenum">
              <a:rPr lang="en-US" smtClean="0"/>
              <a:t>47</a:t>
            </a:fld>
            <a:endParaRPr lang="en-US"/>
          </a:p>
        </p:txBody>
      </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70B7D030-1B02-DEFD-E99D-D7177B8B602C}"/>
                  </a:ext>
                </a:extLst>
              </p:cNvPr>
              <p:cNvSpPr>
                <a:spLocks noGrp="1"/>
              </p:cNvSpPr>
              <p:nvPr>
                <p:ph idx="1"/>
              </p:nvPr>
            </p:nvSpPr>
            <p:spPr>
              <a:xfrm>
                <a:off x="838200" y="1825625"/>
                <a:ext cx="10515600" cy="4351338"/>
              </a:xfrm>
            </p:spPr>
            <p:txBody>
              <a:bodyPr>
                <a:normAutofit/>
              </a:bodyPr>
              <a:lstStyle/>
              <a:p>
                <a:r>
                  <a:rPr lang="en-US" sz="2600" dirty="0"/>
                  <a:t>The SD assumption (dual-LPN </a:t>
                </a:r>
                <a:r>
                  <a:rPr lang="en-US" sz="2600" dirty="0">
                    <a:solidFill>
                      <a:schemeClr val="bg1">
                        <a:lumMod val="50000"/>
                      </a:schemeClr>
                    </a:solidFill>
                  </a:rPr>
                  <a:t>[BFKL94, AIK07]</a:t>
                </a:r>
                <a:r>
                  <a:rPr lang="en-US" sz="2600" dirty="0"/>
                  <a:t>)</a:t>
                </a:r>
                <a:br>
                  <a:rPr lang="en-US" sz="2600" b="0" i="1" dirty="0">
                    <a:latin typeface="Cambria Math" panose="02040503050406030204" pitchFamily="18" charset="0"/>
                  </a:rPr>
                </a:br>
                <a14:m>
                  <m:oMath xmlns:m="http://schemas.openxmlformats.org/officeDocument/2006/math">
                    <m:r>
                      <a:rPr lang="en-US" sz="2600" b="0" i="1" smtClean="0">
                        <a:latin typeface="Cambria Math" panose="02040503050406030204" pitchFamily="18" charset="0"/>
                      </a:rPr>
                      <m:t>𝐻</m:t>
                    </m:r>
                  </m:oMath>
                </a14:m>
                <a:r>
                  <a:rPr lang="en-US" sz="2600" dirty="0"/>
                  <a:t>: a random matrix</a:t>
                </a:r>
                <a:br>
                  <a:rPr lang="en-US" sz="2600" dirty="0"/>
                </a:br>
                <a14:m>
                  <m:oMath xmlns:m="http://schemas.openxmlformats.org/officeDocument/2006/math">
                    <m:r>
                      <a:rPr lang="en-US" sz="2600" b="0" i="1" smtClean="0">
                        <a:latin typeface="Cambria Math" panose="02040503050406030204" pitchFamily="18" charset="0"/>
                      </a:rPr>
                      <m:t>𝑦</m:t>
                    </m:r>
                  </m:oMath>
                </a14:m>
                <a:r>
                  <a:rPr lang="en-US" sz="2600" dirty="0"/>
                  <a:t>: a target vector </a:t>
                </a:r>
                <a:r>
                  <a:rPr lang="en-US" sz="2600" dirty="0">
                    <a:solidFill>
                      <a:schemeClr val="bg1">
                        <a:lumMod val="50000"/>
                      </a:schemeClr>
                    </a:solidFill>
                  </a:rPr>
                  <a:t>(e.g., a client’s input)</a:t>
                </a:r>
              </a:p>
            </p:txBody>
          </p:sp>
        </mc:Choice>
        <mc:Fallback xmlns="">
          <p:sp>
            <p:nvSpPr>
              <p:cNvPr id="45" name="Content Placeholder 2">
                <a:extLst>
                  <a:ext uri="{FF2B5EF4-FFF2-40B4-BE49-F238E27FC236}">
                    <a16:creationId xmlns:a16="http://schemas.microsoft.com/office/drawing/2014/main" id="{70B7D030-1B02-DEFD-E99D-D7177B8B602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65"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AF813F3-9486-E23B-15B1-FE1A3F8679E8}"/>
                  </a:ext>
                </a:extLst>
              </p:cNvPr>
              <p:cNvSpPr/>
              <p:nvPr/>
            </p:nvSpPr>
            <p:spPr>
              <a:xfrm>
                <a:off x="3764901" y="4165507"/>
                <a:ext cx="3457123" cy="184354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𝐻</m:t>
                      </m:r>
                    </m:oMath>
                  </m:oMathPara>
                </a14:m>
                <a:endParaRPr lang="en-US" sz="4000" dirty="0"/>
              </a:p>
            </p:txBody>
          </p:sp>
        </mc:Choice>
        <mc:Fallback xmlns="">
          <p:sp>
            <p:nvSpPr>
              <p:cNvPr id="46" name="Rectangle 45">
                <a:extLst>
                  <a:ext uri="{FF2B5EF4-FFF2-40B4-BE49-F238E27FC236}">
                    <a16:creationId xmlns:a16="http://schemas.microsoft.com/office/drawing/2014/main" id="{BAF813F3-9486-E23B-15B1-FE1A3F8679E8}"/>
                  </a:ext>
                </a:extLst>
              </p:cNvPr>
              <p:cNvSpPr>
                <a:spLocks noRot="1" noChangeAspect="1" noMove="1" noResize="1" noEditPoints="1" noAdjustHandles="1" noChangeArrowheads="1" noChangeShapeType="1" noTextEdit="1"/>
              </p:cNvSpPr>
              <p:nvPr/>
            </p:nvSpPr>
            <p:spPr>
              <a:xfrm>
                <a:off x="3764901" y="4165507"/>
                <a:ext cx="3457123" cy="184354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65F51F5-3940-815A-BD33-B3C83600EC7E}"/>
                  </a:ext>
                </a:extLst>
              </p:cNvPr>
              <p:cNvSpPr txBox="1"/>
              <p:nvPr/>
            </p:nvSpPr>
            <p:spPr>
              <a:xfrm>
                <a:off x="1418020" y="3352788"/>
                <a:ext cx="9355959" cy="400110"/>
              </a:xfrm>
              <a:prstGeom prst="rect">
                <a:avLst/>
              </a:prstGeom>
              <a:noFill/>
            </p:spPr>
            <p:txBody>
              <a:bodyPr wrap="none" lIns="0" tIns="0" rIns="0" bIns="0" rtlCol="0">
                <a:spAutoFit/>
              </a:bodyPr>
              <a:lstStyle/>
              <a:p>
                <a:r>
                  <a:rPr lang="en-US" sz="2600" dirty="0"/>
                  <a:t>Computationally hard to find low-weight vector </a:t>
                </a:r>
                <a14:m>
                  <m:oMath xmlns:m="http://schemas.openxmlformats.org/officeDocument/2006/math">
                    <m:r>
                      <a:rPr lang="en-US" sz="2600" b="0" i="1" smtClean="0">
                        <a:latin typeface="Cambria Math" panose="02040503050406030204" pitchFamily="18" charset="0"/>
                      </a:rPr>
                      <m:t>𝑒</m:t>
                    </m:r>
                  </m:oMath>
                </a14:m>
                <a:r>
                  <a:rPr lang="en-US" sz="2600" dirty="0"/>
                  <a:t> such that </a:t>
                </a:r>
                <a14:m>
                  <m:oMath xmlns:m="http://schemas.openxmlformats.org/officeDocument/2006/math">
                    <m:r>
                      <a:rPr lang="en-US" sz="2600" b="0" i="1" smtClean="0">
                        <a:latin typeface="Cambria Math" panose="02040503050406030204" pitchFamily="18" charset="0"/>
                      </a:rPr>
                      <m:t>𝐻</m:t>
                    </m:r>
                    <m:r>
                      <a:rPr lang="en-US" sz="2600" b="0" i="1" smtClean="0">
                        <a:latin typeface="Cambria Math" panose="02040503050406030204" pitchFamily="18" charset="0"/>
                      </a:rPr>
                      <m:t>⋅</m:t>
                    </m:r>
                    <m:r>
                      <a:rPr lang="en-US" sz="2600" b="0" i="1" smtClean="0">
                        <a:latin typeface="Cambria Math" panose="02040503050406030204" pitchFamily="18" charset="0"/>
                      </a:rPr>
                      <m:t>𝑒</m:t>
                    </m:r>
                    <m:r>
                      <a:rPr lang="en-US" sz="2600" b="0" i="1" smtClean="0">
                        <a:latin typeface="Cambria Math" panose="02040503050406030204" pitchFamily="18" charset="0"/>
                      </a:rPr>
                      <m:t>=</m:t>
                    </m:r>
                    <m:r>
                      <a:rPr lang="en-US" sz="2600" b="0" i="1" smtClean="0">
                        <a:latin typeface="Cambria Math" panose="02040503050406030204" pitchFamily="18" charset="0"/>
                      </a:rPr>
                      <m:t>𝑦</m:t>
                    </m:r>
                  </m:oMath>
                </a14:m>
                <a:endParaRPr lang="en-US" sz="2600" dirty="0"/>
              </a:p>
            </p:txBody>
          </p:sp>
        </mc:Choice>
        <mc:Fallback xmlns="">
          <p:sp>
            <p:nvSpPr>
              <p:cNvPr id="47" name="TextBox 46">
                <a:extLst>
                  <a:ext uri="{FF2B5EF4-FFF2-40B4-BE49-F238E27FC236}">
                    <a16:creationId xmlns:a16="http://schemas.microsoft.com/office/drawing/2014/main" id="{165F51F5-3940-815A-BD33-B3C83600EC7E}"/>
                  </a:ext>
                </a:extLst>
              </p:cNvPr>
              <p:cNvSpPr txBox="1">
                <a:spLocks noRot="1" noChangeAspect="1" noMove="1" noResize="1" noEditPoints="1" noAdjustHandles="1" noChangeArrowheads="1" noChangeShapeType="1" noTextEdit="1"/>
              </p:cNvSpPr>
              <p:nvPr/>
            </p:nvSpPr>
            <p:spPr>
              <a:xfrm>
                <a:off x="1418020" y="3352788"/>
                <a:ext cx="9355959" cy="400110"/>
              </a:xfrm>
              <a:prstGeom prst="rect">
                <a:avLst/>
              </a:prstGeom>
              <a:blipFill>
                <a:blip r:embed="rId5"/>
                <a:stretch>
                  <a:fillRect l="-2033" t="-28125" r="-271" b="-46875"/>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DF8B31D5-F98B-09F8-BC96-194A5DA9650B}"/>
              </a:ext>
            </a:extLst>
          </p:cNvPr>
          <p:cNvSpPr/>
          <p:nvPr/>
        </p:nvSpPr>
        <p:spPr>
          <a:xfrm>
            <a:off x="4212955" y="4166311"/>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01A66D2-5C15-42E3-9C2E-B3C637A04638}"/>
              </a:ext>
            </a:extLst>
          </p:cNvPr>
          <p:cNvSpPr/>
          <p:nvPr/>
        </p:nvSpPr>
        <p:spPr>
          <a:xfrm>
            <a:off x="6122354" y="4166732"/>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0E4821F-AB57-1FDE-B311-FFE62670F68E}"/>
              </a:ext>
            </a:extLst>
          </p:cNvPr>
          <p:cNvSpPr/>
          <p:nvPr/>
        </p:nvSpPr>
        <p:spPr>
          <a:xfrm>
            <a:off x="6449799" y="4165506"/>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4D376ED3-86B1-FC08-90BB-3C8ED9BB7323}"/>
                  </a:ext>
                </a:extLst>
              </p:cNvPr>
              <p:cNvSpPr/>
              <p:nvPr/>
            </p:nvSpPr>
            <p:spPr>
              <a:xfrm>
                <a:off x="7602103" y="4165506"/>
                <a:ext cx="156625" cy="18435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𝑦</m:t>
                      </m:r>
                    </m:oMath>
                  </m:oMathPara>
                </a14:m>
                <a:endParaRPr lang="en-US" sz="4000" dirty="0">
                  <a:solidFill>
                    <a:schemeClr val="tx1"/>
                  </a:solidFill>
                </a:endParaRPr>
              </a:p>
            </p:txBody>
          </p:sp>
        </mc:Choice>
        <mc:Fallback xmlns="">
          <p:sp>
            <p:nvSpPr>
              <p:cNvPr id="54" name="Rectangle 53">
                <a:extLst>
                  <a:ext uri="{FF2B5EF4-FFF2-40B4-BE49-F238E27FC236}">
                    <a16:creationId xmlns:a16="http://schemas.microsoft.com/office/drawing/2014/main" id="{4D376ED3-86B1-FC08-90BB-3C8ED9BB7323}"/>
                  </a:ext>
                </a:extLst>
              </p:cNvPr>
              <p:cNvSpPr>
                <a:spLocks noRot="1" noChangeAspect="1" noMove="1" noResize="1" noEditPoints="1" noAdjustHandles="1" noChangeArrowheads="1" noChangeShapeType="1" noTextEdit="1"/>
              </p:cNvSpPr>
              <p:nvPr/>
            </p:nvSpPr>
            <p:spPr>
              <a:xfrm>
                <a:off x="7602103" y="4165506"/>
                <a:ext cx="156625" cy="1843549"/>
              </a:xfrm>
              <a:prstGeom prst="rect">
                <a:avLst/>
              </a:prstGeom>
              <a:blipFill>
                <a:blip r:embed="rId6"/>
                <a:stretch>
                  <a:fillRect l="-242857" r="-128571"/>
                </a:stretch>
              </a:blipFill>
              <a:ln>
                <a:noFill/>
              </a:ln>
            </p:spPr>
            <p:txBody>
              <a:bodyPr/>
              <a:lstStyle/>
              <a:p>
                <a:r>
                  <a:rPr lang="en-US">
                    <a:noFill/>
                  </a:rPr>
                  <a:t> </a:t>
                </a:r>
              </a:p>
            </p:txBody>
          </p:sp>
        </mc:Fallback>
      </mc:AlternateContent>
      <p:sp>
        <p:nvSpPr>
          <p:cNvPr id="65" name="Freeform 64">
            <a:extLst>
              <a:ext uri="{FF2B5EF4-FFF2-40B4-BE49-F238E27FC236}">
                <a16:creationId xmlns:a16="http://schemas.microsoft.com/office/drawing/2014/main" id="{687629E5-539B-619F-83C1-8C472F419873}"/>
              </a:ext>
            </a:extLst>
          </p:cNvPr>
          <p:cNvSpPr/>
          <p:nvPr/>
        </p:nvSpPr>
        <p:spPr>
          <a:xfrm>
            <a:off x="6523017" y="5990308"/>
            <a:ext cx="1103586" cy="220717"/>
          </a:xfrm>
          <a:custGeom>
            <a:avLst/>
            <a:gdLst>
              <a:gd name="connsiteX0" fmla="*/ 0 w 1103586"/>
              <a:gd name="connsiteY0" fmla="*/ 39414 h 220717"/>
              <a:gd name="connsiteX1" fmla="*/ 31531 w 1103586"/>
              <a:gd name="connsiteY1" fmla="*/ 94593 h 220717"/>
              <a:gd name="connsiteX2" fmla="*/ 55179 w 1103586"/>
              <a:gd name="connsiteY2" fmla="*/ 102476 h 220717"/>
              <a:gd name="connsiteX3" fmla="*/ 78827 w 1103586"/>
              <a:gd name="connsiteY3" fmla="*/ 126124 h 220717"/>
              <a:gd name="connsiteX4" fmla="*/ 102476 w 1103586"/>
              <a:gd name="connsiteY4" fmla="*/ 134007 h 220717"/>
              <a:gd name="connsiteX5" fmla="*/ 126124 w 1103586"/>
              <a:gd name="connsiteY5" fmla="*/ 149772 h 220717"/>
              <a:gd name="connsiteX6" fmla="*/ 149772 w 1103586"/>
              <a:gd name="connsiteY6" fmla="*/ 157655 h 220717"/>
              <a:gd name="connsiteX7" fmla="*/ 173420 w 1103586"/>
              <a:gd name="connsiteY7" fmla="*/ 173421 h 220717"/>
              <a:gd name="connsiteX8" fmla="*/ 252248 w 1103586"/>
              <a:gd name="connsiteY8" fmla="*/ 197069 h 220717"/>
              <a:gd name="connsiteX9" fmla="*/ 275896 w 1103586"/>
              <a:gd name="connsiteY9" fmla="*/ 204952 h 220717"/>
              <a:gd name="connsiteX10" fmla="*/ 346841 w 1103586"/>
              <a:gd name="connsiteY10" fmla="*/ 220717 h 220717"/>
              <a:gd name="connsiteX11" fmla="*/ 606972 w 1103586"/>
              <a:gd name="connsiteY11" fmla="*/ 212834 h 220717"/>
              <a:gd name="connsiteX12" fmla="*/ 654269 w 1103586"/>
              <a:gd name="connsiteY12" fmla="*/ 197069 h 220717"/>
              <a:gd name="connsiteX13" fmla="*/ 717331 w 1103586"/>
              <a:gd name="connsiteY13" fmla="*/ 173421 h 220717"/>
              <a:gd name="connsiteX14" fmla="*/ 764627 w 1103586"/>
              <a:gd name="connsiteY14" fmla="*/ 157655 h 220717"/>
              <a:gd name="connsiteX15" fmla="*/ 788276 w 1103586"/>
              <a:gd name="connsiteY15" fmla="*/ 149772 h 220717"/>
              <a:gd name="connsiteX16" fmla="*/ 811924 w 1103586"/>
              <a:gd name="connsiteY16" fmla="*/ 141890 h 220717"/>
              <a:gd name="connsiteX17" fmla="*/ 835572 w 1103586"/>
              <a:gd name="connsiteY17" fmla="*/ 126124 h 220717"/>
              <a:gd name="connsiteX18" fmla="*/ 867103 w 1103586"/>
              <a:gd name="connsiteY18" fmla="*/ 118241 h 220717"/>
              <a:gd name="connsiteX19" fmla="*/ 922283 w 1103586"/>
              <a:gd name="connsiteY19" fmla="*/ 102476 h 220717"/>
              <a:gd name="connsiteX20" fmla="*/ 945931 w 1103586"/>
              <a:gd name="connsiteY20" fmla="*/ 86710 h 220717"/>
              <a:gd name="connsiteX21" fmla="*/ 993227 w 1103586"/>
              <a:gd name="connsiteY21" fmla="*/ 70945 h 220717"/>
              <a:gd name="connsiteX22" fmla="*/ 1016876 w 1103586"/>
              <a:gd name="connsiteY22" fmla="*/ 55179 h 220717"/>
              <a:gd name="connsiteX23" fmla="*/ 1040524 w 1103586"/>
              <a:gd name="connsiteY23" fmla="*/ 47296 h 220717"/>
              <a:gd name="connsiteX24" fmla="*/ 1103586 w 1103586"/>
              <a:gd name="connsiteY24"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3586" h="220717">
                <a:moveTo>
                  <a:pt x="0" y="39414"/>
                </a:moveTo>
                <a:cubicBezTo>
                  <a:pt x="10510" y="57807"/>
                  <a:pt x="17581" y="78650"/>
                  <a:pt x="31531" y="94593"/>
                </a:cubicBezTo>
                <a:cubicBezTo>
                  <a:pt x="37003" y="100846"/>
                  <a:pt x="48265" y="97867"/>
                  <a:pt x="55179" y="102476"/>
                </a:cubicBezTo>
                <a:cubicBezTo>
                  <a:pt x="64454" y="108660"/>
                  <a:pt x="69551" y="119940"/>
                  <a:pt x="78827" y="126124"/>
                </a:cubicBezTo>
                <a:cubicBezTo>
                  <a:pt x="85741" y="130733"/>
                  <a:pt x="95044" y="130291"/>
                  <a:pt x="102476" y="134007"/>
                </a:cubicBezTo>
                <a:cubicBezTo>
                  <a:pt x="110950" y="138244"/>
                  <a:pt x="117650" y="145535"/>
                  <a:pt x="126124" y="149772"/>
                </a:cubicBezTo>
                <a:cubicBezTo>
                  <a:pt x="133556" y="153488"/>
                  <a:pt x="142340" y="153939"/>
                  <a:pt x="149772" y="157655"/>
                </a:cubicBezTo>
                <a:cubicBezTo>
                  <a:pt x="158246" y="161892"/>
                  <a:pt x="164763" y="169573"/>
                  <a:pt x="173420" y="173421"/>
                </a:cubicBezTo>
                <a:cubicBezTo>
                  <a:pt x="207134" y="188405"/>
                  <a:pt x="220150" y="187898"/>
                  <a:pt x="252248" y="197069"/>
                </a:cubicBezTo>
                <a:cubicBezTo>
                  <a:pt x="260237" y="199352"/>
                  <a:pt x="267907" y="202669"/>
                  <a:pt x="275896" y="204952"/>
                </a:cubicBezTo>
                <a:cubicBezTo>
                  <a:pt x="301860" y="212370"/>
                  <a:pt x="319763" y="215301"/>
                  <a:pt x="346841" y="220717"/>
                </a:cubicBezTo>
                <a:cubicBezTo>
                  <a:pt x="433551" y="218089"/>
                  <a:pt x="520477" y="219487"/>
                  <a:pt x="606972" y="212834"/>
                </a:cubicBezTo>
                <a:cubicBezTo>
                  <a:pt x="623541" y="211559"/>
                  <a:pt x="638147" y="201100"/>
                  <a:pt x="654269" y="197069"/>
                </a:cubicBezTo>
                <a:cubicBezTo>
                  <a:pt x="722532" y="180003"/>
                  <a:pt x="648633" y="200900"/>
                  <a:pt x="717331" y="173421"/>
                </a:cubicBezTo>
                <a:cubicBezTo>
                  <a:pt x="732761" y="167249"/>
                  <a:pt x="748862" y="162910"/>
                  <a:pt x="764627" y="157655"/>
                </a:cubicBezTo>
                <a:lnTo>
                  <a:pt x="788276" y="149772"/>
                </a:lnTo>
                <a:lnTo>
                  <a:pt x="811924" y="141890"/>
                </a:lnTo>
                <a:cubicBezTo>
                  <a:pt x="819807" y="136635"/>
                  <a:pt x="826864" y="129856"/>
                  <a:pt x="835572" y="126124"/>
                </a:cubicBezTo>
                <a:cubicBezTo>
                  <a:pt x="845530" y="121856"/>
                  <a:pt x="856686" y="121217"/>
                  <a:pt x="867103" y="118241"/>
                </a:cubicBezTo>
                <a:cubicBezTo>
                  <a:pt x="946265" y="95624"/>
                  <a:pt x="823713" y="127119"/>
                  <a:pt x="922283" y="102476"/>
                </a:cubicBezTo>
                <a:cubicBezTo>
                  <a:pt x="930166" y="97221"/>
                  <a:pt x="937274" y="90558"/>
                  <a:pt x="945931" y="86710"/>
                </a:cubicBezTo>
                <a:cubicBezTo>
                  <a:pt x="961117" y="79961"/>
                  <a:pt x="979400" y="80163"/>
                  <a:pt x="993227" y="70945"/>
                </a:cubicBezTo>
                <a:cubicBezTo>
                  <a:pt x="1001110" y="65690"/>
                  <a:pt x="1008402" y="59416"/>
                  <a:pt x="1016876" y="55179"/>
                </a:cubicBezTo>
                <a:cubicBezTo>
                  <a:pt x="1024308" y="51463"/>
                  <a:pt x="1033261" y="51331"/>
                  <a:pt x="1040524" y="47296"/>
                </a:cubicBezTo>
                <a:cubicBezTo>
                  <a:pt x="1080632" y="25013"/>
                  <a:pt x="1079666" y="23918"/>
                  <a:pt x="1103586" y="0"/>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87FE7163-654E-9D9F-E00A-F429F65AD5F7}"/>
              </a:ext>
            </a:extLst>
          </p:cNvPr>
          <p:cNvSpPr/>
          <p:nvPr/>
        </p:nvSpPr>
        <p:spPr>
          <a:xfrm>
            <a:off x="6184058" y="6037604"/>
            <a:ext cx="1529680" cy="378373"/>
          </a:xfrm>
          <a:custGeom>
            <a:avLst/>
            <a:gdLst>
              <a:gd name="connsiteX0" fmla="*/ 0 w 1529680"/>
              <a:gd name="connsiteY0" fmla="*/ 31532 h 378373"/>
              <a:gd name="connsiteX1" fmla="*/ 63062 w 1529680"/>
              <a:gd name="connsiteY1" fmla="*/ 110359 h 378373"/>
              <a:gd name="connsiteX2" fmla="*/ 126124 w 1529680"/>
              <a:gd name="connsiteY2" fmla="*/ 149773 h 378373"/>
              <a:gd name="connsiteX3" fmla="*/ 173421 w 1529680"/>
              <a:gd name="connsiteY3" fmla="*/ 189187 h 378373"/>
              <a:gd name="connsiteX4" fmla="*/ 197069 w 1529680"/>
              <a:gd name="connsiteY4" fmla="*/ 197069 h 378373"/>
              <a:gd name="connsiteX5" fmla="*/ 236483 w 1529680"/>
              <a:gd name="connsiteY5" fmla="*/ 220718 h 378373"/>
              <a:gd name="connsiteX6" fmla="*/ 260131 w 1529680"/>
              <a:gd name="connsiteY6" fmla="*/ 236483 h 378373"/>
              <a:gd name="connsiteX7" fmla="*/ 283779 w 1529680"/>
              <a:gd name="connsiteY7" fmla="*/ 244366 h 378373"/>
              <a:gd name="connsiteX8" fmla="*/ 331076 w 1529680"/>
              <a:gd name="connsiteY8" fmla="*/ 275897 h 378373"/>
              <a:gd name="connsiteX9" fmla="*/ 386255 w 1529680"/>
              <a:gd name="connsiteY9" fmla="*/ 299545 h 378373"/>
              <a:gd name="connsiteX10" fmla="*/ 409904 w 1529680"/>
              <a:gd name="connsiteY10" fmla="*/ 315311 h 378373"/>
              <a:gd name="connsiteX11" fmla="*/ 441435 w 1529680"/>
              <a:gd name="connsiteY11" fmla="*/ 323194 h 378373"/>
              <a:gd name="connsiteX12" fmla="*/ 465083 w 1529680"/>
              <a:gd name="connsiteY12" fmla="*/ 331076 h 378373"/>
              <a:gd name="connsiteX13" fmla="*/ 496614 w 1529680"/>
              <a:gd name="connsiteY13" fmla="*/ 338959 h 378373"/>
              <a:gd name="connsiteX14" fmla="*/ 583324 w 1529680"/>
              <a:gd name="connsiteY14" fmla="*/ 362607 h 378373"/>
              <a:gd name="connsiteX15" fmla="*/ 693683 w 1529680"/>
              <a:gd name="connsiteY15" fmla="*/ 378373 h 378373"/>
              <a:gd name="connsiteX16" fmla="*/ 977462 w 1529680"/>
              <a:gd name="connsiteY16" fmla="*/ 370490 h 378373"/>
              <a:gd name="connsiteX17" fmla="*/ 1064173 w 1529680"/>
              <a:gd name="connsiteY17" fmla="*/ 346842 h 378373"/>
              <a:gd name="connsiteX18" fmla="*/ 1119352 w 1529680"/>
              <a:gd name="connsiteY18" fmla="*/ 331076 h 378373"/>
              <a:gd name="connsiteX19" fmla="*/ 1174531 w 1529680"/>
              <a:gd name="connsiteY19" fmla="*/ 315311 h 378373"/>
              <a:gd name="connsiteX20" fmla="*/ 1198179 w 1529680"/>
              <a:gd name="connsiteY20" fmla="*/ 299545 h 378373"/>
              <a:gd name="connsiteX21" fmla="*/ 1245476 w 1529680"/>
              <a:gd name="connsiteY21" fmla="*/ 283780 h 378373"/>
              <a:gd name="connsiteX22" fmla="*/ 1308538 w 1529680"/>
              <a:gd name="connsiteY22" fmla="*/ 252249 h 378373"/>
              <a:gd name="connsiteX23" fmla="*/ 1332186 w 1529680"/>
              <a:gd name="connsiteY23" fmla="*/ 244366 h 378373"/>
              <a:gd name="connsiteX24" fmla="*/ 1403131 w 1529680"/>
              <a:gd name="connsiteY24" fmla="*/ 197069 h 378373"/>
              <a:gd name="connsiteX25" fmla="*/ 1426779 w 1529680"/>
              <a:gd name="connsiteY25" fmla="*/ 181304 h 378373"/>
              <a:gd name="connsiteX26" fmla="*/ 1466193 w 1529680"/>
              <a:gd name="connsiteY26" fmla="*/ 141890 h 378373"/>
              <a:gd name="connsiteX27" fmla="*/ 1481959 w 1529680"/>
              <a:gd name="connsiteY27" fmla="*/ 118242 h 378373"/>
              <a:gd name="connsiteX28" fmla="*/ 1521373 w 1529680"/>
              <a:gd name="connsiteY28" fmla="*/ 70945 h 378373"/>
              <a:gd name="connsiteX29" fmla="*/ 1529255 w 1529680"/>
              <a:gd name="connsiteY29" fmla="*/ 0 h 3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9680" h="378373">
                <a:moveTo>
                  <a:pt x="0" y="31532"/>
                </a:moveTo>
                <a:cubicBezTo>
                  <a:pt x="14986" y="52512"/>
                  <a:pt x="38674" y="92068"/>
                  <a:pt x="63062" y="110359"/>
                </a:cubicBezTo>
                <a:cubicBezTo>
                  <a:pt x="131899" y="161986"/>
                  <a:pt x="76558" y="111221"/>
                  <a:pt x="126124" y="149773"/>
                </a:cubicBezTo>
                <a:cubicBezTo>
                  <a:pt x="142323" y="162373"/>
                  <a:pt x="156345" y="177803"/>
                  <a:pt x="173421" y="189187"/>
                </a:cubicBezTo>
                <a:cubicBezTo>
                  <a:pt x="180335" y="193796"/>
                  <a:pt x="189637" y="193353"/>
                  <a:pt x="197069" y="197069"/>
                </a:cubicBezTo>
                <a:cubicBezTo>
                  <a:pt x="210773" y="203921"/>
                  <a:pt x="223490" y="212598"/>
                  <a:pt x="236483" y="220718"/>
                </a:cubicBezTo>
                <a:cubicBezTo>
                  <a:pt x="244517" y="225739"/>
                  <a:pt x="251657" y="232246"/>
                  <a:pt x="260131" y="236483"/>
                </a:cubicBezTo>
                <a:cubicBezTo>
                  <a:pt x="267563" y="240199"/>
                  <a:pt x="276516" y="240331"/>
                  <a:pt x="283779" y="244366"/>
                </a:cubicBezTo>
                <a:cubicBezTo>
                  <a:pt x="300342" y="253568"/>
                  <a:pt x="313101" y="269905"/>
                  <a:pt x="331076" y="275897"/>
                </a:cubicBezTo>
                <a:cubicBezTo>
                  <a:pt x="357605" y="284740"/>
                  <a:pt x="358983" y="283961"/>
                  <a:pt x="386255" y="299545"/>
                </a:cubicBezTo>
                <a:cubicBezTo>
                  <a:pt x="394481" y="304245"/>
                  <a:pt x="401196" y="311579"/>
                  <a:pt x="409904" y="315311"/>
                </a:cubicBezTo>
                <a:cubicBezTo>
                  <a:pt x="419862" y="319579"/>
                  <a:pt x="431018" y="320218"/>
                  <a:pt x="441435" y="323194"/>
                </a:cubicBezTo>
                <a:cubicBezTo>
                  <a:pt x="449424" y="325477"/>
                  <a:pt x="457094" y="328793"/>
                  <a:pt x="465083" y="331076"/>
                </a:cubicBezTo>
                <a:cubicBezTo>
                  <a:pt x="475500" y="334052"/>
                  <a:pt x="486197" y="335983"/>
                  <a:pt x="496614" y="338959"/>
                </a:cubicBezTo>
                <a:cubicBezTo>
                  <a:pt x="539411" y="351187"/>
                  <a:pt x="515869" y="351364"/>
                  <a:pt x="583324" y="362607"/>
                </a:cubicBezTo>
                <a:cubicBezTo>
                  <a:pt x="651517" y="373973"/>
                  <a:pt x="614761" y="368507"/>
                  <a:pt x="693683" y="378373"/>
                </a:cubicBezTo>
                <a:cubicBezTo>
                  <a:pt x="788276" y="375745"/>
                  <a:pt x="882945" y="375101"/>
                  <a:pt x="977462" y="370490"/>
                </a:cubicBezTo>
                <a:cubicBezTo>
                  <a:pt x="1011336" y="368838"/>
                  <a:pt x="1031250" y="355073"/>
                  <a:pt x="1064173" y="346842"/>
                </a:cubicBezTo>
                <a:cubicBezTo>
                  <a:pt x="1162797" y="322185"/>
                  <a:pt x="1040151" y="353704"/>
                  <a:pt x="1119352" y="331076"/>
                </a:cubicBezTo>
                <a:cubicBezTo>
                  <a:pt x="1131144" y="327707"/>
                  <a:pt x="1161927" y="321613"/>
                  <a:pt x="1174531" y="315311"/>
                </a:cubicBezTo>
                <a:cubicBezTo>
                  <a:pt x="1183005" y="311074"/>
                  <a:pt x="1189522" y="303393"/>
                  <a:pt x="1198179" y="299545"/>
                </a:cubicBezTo>
                <a:cubicBezTo>
                  <a:pt x="1213365" y="292796"/>
                  <a:pt x="1230612" y="291212"/>
                  <a:pt x="1245476" y="283780"/>
                </a:cubicBezTo>
                <a:cubicBezTo>
                  <a:pt x="1266497" y="273270"/>
                  <a:pt x="1286242" y="259681"/>
                  <a:pt x="1308538" y="252249"/>
                </a:cubicBezTo>
                <a:cubicBezTo>
                  <a:pt x="1316421" y="249621"/>
                  <a:pt x="1324923" y="248401"/>
                  <a:pt x="1332186" y="244366"/>
                </a:cubicBezTo>
                <a:cubicBezTo>
                  <a:pt x="1332208" y="244354"/>
                  <a:pt x="1391296" y="204959"/>
                  <a:pt x="1403131" y="197069"/>
                </a:cubicBezTo>
                <a:lnTo>
                  <a:pt x="1426779" y="181304"/>
                </a:lnTo>
                <a:cubicBezTo>
                  <a:pt x="1468822" y="118243"/>
                  <a:pt x="1413641" y="194442"/>
                  <a:pt x="1466193" y="141890"/>
                </a:cubicBezTo>
                <a:cubicBezTo>
                  <a:pt x="1472892" y="135191"/>
                  <a:pt x="1475894" y="125520"/>
                  <a:pt x="1481959" y="118242"/>
                </a:cubicBezTo>
                <a:cubicBezTo>
                  <a:pt x="1532534" y="57553"/>
                  <a:pt x="1482232" y="129656"/>
                  <a:pt x="1521373" y="70945"/>
                </a:cubicBezTo>
                <a:cubicBezTo>
                  <a:pt x="1532441" y="26668"/>
                  <a:pt x="1529255" y="50248"/>
                  <a:pt x="1529255" y="0"/>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7BCC13FD-87BA-FF81-32DF-EB265AE3B7B2}"/>
              </a:ext>
            </a:extLst>
          </p:cNvPr>
          <p:cNvSpPr/>
          <p:nvPr/>
        </p:nvSpPr>
        <p:spPr>
          <a:xfrm>
            <a:off x="4291652" y="6069181"/>
            <a:ext cx="3269832" cy="520390"/>
          </a:xfrm>
          <a:custGeom>
            <a:avLst/>
            <a:gdLst>
              <a:gd name="connsiteX0" fmla="*/ 0 w 3285892"/>
              <a:gd name="connsiteY0" fmla="*/ 0 h 520390"/>
              <a:gd name="connsiteX1" fmla="*/ 81775 w 3285892"/>
              <a:gd name="connsiteY1" fmla="*/ 59473 h 520390"/>
              <a:gd name="connsiteX2" fmla="*/ 148682 w 3285892"/>
              <a:gd name="connsiteY2" fmla="*/ 104078 h 520390"/>
              <a:gd name="connsiteX3" fmla="*/ 208156 w 3285892"/>
              <a:gd name="connsiteY3" fmla="*/ 126380 h 520390"/>
              <a:gd name="connsiteX4" fmla="*/ 237892 w 3285892"/>
              <a:gd name="connsiteY4" fmla="*/ 148683 h 520390"/>
              <a:gd name="connsiteX5" fmla="*/ 289931 w 3285892"/>
              <a:gd name="connsiteY5" fmla="*/ 170985 h 520390"/>
              <a:gd name="connsiteX6" fmla="*/ 349404 w 3285892"/>
              <a:gd name="connsiteY6" fmla="*/ 200722 h 520390"/>
              <a:gd name="connsiteX7" fmla="*/ 386575 w 3285892"/>
              <a:gd name="connsiteY7" fmla="*/ 215590 h 520390"/>
              <a:gd name="connsiteX8" fmla="*/ 416312 w 3285892"/>
              <a:gd name="connsiteY8" fmla="*/ 230458 h 520390"/>
              <a:gd name="connsiteX9" fmla="*/ 438614 w 3285892"/>
              <a:gd name="connsiteY9" fmla="*/ 245326 h 520390"/>
              <a:gd name="connsiteX10" fmla="*/ 475785 w 3285892"/>
              <a:gd name="connsiteY10" fmla="*/ 260195 h 520390"/>
              <a:gd name="connsiteX11" fmla="*/ 498087 w 3285892"/>
              <a:gd name="connsiteY11" fmla="*/ 267629 h 520390"/>
              <a:gd name="connsiteX12" fmla="*/ 520390 w 3285892"/>
              <a:gd name="connsiteY12" fmla="*/ 282497 h 520390"/>
              <a:gd name="connsiteX13" fmla="*/ 542692 w 3285892"/>
              <a:gd name="connsiteY13" fmla="*/ 289931 h 520390"/>
              <a:gd name="connsiteX14" fmla="*/ 572429 w 3285892"/>
              <a:gd name="connsiteY14" fmla="*/ 304800 h 520390"/>
              <a:gd name="connsiteX15" fmla="*/ 594731 w 3285892"/>
              <a:gd name="connsiteY15" fmla="*/ 319668 h 520390"/>
              <a:gd name="connsiteX16" fmla="*/ 624468 w 3285892"/>
              <a:gd name="connsiteY16" fmla="*/ 327102 h 520390"/>
              <a:gd name="connsiteX17" fmla="*/ 646770 w 3285892"/>
              <a:gd name="connsiteY17" fmla="*/ 334536 h 520390"/>
              <a:gd name="connsiteX18" fmla="*/ 721112 w 3285892"/>
              <a:gd name="connsiteY18" fmla="*/ 364273 h 520390"/>
              <a:gd name="connsiteX19" fmla="*/ 795453 w 3285892"/>
              <a:gd name="connsiteY19" fmla="*/ 386575 h 520390"/>
              <a:gd name="connsiteX20" fmla="*/ 862360 w 3285892"/>
              <a:gd name="connsiteY20" fmla="*/ 408878 h 520390"/>
              <a:gd name="connsiteX21" fmla="*/ 899531 w 3285892"/>
              <a:gd name="connsiteY21" fmla="*/ 423746 h 520390"/>
              <a:gd name="connsiteX22" fmla="*/ 929268 w 3285892"/>
              <a:gd name="connsiteY22" fmla="*/ 431180 h 520390"/>
              <a:gd name="connsiteX23" fmla="*/ 981307 w 3285892"/>
              <a:gd name="connsiteY23" fmla="*/ 446048 h 520390"/>
              <a:gd name="connsiteX24" fmla="*/ 1018478 w 3285892"/>
              <a:gd name="connsiteY24" fmla="*/ 453483 h 520390"/>
              <a:gd name="connsiteX25" fmla="*/ 1115121 w 3285892"/>
              <a:gd name="connsiteY25" fmla="*/ 475785 h 520390"/>
              <a:gd name="connsiteX26" fmla="*/ 1137424 w 3285892"/>
              <a:gd name="connsiteY26" fmla="*/ 483219 h 520390"/>
              <a:gd name="connsiteX27" fmla="*/ 1248936 w 3285892"/>
              <a:gd name="connsiteY27" fmla="*/ 498087 h 520390"/>
              <a:gd name="connsiteX28" fmla="*/ 1300975 w 3285892"/>
              <a:gd name="connsiteY28" fmla="*/ 505522 h 520390"/>
              <a:gd name="connsiteX29" fmla="*/ 1657814 w 3285892"/>
              <a:gd name="connsiteY29" fmla="*/ 520390 h 520390"/>
              <a:gd name="connsiteX30" fmla="*/ 2193073 w 3285892"/>
              <a:gd name="connsiteY30" fmla="*/ 512956 h 520390"/>
              <a:gd name="connsiteX31" fmla="*/ 2341756 w 3285892"/>
              <a:gd name="connsiteY31" fmla="*/ 490653 h 520390"/>
              <a:gd name="connsiteX32" fmla="*/ 2408663 w 3285892"/>
              <a:gd name="connsiteY32" fmla="*/ 483219 h 520390"/>
              <a:gd name="connsiteX33" fmla="*/ 2483004 w 3285892"/>
              <a:gd name="connsiteY33" fmla="*/ 468351 h 520390"/>
              <a:gd name="connsiteX34" fmla="*/ 2505307 w 3285892"/>
              <a:gd name="connsiteY34" fmla="*/ 460917 h 520390"/>
              <a:gd name="connsiteX35" fmla="*/ 2542478 w 3285892"/>
              <a:gd name="connsiteY35" fmla="*/ 453483 h 520390"/>
              <a:gd name="connsiteX36" fmla="*/ 2609385 w 3285892"/>
              <a:gd name="connsiteY36" fmla="*/ 438614 h 520390"/>
              <a:gd name="connsiteX37" fmla="*/ 2691160 w 3285892"/>
              <a:gd name="connsiteY37" fmla="*/ 408878 h 520390"/>
              <a:gd name="connsiteX38" fmla="*/ 2720897 w 3285892"/>
              <a:gd name="connsiteY38" fmla="*/ 394009 h 520390"/>
              <a:gd name="connsiteX39" fmla="*/ 2772936 w 3285892"/>
              <a:gd name="connsiteY39" fmla="*/ 379141 h 520390"/>
              <a:gd name="connsiteX40" fmla="*/ 2854712 w 3285892"/>
              <a:gd name="connsiteY40" fmla="*/ 334536 h 520390"/>
              <a:gd name="connsiteX41" fmla="*/ 2906751 w 3285892"/>
              <a:gd name="connsiteY41" fmla="*/ 312234 h 520390"/>
              <a:gd name="connsiteX42" fmla="*/ 2929053 w 3285892"/>
              <a:gd name="connsiteY42" fmla="*/ 297365 h 520390"/>
              <a:gd name="connsiteX43" fmla="*/ 2981092 w 3285892"/>
              <a:gd name="connsiteY43" fmla="*/ 275063 h 520390"/>
              <a:gd name="connsiteX44" fmla="*/ 3010829 w 3285892"/>
              <a:gd name="connsiteY44" fmla="*/ 252761 h 520390"/>
              <a:gd name="connsiteX45" fmla="*/ 3033131 w 3285892"/>
              <a:gd name="connsiteY45" fmla="*/ 245326 h 520390"/>
              <a:gd name="connsiteX46" fmla="*/ 3092604 w 3285892"/>
              <a:gd name="connsiteY46" fmla="*/ 215590 h 520390"/>
              <a:gd name="connsiteX47" fmla="*/ 3122341 w 3285892"/>
              <a:gd name="connsiteY47" fmla="*/ 200722 h 520390"/>
              <a:gd name="connsiteX48" fmla="*/ 3152078 w 3285892"/>
              <a:gd name="connsiteY48" fmla="*/ 185853 h 520390"/>
              <a:gd name="connsiteX49" fmla="*/ 3181814 w 3285892"/>
              <a:gd name="connsiteY49" fmla="*/ 163551 h 520390"/>
              <a:gd name="connsiteX50" fmla="*/ 3226419 w 3285892"/>
              <a:gd name="connsiteY50" fmla="*/ 133814 h 520390"/>
              <a:gd name="connsiteX51" fmla="*/ 3285892 w 3285892"/>
              <a:gd name="connsiteY51" fmla="*/ 74341 h 5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85892" h="520390">
                <a:moveTo>
                  <a:pt x="0" y="0"/>
                </a:moveTo>
                <a:cubicBezTo>
                  <a:pt x="116139" y="99548"/>
                  <a:pt x="4593" y="11235"/>
                  <a:pt x="81775" y="59473"/>
                </a:cubicBezTo>
                <a:cubicBezTo>
                  <a:pt x="131571" y="90595"/>
                  <a:pt x="90975" y="75224"/>
                  <a:pt x="148682" y="104078"/>
                </a:cubicBezTo>
                <a:cubicBezTo>
                  <a:pt x="215460" y="137467"/>
                  <a:pt x="109531" y="71588"/>
                  <a:pt x="208156" y="126380"/>
                </a:cubicBezTo>
                <a:cubicBezTo>
                  <a:pt x="218987" y="132397"/>
                  <a:pt x="227385" y="142116"/>
                  <a:pt x="237892" y="148683"/>
                </a:cubicBezTo>
                <a:cubicBezTo>
                  <a:pt x="280690" y="175432"/>
                  <a:pt x="252836" y="154123"/>
                  <a:pt x="289931" y="170985"/>
                </a:cubicBezTo>
                <a:cubicBezTo>
                  <a:pt x="310109" y="180157"/>
                  <a:pt x="328825" y="192491"/>
                  <a:pt x="349404" y="200722"/>
                </a:cubicBezTo>
                <a:cubicBezTo>
                  <a:pt x="361794" y="205678"/>
                  <a:pt x="374380" y="210170"/>
                  <a:pt x="386575" y="215590"/>
                </a:cubicBezTo>
                <a:cubicBezTo>
                  <a:pt x="396702" y="220091"/>
                  <a:pt x="406690" y="224960"/>
                  <a:pt x="416312" y="230458"/>
                </a:cubicBezTo>
                <a:cubicBezTo>
                  <a:pt x="424069" y="234891"/>
                  <a:pt x="430623" y="241330"/>
                  <a:pt x="438614" y="245326"/>
                </a:cubicBezTo>
                <a:cubicBezTo>
                  <a:pt x="450550" y="251294"/>
                  <a:pt x="463290" y="255509"/>
                  <a:pt x="475785" y="260195"/>
                </a:cubicBezTo>
                <a:cubicBezTo>
                  <a:pt x="483122" y="262947"/>
                  <a:pt x="491078" y="264125"/>
                  <a:pt x="498087" y="267629"/>
                </a:cubicBezTo>
                <a:cubicBezTo>
                  <a:pt x="506079" y="271625"/>
                  <a:pt x="512398" y="278501"/>
                  <a:pt x="520390" y="282497"/>
                </a:cubicBezTo>
                <a:cubicBezTo>
                  <a:pt x="527399" y="286001"/>
                  <a:pt x="535489" y="286844"/>
                  <a:pt x="542692" y="289931"/>
                </a:cubicBezTo>
                <a:cubicBezTo>
                  <a:pt x="552878" y="294297"/>
                  <a:pt x="562807" y="299302"/>
                  <a:pt x="572429" y="304800"/>
                </a:cubicBezTo>
                <a:cubicBezTo>
                  <a:pt x="580186" y="309233"/>
                  <a:pt x="586519" y="316149"/>
                  <a:pt x="594731" y="319668"/>
                </a:cubicBezTo>
                <a:cubicBezTo>
                  <a:pt x="604122" y="323693"/>
                  <a:pt x="614644" y="324295"/>
                  <a:pt x="624468" y="327102"/>
                </a:cubicBezTo>
                <a:cubicBezTo>
                  <a:pt x="632003" y="329255"/>
                  <a:pt x="639567" y="331449"/>
                  <a:pt x="646770" y="334536"/>
                </a:cubicBezTo>
                <a:cubicBezTo>
                  <a:pt x="689841" y="352996"/>
                  <a:pt x="666960" y="350735"/>
                  <a:pt x="721112" y="364273"/>
                </a:cubicBezTo>
                <a:cubicBezTo>
                  <a:pt x="742453" y="369608"/>
                  <a:pt x="777357" y="377526"/>
                  <a:pt x="795453" y="386575"/>
                </a:cubicBezTo>
                <a:cubicBezTo>
                  <a:pt x="857555" y="417627"/>
                  <a:pt x="790308" y="387263"/>
                  <a:pt x="862360" y="408878"/>
                </a:cubicBezTo>
                <a:cubicBezTo>
                  <a:pt x="875142" y="412713"/>
                  <a:pt x="886871" y="419526"/>
                  <a:pt x="899531" y="423746"/>
                </a:cubicBezTo>
                <a:cubicBezTo>
                  <a:pt x="909224" y="426977"/>
                  <a:pt x="919444" y="428373"/>
                  <a:pt x="929268" y="431180"/>
                </a:cubicBezTo>
                <a:cubicBezTo>
                  <a:pt x="972743" y="443601"/>
                  <a:pt x="928999" y="434423"/>
                  <a:pt x="981307" y="446048"/>
                </a:cubicBezTo>
                <a:cubicBezTo>
                  <a:pt x="993642" y="448789"/>
                  <a:pt x="1006288" y="450158"/>
                  <a:pt x="1018478" y="453483"/>
                </a:cubicBezTo>
                <a:cubicBezTo>
                  <a:pt x="1108271" y="477973"/>
                  <a:pt x="1015629" y="461572"/>
                  <a:pt x="1115121" y="475785"/>
                </a:cubicBezTo>
                <a:cubicBezTo>
                  <a:pt x="1122555" y="478263"/>
                  <a:pt x="1129740" y="481682"/>
                  <a:pt x="1137424" y="483219"/>
                </a:cubicBezTo>
                <a:cubicBezTo>
                  <a:pt x="1156112" y="486956"/>
                  <a:pt x="1232652" y="495916"/>
                  <a:pt x="1248936" y="498087"/>
                </a:cubicBezTo>
                <a:cubicBezTo>
                  <a:pt x="1266305" y="500403"/>
                  <a:pt x="1283518" y="504004"/>
                  <a:pt x="1300975" y="505522"/>
                </a:cubicBezTo>
                <a:cubicBezTo>
                  <a:pt x="1412109" y="515186"/>
                  <a:pt x="1553950" y="517144"/>
                  <a:pt x="1657814" y="520390"/>
                </a:cubicBezTo>
                <a:lnTo>
                  <a:pt x="2193073" y="512956"/>
                </a:lnTo>
                <a:cubicBezTo>
                  <a:pt x="2305591" y="510212"/>
                  <a:pt x="2229771" y="503096"/>
                  <a:pt x="2341756" y="490653"/>
                </a:cubicBezTo>
                <a:lnTo>
                  <a:pt x="2408663" y="483219"/>
                </a:lnTo>
                <a:cubicBezTo>
                  <a:pt x="2459048" y="466424"/>
                  <a:pt x="2397583" y="485435"/>
                  <a:pt x="2483004" y="468351"/>
                </a:cubicBezTo>
                <a:cubicBezTo>
                  <a:pt x="2490688" y="466814"/>
                  <a:pt x="2497705" y="462818"/>
                  <a:pt x="2505307" y="460917"/>
                </a:cubicBezTo>
                <a:cubicBezTo>
                  <a:pt x="2517565" y="457852"/>
                  <a:pt x="2530220" y="456548"/>
                  <a:pt x="2542478" y="453483"/>
                </a:cubicBezTo>
                <a:cubicBezTo>
                  <a:pt x="2615688" y="435179"/>
                  <a:pt x="2486632" y="459072"/>
                  <a:pt x="2609385" y="438614"/>
                </a:cubicBezTo>
                <a:cubicBezTo>
                  <a:pt x="2642351" y="427626"/>
                  <a:pt x="2660128" y="422670"/>
                  <a:pt x="2691160" y="408878"/>
                </a:cubicBezTo>
                <a:cubicBezTo>
                  <a:pt x="2701287" y="404377"/>
                  <a:pt x="2710520" y="397900"/>
                  <a:pt x="2720897" y="394009"/>
                </a:cubicBezTo>
                <a:cubicBezTo>
                  <a:pt x="2739957" y="386861"/>
                  <a:pt x="2754960" y="388129"/>
                  <a:pt x="2772936" y="379141"/>
                </a:cubicBezTo>
                <a:cubicBezTo>
                  <a:pt x="2827225" y="351997"/>
                  <a:pt x="2753649" y="368224"/>
                  <a:pt x="2854712" y="334536"/>
                </a:cubicBezTo>
                <a:cubicBezTo>
                  <a:pt x="2879730" y="326197"/>
                  <a:pt x="2881032" y="326931"/>
                  <a:pt x="2906751" y="312234"/>
                </a:cubicBezTo>
                <a:cubicBezTo>
                  <a:pt x="2914509" y="307801"/>
                  <a:pt x="2921062" y="301361"/>
                  <a:pt x="2929053" y="297365"/>
                </a:cubicBezTo>
                <a:cubicBezTo>
                  <a:pt x="2979653" y="272065"/>
                  <a:pt x="2919198" y="313746"/>
                  <a:pt x="2981092" y="275063"/>
                </a:cubicBezTo>
                <a:cubicBezTo>
                  <a:pt x="2991599" y="268496"/>
                  <a:pt x="3000071" y="258908"/>
                  <a:pt x="3010829" y="252761"/>
                </a:cubicBezTo>
                <a:cubicBezTo>
                  <a:pt x="3017633" y="248873"/>
                  <a:pt x="3025997" y="248569"/>
                  <a:pt x="3033131" y="245326"/>
                </a:cubicBezTo>
                <a:cubicBezTo>
                  <a:pt x="3053308" y="236154"/>
                  <a:pt x="3072780" y="225502"/>
                  <a:pt x="3092604" y="215590"/>
                </a:cubicBezTo>
                <a:lnTo>
                  <a:pt x="3122341" y="200722"/>
                </a:lnTo>
                <a:cubicBezTo>
                  <a:pt x="3132253" y="195766"/>
                  <a:pt x="3143212" y="192502"/>
                  <a:pt x="3152078" y="185853"/>
                </a:cubicBezTo>
                <a:cubicBezTo>
                  <a:pt x="3161990" y="178419"/>
                  <a:pt x="3171664" y="170656"/>
                  <a:pt x="3181814" y="163551"/>
                </a:cubicBezTo>
                <a:cubicBezTo>
                  <a:pt x="3196453" y="153303"/>
                  <a:pt x="3213783" y="146450"/>
                  <a:pt x="3226419" y="133814"/>
                </a:cubicBezTo>
                <a:lnTo>
                  <a:pt x="3285892" y="74341"/>
                </a:ln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Devil face with solid fill with solid fill">
            <a:extLst>
              <a:ext uri="{FF2B5EF4-FFF2-40B4-BE49-F238E27FC236}">
                <a16:creationId xmlns:a16="http://schemas.microsoft.com/office/drawing/2014/main" id="{18F13252-EF4B-A1D2-4A10-6BDE70FE40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692" y="3185336"/>
            <a:ext cx="735013" cy="735013"/>
          </a:xfrm>
          <a:prstGeom prst="rect">
            <a:avLst/>
          </a:prstGeom>
        </p:spPr>
      </p:pic>
      <p:sp>
        <p:nvSpPr>
          <p:cNvPr id="7" name="TextBox 6">
            <a:extLst>
              <a:ext uri="{FF2B5EF4-FFF2-40B4-BE49-F238E27FC236}">
                <a16:creationId xmlns:a16="http://schemas.microsoft.com/office/drawing/2014/main" id="{98398E93-8C45-0DB8-6FE8-0839063757E8}"/>
              </a:ext>
            </a:extLst>
          </p:cNvPr>
          <p:cNvSpPr txBox="1"/>
          <p:nvPr/>
        </p:nvSpPr>
        <p:spPr>
          <a:xfrm>
            <a:off x="5159829" y="46046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5862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07020-0520-28C6-17E5-2446EF3A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8C25F-5FB4-2AEA-1AF6-CF0CA47A1B73}"/>
              </a:ext>
            </a:extLst>
          </p:cNvPr>
          <p:cNvSpPr>
            <a:spLocks noGrp="1"/>
          </p:cNvSpPr>
          <p:nvPr>
            <p:ph type="title"/>
          </p:nvPr>
        </p:nvSpPr>
        <p:spPr>
          <a:xfrm>
            <a:off x="838200" y="365125"/>
            <a:ext cx="11353800" cy="1325563"/>
          </a:xfrm>
        </p:spPr>
        <p:txBody>
          <a:bodyPr>
            <a:normAutofit/>
          </a:bodyPr>
          <a:lstStyle/>
          <a:p>
            <a:r>
              <a:rPr lang="en-US" b="1" dirty="0"/>
              <a:t>Split-and-mix based on Syndrome Decoding (SD)</a:t>
            </a:r>
            <a:endParaRPr lang="en-US" dirty="0"/>
          </a:p>
        </p:txBody>
      </p:sp>
      <p:sp>
        <p:nvSpPr>
          <p:cNvPr id="4" name="Slide Number Placeholder 3">
            <a:extLst>
              <a:ext uri="{FF2B5EF4-FFF2-40B4-BE49-F238E27FC236}">
                <a16:creationId xmlns:a16="http://schemas.microsoft.com/office/drawing/2014/main" id="{691B53F5-A070-56C2-949B-73F4A056306B}"/>
              </a:ext>
            </a:extLst>
          </p:cNvPr>
          <p:cNvSpPr>
            <a:spLocks noGrp="1"/>
          </p:cNvSpPr>
          <p:nvPr>
            <p:ph type="sldNum" sz="quarter" idx="12"/>
          </p:nvPr>
        </p:nvSpPr>
        <p:spPr/>
        <p:txBody>
          <a:bodyPr/>
          <a:lstStyle/>
          <a:p>
            <a:fld id="{D9BD9CFA-D953-6D43-BEF7-E1D617A91F13}" type="slidenum">
              <a:rPr lang="en-US" smtClean="0"/>
              <a:t>48</a:t>
            </a:fld>
            <a:endParaRPr lang="en-US"/>
          </a:p>
        </p:txBody>
      </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BD23F2CC-6279-887D-44CE-2A8BAACA0429}"/>
                  </a:ext>
                </a:extLst>
              </p:cNvPr>
              <p:cNvSpPr>
                <a:spLocks noGrp="1"/>
              </p:cNvSpPr>
              <p:nvPr>
                <p:ph idx="1"/>
              </p:nvPr>
            </p:nvSpPr>
            <p:spPr>
              <a:xfrm>
                <a:off x="838200" y="1825625"/>
                <a:ext cx="10515600" cy="4351338"/>
              </a:xfrm>
            </p:spPr>
            <p:txBody>
              <a:bodyPr>
                <a:normAutofit/>
              </a:bodyPr>
              <a:lstStyle/>
              <a:p>
                <a:r>
                  <a:rPr lang="en-US" sz="2600" dirty="0"/>
                  <a:t>“Multi-Disjoint” Syndrome Decoding</a:t>
                </a:r>
                <a:br>
                  <a:rPr lang="en-US" sz="2600" b="0" i="1" dirty="0">
                    <a:latin typeface="Cambria Math" panose="02040503050406030204" pitchFamily="18" charset="0"/>
                  </a:rPr>
                </a:br>
                <a14:m>
                  <m:oMath xmlns:m="http://schemas.openxmlformats.org/officeDocument/2006/math">
                    <m:r>
                      <a:rPr lang="en-US" sz="2600" b="0" i="1" smtClean="0">
                        <a:latin typeface="Cambria Math" panose="02040503050406030204" pitchFamily="18" charset="0"/>
                      </a:rPr>
                      <m:t>𝐻</m:t>
                    </m:r>
                  </m:oMath>
                </a14:m>
                <a:r>
                  <a:rPr lang="en-US" sz="2600" dirty="0"/>
                  <a:t>: a random matrix</a:t>
                </a:r>
                <a:br>
                  <a:rPr lang="en-US" sz="2600" dirty="0"/>
                </a:br>
                <a14:m>
                  <m:oMath xmlns:m="http://schemas.openxmlformats.org/officeDocument/2006/math">
                    <m:r>
                      <a:rPr lang="en-US" sz="2600" b="0" i="1" smtClean="0">
                        <a:latin typeface="Cambria Math" panose="02040503050406030204" pitchFamily="18" charset="0"/>
                      </a:rPr>
                      <m:t>𝑌</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2</m:t>
                        </m:r>
                      </m:sub>
                    </m:sSub>
                    <m:r>
                      <a:rPr lang="en-US" sz="2600" b="0" i="1" smtClean="0">
                        <a:latin typeface="Cambria Math" panose="02040503050406030204" pitchFamily="18" charset="0"/>
                      </a:rPr>
                      <m:t>,…]</m:t>
                    </m:r>
                  </m:oMath>
                </a14:m>
                <a:r>
                  <a:rPr lang="en-US" sz="2600" dirty="0"/>
                  <a:t>: multiple target vectors </a:t>
                </a:r>
                <a:r>
                  <a:rPr lang="en-US" sz="2600" dirty="0">
                    <a:solidFill>
                      <a:schemeClr val="bg1">
                        <a:lumMod val="50000"/>
                      </a:schemeClr>
                    </a:solidFill>
                  </a:rPr>
                  <a:t>(e.g., multiple client inputs)</a:t>
                </a:r>
              </a:p>
            </p:txBody>
          </p:sp>
        </mc:Choice>
        <mc:Fallback xmlns="">
          <p:sp>
            <p:nvSpPr>
              <p:cNvPr id="45" name="Content Placeholder 2">
                <a:extLst>
                  <a:ext uri="{FF2B5EF4-FFF2-40B4-BE49-F238E27FC236}">
                    <a16:creationId xmlns:a16="http://schemas.microsoft.com/office/drawing/2014/main" id="{BD23F2CC-6279-887D-44CE-2A8BAACA0429}"/>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965"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645AB968-A276-81D7-43A8-A5B9BD4FF4D9}"/>
                  </a:ext>
                </a:extLst>
              </p:cNvPr>
              <p:cNvSpPr/>
              <p:nvPr/>
            </p:nvSpPr>
            <p:spPr>
              <a:xfrm>
                <a:off x="5593701" y="4132849"/>
                <a:ext cx="3457123" cy="184354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𝐻</m:t>
                      </m:r>
                    </m:oMath>
                  </m:oMathPara>
                </a14:m>
                <a:endParaRPr lang="en-US" sz="4000" dirty="0">
                  <a:solidFill>
                    <a:schemeClr val="tx1"/>
                  </a:solidFill>
                </a:endParaRPr>
              </a:p>
            </p:txBody>
          </p:sp>
        </mc:Choice>
        <mc:Fallback xmlns="">
          <p:sp>
            <p:nvSpPr>
              <p:cNvPr id="46" name="Rectangle 45">
                <a:extLst>
                  <a:ext uri="{FF2B5EF4-FFF2-40B4-BE49-F238E27FC236}">
                    <a16:creationId xmlns:a16="http://schemas.microsoft.com/office/drawing/2014/main" id="{645AB968-A276-81D7-43A8-A5B9BD4FF4D9}"/>
                  </a:ext>
                </a:extLst>
              </p:cNvPr>
              <p:cNvSpPr>
                <a:spLocks noRot="1" noChangeAspect="1" noMove="1" noResize="1" noEditPoints="1" noAdjustHandles="1" noChangeArrowheads="1" noChangeShapeType="1" noTextEdit="1"/>
              </p:cNvSpPr>
              <p:nvPr/>
            </p:nvSpPr>
            <p:spPr>
              <a:xfrm>
                <a:off x="5593701" y="4132849"/>
                <a:ext cx="3457123" cy="184354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12FD9B6-996F-D3E2-ED1A-6A1018233C1F}"/>
                  </a:ext>
                </a:extLst>
              </p:cNvPr>
              <p:cNvSpPr txBox="1"/>
              <p:nvPr/>
            </p:nvSpPr>
            <p:spPr>
              <a:xfrm>
                <a:off x="1417320" y="3355848"/>
                <a:ext cx="8903784" cy="400110"/>
              </a:xfrm>
              <a:prstGeom prst="rect">
                <a:avLst/>
              </a:prstGeom>
              <a:noFill/>
            </p:spPr>
            <p:txBody>
              <a:bodyPr wrap="none" lIns="0" tIns="0" rIns="0" bIns="0" rtlCol="0">
                <a:spAutoFit/>
              </a:bodyPr>
              <a:lstStyle/>
              <a:p>
                <a:r>
                  <a:rPr lang="en-US" sz="2600" dirty="0"/>
                  <a:t>Computationally hard to find “low-weight” </a:t>
                </a:r>
                <a14:m>
                  <m:oMath xmlns:m="http://schemas.openxmlformats.org/officeDocument/2006/math">
                    <m:r>
                      <a:rPr lang="en-US" sz="2600" b="0" i="1" smtClean="0">
                        <a:latin typeface="Cambria Math" panose="02040503050406030204" pitchFamily="18" charset="0"/>
                      </a:rPr>
                      <m:t>𝐸</m:t>
                    </m:r>
                  </m:oMath>
                </a14:m>
                <a:r>
                  <a:rPr lang="en-US" sz="2600" dirty="0"/>
                  <a:t> such that </a:t>
                </a:r>
                <a14:m>
                  <m:oMath xmlns:m="http://schemas.openxmlformats.org/officeDocument/2006/math">
                    <m:r>
                      <a:rPr lang="en-US" sz="2600" b="0" i="1" smtClean="0">
                        <a:latin typeface="Cambria Math" panose="02040503050406030204" pitchFamily="18" charset="0"/>
                      </a:rPr>
                      <m:t>𝐻</m:t>
                    </m:r>
                    <m:r>
                      <a:rPr lang="en-US" sz="2600" b="0" i="1" smtClean="0">
                        <a:latin typeface="Cambria Math" panose="02040503050406030204" pitchFamily="18" charset="0"/>
                      </a:rPr>
                      <m:t>⋅</m:t>
                    </m:r>
                    <m:r>
                      <a:rPr lang="en-US" sz="2600" b="0" i="1" smtClean="0">
                        <a:latin typeface="Cambria Math" panose="02040503050406030204" pitchFamily="18" charset="0"/>
                      </a:rPr>
                      <m:t>𝐸</m:t>
                    </m:r>
                    <m:r>
                      <a:rPr lang="en-US" sz="2600" b="0" i="1" smtClean="0">
                        <a:latin typeface="Cambria Math" panose="02040503050406030204" pitchFamily="18" charset="0"/>
                      </a:rPr>
                      <m:t>=</m:t>
                    </m:r>
                    <m:r>
                      <a:rPr lang="en-US" sz="2600" b="0" i="1" smtClean="0">
                        <a:latin typeface="Cambria Math" panose="02040503050406030204" pitchFamily="18" charset="0"/>
                      </a:rPr>
                      <m:t>𝑌</m:t>
                    </m:r>
                    <m:r>
                      <a:rPr lang="en-US" sz="2600" b="0" i="1" smtClean="0">
                        <a:latin typeface="Cambria Math" panose="02040503050406030204" pitchFamily="18" charset="0"/>
                      </a:rPr>
                      <m:t> </m:t>
                    </m:r>
                  </m:oMath>
                </a14:m>
                <a:endParaRPr lang="en-US" sz="2600" dirty="0"/>
              </a:p>
            </p:txBody>
          </p:sp>
        </mc:Choice>
        <mc:Fallback xmlns="">
          <p:sp>
            <p:nvSpPr>
              <p:cNvPr id="47" name="TextBox 46">
                <a:extLst>
                  <a:ext uri="{FF2B5EF4-FFF2-40B4-BE49-F238E27FC236}">
                    <a16:creationId xmlns:a16="http://schemas.microsoft.com/office/drawing/2014/main" id="{312FD9B6-996F-D3E2-ED1A-6A1018233C1F}"/>
                  </a:ext>
                </a:extLst>
              </p:cNvPr>
              <p:cNvSpPr txBox="1">
                <a:spLocks noRot="1" noChangeAspect="1" noMove="1" noResize="1" noEditPoints="1" noAdjustHandles="1" noChangeArrowheads="1" noChangeShapeType="1" noTextEdit="1"/>
              </p:cNvSpPr>
              <p:nvPr/>
            </p:nvSpPr>
            <p:spPr>
              <a:xfrm>
                <a:off x="1417320" y="3355848"/>
                <a:ext cx="8903784" cy="400110"/>
              </a:xfrm>
              <a:prstGeom prst="rect">
                <a:avLst/>
              </a:prstGeom>
              <a:blipFill>
                <a:blip r:embed="rId5"/>
                <a:stretch>
                  <a:fillRect l="-2137" t="-25000" r="-997" b="-50000"/>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4BD1F866-3F42-8410-0B52-FA5460DEA552}"/>
              </a:ext>
            </a:extLst>
          </p:cNvPr>
          <p:cNvSpPr/>
          <p:nvPr/>
        </p:nvSpPr>
        <p:spPr>
          <a:xfrm>
            <a:off x="6041755" y="4133653"/>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919DCEE-EEC4-446D-2BB8-CC33CC0C8D88}"/>
              </a:ext>
            </a:extLst>
          </p:cNvPr>
          <p:cNvSpPr/>
          <p:nvPr/>
        </p:nvSpPr>
        <p:spPr>
          <a:xfrm>
            <a:off x="7951154" y="4134074"/>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F88F138-D383-AFD6-DF00-4974146857A9}"/>
              </a:ext>
            </a:extLst>
          </p:cNvPr>
          <p:cNvSpPr/>
          <p:nvPr/>
        </p:nvSpPr>
        <p:spPr>
          <a:xfrm>
            <a:off x="8278599" y="4132848"/>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D073634-6EE5-28F6-AF26-D037ABF78D23}"/>
                  </a:ext>
                </a:extLst>
              </p:cNvPr>
              <p:cNvSpPr/>
              <p:nvPr/>
            </p:nvSpPr>
            <p:spPr>
              <a:xfrm>
                <a:off x="9852294" y="4132847"/>
                <a:ext cx="156625" cy="18435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2</m:t>
                          </m:r>
                        </m:sub>
                      </m:sSub>
                    </m:oMath>
                  </m:oMathPara>
                </a14:m>
                <a:endParaRPr lang="en-US" sz="3200" dirty="0">
                  <a:solidFill>
                    <a:schemeClr val="tx1"/>
                  </a:solidFill>
                </a:endParaRPr>
              </a:p>
            </p:txBody>
          </p:sp>
        </mc:Choice>
        <mc:Fallback xmlns="">
          <p:sp>
            <p:nvSpPr>
              <p:cNvPr id="54" name="Rectangle 53">
                <a:extLst>
                  <a:ext uri="{FF2B5EF4-FFF2-40B4-BE49-F238E27FC236}">
                    <a16:creationId xmlns:a16="http://schemas.microsoft.com/office/drawing/2014/main" id="{1D073634-6EE5-28F6-AF26-D037ABF78D23}"/>
                  </a:ext>
                </a:extLst>
              </p:cNvPr>
              <p:cNvSpPr>
                <a:spLocks noRot="1" noChangeAspect="1" noMove="1" noResize="1" noEditPoints="1" noAdjustHandles="1" noChangeArrowheads="1" noChangeShapeType="1" noTextEdit="1"/>
              </p:cNvSpPr>
              <p:nvPr/>
            </p:nvSpPr>
            <p:spPr>
              <a:xfrm>
                <a:off x="9852294" y="4132847"/>
                <a:ext cx="156625" cy="1843549"/>
              </a:xfrm>
              <a:prstGeom prst="rect">
                <a:avLst/>
              </a:prstGeom>
              <a:blipFill>
                <a:blip r:embed="rId6"/>
                <a:stretch>
                  <a:fillRect l="-257143" r="-128571"/>
                </a:stretch>
              </a:blipFill>
              <a:ln>
                <a:noFill/>
              </a:ln>
            </p:spPr>
            <p:txBody>
              <a:bodyPr/>
              <a:lstStyle/>
              <a:p>
                <a:r>
                  <a:rPr lang="en-US">
                    <a:noFill/>
                  </a:rPr>
                  <a:t> </a:t>
                </a:r>
              </a:p>
            </p:txBody>
          </p:sp>
        </mc:Fallback>
      </mc:AlternateContent>
      <p:sp>
        <p:nvSpPr>
          <p:cNvPr id="65" name="Freeform 64">
            <a:extLst>
              <a:ext uri="{FF2B5EF4-FFF2-40B4-BE49-F238E27FC236}">
                <a16:creationId xmlns:a16="http://schemas.microsoft.com/office/drawing/2014/main" id="{9D256DF6-C519-E391-55D3-5C2B72BA4BA0}"/>
              </a:ext>
            </a:extLst>
          </p:cNvPr>
          <p:cNvSpPr/>
          <p:nvPr/>
        </p:nvSpPr>
        <p:spPr>
          <a:xfrm>
            <a:off x="8351817" y="5957650"/>
            <a:ext cx="1103586" cy="220717"/>
          </a:xfrm>
          <a:custGeom>
            <a:avLst/>
            <a:gdLst>
              <a:gd name="connsiteX0" fmla="*/ 0 w 1103586"/>
              <a:gd name="connsiteY0" fmla="*/ 39414 h 220717"/>
              <a:gd name="connsiteX1" fmla="*/ 31531 w 1103586"/>
              <a:gd name="connsiteY1" fmla="*/ 94593 h 220717"/>
              <a:gd name="connsiteX2" fmla="*/ 55179 w 1103586"/>
              <a:gd name="connsiteY2" fmla="*/ 102476 h 220717"/>
              <a:gd name="connsiteX3" fmla="*/ 78827 w 1103586"/>
              <a:gd name="connsiteY3" fmla="*/ 126124 h 220717"/>
              <a:gd name="connsiteX4" fmla="*/ 102476 w 1103586"/>
              <a:gd name="connsiteY4" fmla="*/ 134007 h 220717"/>
              <a:gd name="connsiteX5" fmla="*/ 126124 w 1103586"/>
              <a:gd name="connsiteY5" fmla="*/ 149772 h 220717"/>
              <a:gd name="connsiteX6" fmla="*/ 149772 w 1103586"/>
              <a:gd name="connsiteY6" fmla="*/ 157655 h 220717"/>
              <a:gd name="connsiteX7" fmla="*/ 173420 w 1103586"/>
              <a:gd name="connsiteY7" fmla="*/ 173421 h 220717"/>
              <a:gd name="connsiteX8" fmla="*/ 252248 w 1103586"/>
              <a:gd name="connsiteY8" fmla="*/ 197069 h 220717"/>
              <a:gd name="connsiteX9" fmla="*/ 275896 w 1103586"/>
              <a:gd name="connsiteY9" fmla="*/ 204952 h 220717"/>
              <a:gd name="connsiteX10" fmla="*/ 346841 w 1103586"/>
              <a:gd name="connsiteY10" fmla="*/ 220717 h 220717"/>
              <a:gd name="connsiteX11" fmla="*/ 606972 w 1103586"/>
              <a:gd name="connsiteY11" fmla="*/ 212834 h 220717"/>
              <a:gd name="connsiteX12" fmla="*/ 654269 w 1103586"/>
              <a:gd name="connsiteY12" fmla="*/ 197069 h 220717"/>
              <a:gd name="connsiteX13" fmla="*/ 717331 w 1103586"/>
              <a:gd name="connsiteY13" fmla="*/ 173421 h 220717"/>
              <a:gd name="connsiteX14" fmla="*/ 764627 w 1103586"/>
              <a:gd name="connsiteY14" fmla="*/ 157655 h 220717"/>
              <a:gd name="connsiteX15" fmla="*/ 788276 w 1103586"/>
              <a:gd name="connsiteY15" fmla="*/ 149772 h 220717"/>
              <a:gd name="connsiteX16" fmla="*/ 811924 w 1103586"/>
              <a:gd name="connsiteY16" fmla="*/ 141890 h 220717"/>
              <a:gd name="connsiteX17" fmla="*/ 835572 w 1103586"/>
              <a:gd name="connsiteY17" fmla="*/ 126124 h 220717"/>
              <a:gd name="connsiteX18" fmla="*/ 867103 w 1103586"/>
              <a:gd name="connsiteY18" fmla="*/ 118241 h 220717"/>
              <a:gd name="connsiteX19" fmla="*/ 922283 w 1103586"/>
              <a:gd name="connsiteY19" fmla="*/ 102476 h 220717"/>
              <a:gd name="connsiteX20" fmla="*/ 945931 w 1103586"/>
              <a:gd name="connsiteY20" fmla="*/ 86710 h 220717"/>
              <a:gd name="connsiteX21" fmla="*/ 993227 w 1103586"/>
              <a:gd name="connsiteY21" fmla="*/ 70945 h 220717"/>
              <a:gd name="connsiteX22" fmla="*/ 1016876 w 1103586"/>
              <a:gd name="connsiteY22" fmla="*/ 55179 h 220717"/>
              <a:gd name="connsiteX23" fmla="*/ 1040524 w 1103586"/>
              <a:gd name="connsiteY23" fmla="*/ 47296 h 220717"/>
              <a:gd name="connsiteX24" fmla="*/ 1103586 w 1103586"/>
              <a:gd name="connsiteY24" fmla="*/ 0 h 220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3586" h="220717">
                <a:moveTo>
                  <a:pt x="0" y="39414"/>
                </a:moveTo>
                <a:cubicBezTo>
                  <a:pt x="10510" y="57807"/>
                  <a:pt x="17581" y="78650"/>
                  <a:pt x="31531" y="94593"/>
                </a:cubicBezTo>
                <a:cubicBezTo>
                  <a:pt x="37003" y="100846"/>
                  <a:pt x="48265" y="97867"/>
                  <a:pt x="55179" y="102476"/>
                </a:cubicBezTo>
                <a:cubicBezTo>
                  <a:pt x="64454" y="108660"/>
                  <a:pt x="69551" y="119940"/>
                  <a:pt x="78827" y="126124"/>
                </a:cubicBezTo>
                <a:cubicBezTo>
                  <a:pt x="85741" y="130733"/>
                  <a:pt x="95044" y="130291"/>
                  <a:pt x="102476" y="134007"/>
                </a:cubicBezTo>
                <a:cubicBezTo>
                  <a:pt x="110950" y="138244"/>
                  <a:pt x="117650" y="145535"/>
                  <a:pt x="126124" y="149772"/>
                </a:cubicBezTo>
                <a:cubicBezTo>
                  <a:pt x="133556" y="153488"/>
                  <a:pt x="142340" y="153939"/>
                  <a:pt x="149772" y="157655"/>
                </a:cubicBezTo>
                <a:cubicBezTo>
                  <a:pt x="158246" y="161892"/>
                  <a:pt x="164763" y="169573"/>
                  <a:pt x="173420" y="173421"/>
                </a:cubicBezTo>
                <a:cubicBezTo>
                  <a:pt x="207134" y="188405"/>
                  <a:pt x="220150" y="187898"/>
                  <a:pt x="252248" y="197069"/>
                </a:cubicBezTo>
                <a:cubicBezTo>
                  <a:pt x="260237" y="199352"/>
                  <a:pt x="267907" y="202669"/>
                  <a:pt x="275896" y="204952"/>
                </a:cubicBezTo>
                <a:cubicBezTo>
                  <a:pt x="301860" y="212370"/>
                  <a:pt x="319763" y="215301"/>
                  <a:pt x="346841" y="220717"/>
                </a:cubicBezTo>
                <a:cubicBezTo>
                  <a:pt x="433551" y="218089"/>
                  <a:pt x="520477" y="219487"/>
                  <a:pt x="606972" y="212834"/>
                </a:cubicBezTo>
                <a:cubicBezTo>
                  <a:pt x="623541" y="211559"/>
                  <a:pt x="638147" y="201100"/>
                  <a:pt x="654269" y="197069"/>
                </a:cubicBezTo>
                <a:cubicBezTo>
                  <a:pt x="722532" y="180003"/>
                  <a:pt x="648633" y="200900"/>
                  <a:pt x="717331" y="173421"/>
                </a:cubicBezTo>
                <a:cubicBezTo>
                  <a:pt x="732761" y="167249"/>
                  <a:pt x="748862" y="162910"/>
                  <a:pt x="764627" y="157655"/>
                </a:cubicBezTo>
                <a:lnTo>
                  <a:pt x="788276" y="149772"/>
                </a:lnTo>
                <a:lnTo>
                  <a:pt x="811924" y="141890"/>
                </a:lnTo>
                <a:cubicBezTo>
                  <a:pt x="819807" y="136635"/>
                  <a:pt x="826864" y="129856"/>
                  <a:pt x="835572" y="126124"/>
                </a:cubicBezTo>
                <a:cubicBezTo>
                  <a:pt x="845530" y="121856"/>
                  <a:pt x="856686" y="121217"/>
                  <a:pt x="867103" y="118241"/>
                </a:cubicBezTo>
                <a:cubicBezTo>
                  <a:pt x="946265" y="95624"/>
                  <a:pt x="823713" y="127119"/>
                  <a:pt x="922283" y="102476"/>
                </a:cubicBezTo>
                <a:cubicBezTo>
                  <a:pt x="930166" y="97221"/>
                  <a:pt x="937274" y="90558"/>
                  <a:pt x="945931" y="86710"/>
                </a:cubicBezTo>
                <a:cubicBezTo>
                  <a:pt x="961117" y="79961"/>
                  <a:pt x="979400" y="80163"/>
                  <a:pt x="993227" y="70945"/>
                </a:cubicBezTo>
                <a:cubicBezTo>
                  <a:pt x="1001110" y="65690"/>
                  <a:pt x="1008402" y="59416"/>
                  <a:pt x="1016876" y="55179"/>
                </a:cubicBezTo>
                <a:cubicBezTo>
                  <a:pt x="1024308" y="51463"/>
                  <a:pt x="1033261" y="51331"/>
                  <a:pt x="1040524" y="47296"/>
                </a:cubicBezTo>
                <a:cubicBezTo>
                  <a:pt x="1080632" y="25013"/>
                  <a:pt x="1079666" y="23918"/>
                  <a:pt x="1103586" y="0"/>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A001A288-A938-8C29-1C3F-E397FA3BB841}"/>
              </a:ext>
            </a:extLst>
          </p:cNvPr>
          <p:cNvSpPr/>
          <p:nvPr/>
        </p:nvSpPr>
        <p:spPr>
          <a:xfrm>
            <a:off x="8012858" y="6004946"/>
            <a:ext cx="1529680" cy="378373"/>
          </a:xfrm>
          <a:custGeom>
            <a:avLst/>
            <a:gdLst>
              <a:gd name="connsiteX0" fmla="*/ 0 w 1529680"/>
              <a:gd name="connsiteY0" fmla="*/ 31532 h 378373"/>
              <a:gd name="connsiteX1" fmla="*/ 63062 w 1529680"/>
              <a:gd name="connsiteY1" fmla="*/ 110359 h 378373"/>
              <a:gd name="connsiteX2" fmla="*/ 126124 w 1529680"/>
              <a:gd name="connsiteY2" fmla="*/ 149773 h 378373"/>
              <a:gd name="connsiteX3" fmla="*/ 173421 w 1529680"/>
              <a:gd name="connsiteY3" fmla="*/ 189187 h 378373"/>
              <a:gd name="connsiteX4" fmla="*/ 197069 w 1529680"/>
              <a:gd name="connsiteY4" fmla="*/ 197069 h 378373"/>
              <a:gd name="connsiteX5" fmla="*/ 236483 w 1529680"/>
              <a:gd name="connsiteY5" fmla="*/ 220718 h 378373"/>
              <a:gd name="connsiteX6" fmla="*/ 260131 w 1529680"/>
              <a:gd name="connsiteY6" fmla="*/ 236483 h 378373"/>
              <a:gd name="connsiteX7" fmla="*/ 283779 w 1529680"/>
              <a:gd name="connsiteY7" fmla="*/ 244366 h 378373"/>
              <a:gd name="connsiteX8" fmla="*/ 331076 w 1529680"/>
              <a:gd name="connsiteY8" fmla="*/ 275897 h 378373"/>
              <a:gd name="connsiteX9" fmla="*/ 386255 w 1529680"/>
              <a:gd name="connsiteY9" fmla="*/ 299545 h 378373"/>
              <a:gd name="connsiteX10" fmla="*/ 409904 w 1529680"/>
              <a:gd name="connsiteY10" fmla="*/ 315311 h 378373"/>
              <a:gd name="connsiteX11" fmla="*/ 441435 w 1529680"/>
              <a:gd name="connsiteY11" fmla="*/ 323194 h 378373"/>
              <a:gd name="connsiteX12" fmla="*/ 465083 w 1529680"/>
              <a:gd name="connsiteY12" fmla="*/ 331076 h 378373"/>
              <a:gd name="connsiteX13" fmla="*/ 496614 w 1529680"/>
              <a:gd name="connsiteY13" fmla="*/ 338959 h 378373"/>
              <a:gd name="connsiteX14" fmla="*/ 583324 w 1529680"/>
              <a:gd name="connsiteY14" fmla="*/ 362607 h 378373"/>
              <a:gd name="connsiteX15" fmla="*/ 693683 w 1529680"/>
              <a:gd name="connsiteY15" fmla="*/ 378373 h 378373"/>
              <a:gd name="connsiteX16" fmla="*/ 977462 w 1529680"/>
              <a:gd name="connsiteY16" fmla="*/ 370490 h 378373"/>
              <a:gd name="connsiteX17" fmla="*/ 1064173 w 1529680"/>
              <a:gd name="connsiteY17" fmla="*/ 346842 h 378373"/>
              <a:gd name="connsiteX18" fmla="*/ 1119352 w 1529680"/>
              <a:gd name="connsiteY18" fmla="*/ 331076 h 378373"/>
              <a:gd name="connsiteX19" fmla="*/ 1174531 w 1529680"/>
              <a:gd name="connsiteY19" fmla="*/ 315311 h 378373"/>
              <a:gd name="connsiteX20" fmla="*/ 1198179 w 1529680"/>
              <a:gd name="connsiteY20" fmla="*/ 299545 h 378373"/>
              <a:gd name="connsiteX21" fmla="*/ 1245476 w 1529680"/>
              <a:gd name="connsiteY21" fmla="*/ 283780 h 378373"/>
              <a:gd name="connsiteX22" fmla="*/ 1308538 w 1529680"/>
              <a:gd name="connsiteY22" fmla="*/ 252249 h 378373"/>
              <a:gd name="connsiteX23" fmla="*/ 1332186 w 1529680"/>
              <a:gd name="connsiteY23" fmla="*/ 244366 h 378373"/>
              <a:gd name="connsiteX24" fmla="*/ 1403131 w 1529680"/>
              <a:gd name="connsiteY24" fmla="*/ 197069 h 378373"/>
              <a:gd name="connsiteX25" fmla="*/ 1426779 w 1529680"/>
              <a:gd name="connsiteY25" fmla="*/ 181304 h 378373"/>
              <a:gd name="connsiteX26" fmla="*/ 1466193 w 1529680"/>
              <a:gd name="connsiteY26" fmla="*/ 141890 h 378373"/>
              <a:gd name="connsiteX27" fmla="*/ 1481959 w 1529680"/>
              <a:gd name="connsiteY27" fmla="*/ 118242 h 378373"/>
              <a:gd name="connsiteX28" fmla="*/ 1521373 w 1529680"/>
              <a:gd name="connsiteY28" fmla="*/ 70945 h 378373"/>
              <a:gd name="connsiteX29" fmla="*/ 1529255 w 1529680"/>
              <a:gd name="connsiteY29" fmla="*/ 0 h 3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29680" h="378373">
                <a:moveTo>
                  <a:pt x="0" y="31532"/>
                </a:moveTo>
                <a:cubicBezTo>
                  <a:pt x="14986" y="52512"/>
                  <a:pt x="38674" y="92068"/>
                  <a:pt x="63062" y="110359"/>
                </a:cubicBezTo>
                <a:cubicBezTo>
                  <a:pt x="131899" y="161986"/>
                  <a:pt x="76558" y="111221"/>
                  <a:pt x="126124" y="149773"/>
                </a:cubicBezTo>
                <a:cubicBezTo>
                  <a:pt x="142323" y="162373"/>
                  <a:pt x="156345" y="177803"/>
                  <a:pt x="173421" y="189187"/>
                </a:cubicBezTo>
                <a:cubicBezTo>
                  <a:pt x="180335" y="193796"/>
                  <a:pt x="189637" y="193353"/>
                  <a:pt x="197069" y="197069"/>
                </a:cubicBezTo>
                <a:cubicBezTo>
                  <a:pt x="210773" y="203921"/>
                  <a:pt x="223490" y="212598"/>
                  <a:pt x="236483" y="220718"/>
                </a:cubicBezTo>
                <a:cubicBezTo>
                  <a:pt x="244517" y="225739"/>
                  <a:pt x="251657" y="232246"/>
                  <a:pt x="260131" y="236483"/>
                </a:cubicBezTo>
                <a:cubicBezTo>
                  <a:pt x="267563" y="240199"/>
                  <a:pt x="276516" y="240331"/>
                  <a:pt x="283779" y="244366"/>
                </a:cubicBezTo>
                <a:cubicBezTo>
                  <a:pt x="300342" y="253568"/>
                  <a:pt x="313101" y="269905"/>
                  <a:pt x="331076" y="275897"/>
                </a:cubicBezTo>
                <a:cubicBezTo>
                  <a:pt x="357605" y="284740"/>
                  <a:pt x="358983" y="283961"/>
                  <a:pt x="386255" y="299545"/>
                </a:cubicBezTo>
                <a:cubicBezTo>
                  <a:pt x="394481" y="304245"/>
                  <a:pt x="401196" y="311579"/>
                  <a:pt x="409904" y="315311"/>
                </a:cubicBezTo>
                <a:cubicBezTo>
                  <a:pt x="419862" y="319579"/>
                  <a:pt x="431018" y="320218"/>
                  <a:pt x="441435" y="323194"/>
                </a:cubicBezTo>
                <a:cubicBezTo>
                  <a:pt x="449424" y="325477"/>
                  <a:pt x="457094" y="328793"/>
                  <a:pt x="465083" y="331076"/>
                </a:cubicBezTo>
                <a:cubicBezTo>
                  <a:pt x="475500" y="334052"/>
                  <a:pt x="486197" y="335983"/>
                  <a:pt x="496614" y="338959"/>
                </a:cubicBezTo>
                <a:cubicBezTo>
                  <a:pt x="539411" y="351187"/>
                  <a:pt x="515869" y="351364"/>
                  <a:pt x="583324" y="362607"/>
                </a:cubicBezTo>
                <a:cubicBezTo>
                  <a:pt x="651517" y="373973"/>
                  <a:pt x="614761" y="368507"/>
                  <a:pt x="693683" y="378373"/>
                </a:cubicBezTo>
                <a:cubicBezTo>
                  <a:pt x="788276" y="375745"/>
                  <a:pt x="882945" y="375101"/>
                  <a:pt x="977462" y="370490"/>
                </a:cubicBezTo>
                <a:cubicBezTo>
                  <a:pt x="1011336" y="368838"/>
                  <a:pt x="1031250" y="355073"/>
                  <a:pt x="1064173" y="346842"/>
                </a:cubicBezTo>
                <a:cubicBezTo>
                  <a:pt x="1162797" y="322185"/>
                  <a:pt x="1040151" y="353704"/>
                  <a:pt x="1119352" y="331076"/>
                </a:cubicBezTo>
                <a:cubicBezTo>
                  <a:pt x="1131144" y="327707"/>
                  <a:pt x="1161927" y="321613"/>
                  <a:pt x="1174531" y="315311"/>
                </a:cubicBezTo>
                <a:cubicBezTo>
                  <a:pt x="1183005" y="311074"/>
                  <a:pt x="1189522" y="303393"/>
                  <a:pt x="1198179" y="299545"/>
                </a:cubicBezTo>
                <a:cubicBezTo>
                  <a:pt x="1213365" y="292796"/>
                  <a:pt x="1230612" y="291212"/>
                  <a:pt x="1245476" y="283780"/>
                </a:cubicBezTo>
                <a:cubicBezTo>
                  <a:pt x="1266497" y="273270"/>
                  <a:pt x="1286242" y="259681"/>
                  <a:pt x="1308538" y="252249"/>
                </a:cubicBezTo>
                <a:cubicBezTo>
                  <a:pt x="1316421" y="249621"/>
                  <a:pt x="1324923" y="248401"/>
                  <a:pt x="1332186" y="244366"/>
                </a:cubicBezTo>
                <a:cubicBezTo>
                  <a:pt x="1332208" y="244354"/>
                  <a:pt x="1391296" y="204959"/>
                  <a:pt x="1403131" y="197069"/>
                </a:cubicBezTo>
                <a:lnTo>
                  <a:pt x="1426779" y="181304"/>
                </a:lnTo>
                <a:cubicBezTo>
                  <a:pt x="1468822" y="118243"/>
                  <a:pt x="1413641" y="194442"/>
                  <a:pt x="1466193" y="141890"/>
                </a:cubicBezTo>
                <a:cubicBezTo>
                  <a:pt x="1472892" y="135191"/>
                  <a:pt x="1475894" y="125520"/>
                  <a:pt x="1481959" y="118242"/>
                </a:cubicBezTo>
                <a:cubicBezTo>
                  <a:pt x="1532534" y="57553"/>
                  <a:pt x="1482232" y="129656"/>
                  <a:pt x="1521373" y="70945"/>
                </a:cubicBezTo>
                <a:cubicBezTo>
                  <a:pt x="1532441" y="26668"/>
                  <a:pt x="1529255" y="50248"/>
                  <a:pt x="1529255" y="0"/>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0A83F0E8-F696-CDA8-9251-708C99D6B901}"/>
              </a:ext>
            </a:extLst>
          </p:cNvPr>
          <p:cNvSpPr/>
          <p:nvPr/>
        </p:nvSpPr>
        <p:spPr>
          <a:xfrm>
            <a:off x="6120452" y="6036523"/>
            <a:ext cx="3269832" cy="520390"/>
          </a:xfrm>
          <a:custGeom>
            <a:avLst/>
            <a:gdLst>
              <a:gd name="connsiteX0" fmla="*/ 0 w 3285892"/>
              <a:gd name="connsiteY0" fmla="*/ 0 h 520390"/>
              <a:gd name="connsiteX1" fmla="*/ 81775 w 3285892"/>
              <a:gd name="connsiteY1" fmla="*/ 59473 h 520390"/>
              <a:gd name="connsiteX2" fmla="*/ 148682 w 3285892"/>
              <a:gd name="connsiteY2" fmla="*/ 104078 h 520390"/>
              <a:gd name="connsiteX3" fmla="*/ 208156 w 3285892"/>
              <a:gd name="connsiteY3" fmla="*/ 126380 h 520390"/>
              <a:gd name="connsiteX4" fmla="*/ 237892 w 3285892"/>
              <a:gd name="connsiteY4" fmla="*/ 148683 h 520390"/>
              <a:gd name="connsiteX5" fmla="*/ 289931 w 3285892"/>
              <a:gd name="connsiteY5" fmla="*/ 170985 h 520390"/>
              <a:gd name="connsiteX6" fmla="*/ 349404 w 3285892"/>
              <a:gd name="connsiteY6" fmla="*/ 200722 h 520390"/>
              <a:gd name="connsiteX7" fmla="*/ 386575 w 3285892"/>
              <a:gd name="connsiteY7" fmla="*/ 215590 h 520390"/>
              <a:gd name="connsiteX8" fmla="*/ 416312 w 3285892"/>
              <a:gd name="connsiteY8" fmla="*/ 230458 h 520390"/>
              <a:gd name="connsiteX9" fmla="*/ 438614 w 3285892"/>
              <a:gd name="connsiteY9" fmla="*/ 245326 h 520390"/>
              <a:gd name="connsiteX10" fmla="*/ 475785 w 3285892"/>
              <a:gd name="connsiteY10" fmla="*/ 260195 h 520390"/>
              <a:gd name="connsiteX11" fmla="*/ 498087 w 3285892"/>
              <a:gd name="connsiteY11" fmla="*/ 267629 h 520390"/>
              <a:gd name="connsiteX12" fmla="*/ 520390 w 3285892"/>
              <a:gd name="connsiteY12" fmla="*/ 282497 h 520390"/>
              <a:gd name="connsiteX13" fmla="*/ 542692 w 3285892"/>
              <a:gd name="connsiteY13" fmla="*/ 289931 h 520390"/>
              <a:gd name="connsiteX14" fmla="*/ 572429 w 3285892"/>
              <a:gd name="connsiteY14" fmla="*/ 304800 h 520390"/>
              <a:gd name="connsiteX15" fmla="*/ 594731 w 3285892"/>
              <a:gd name="connsiteY15" fmla="*/ 319668 h 520390"/>
              <a:gd name="connsiteX16" fmla="*/ 624468 w 3285892"/>
              <a:gd name="connsiteY16" fmla="*/ 327102 h 520390"/>
              <a:gd name="connsiteX17" fmla="*/ 646770 w 3285892"/>
              <a:gd name="connsiteY17" fmla="*/ 334536 h 520390"/>
              <a:gd name="connsiteX18" fmla="*/ 721112 w 3285892"/>
              <a:gd name="connsiteY18" fmla="*/ 364273 h 520390"/>
              <a:gd name="connsiteX19" fmla="*/ 795453 w 3285892"/>
              <a:gd name="connsiteY19" fmla="*/ 386575 h 520390"/>
              <a:gd name="connsiteX20" fmla="*/ 862360 w 3285892"/>
              <a:gd name="connsiteY20" fmla="*/ 408878 h 520390"/>
              <a:gd name="connsiteX21" fmla="*/ 899531 w 3285892"/>
              <a:gd name="connsiteY21" fmla="*/ 423746 h 520390"/>
              <a:gd name="connsiteX22" fmla="*/ 929268 w 3285892"/>
              <a:gd name="connsiteY22" fmla="*/ 431180 h 520390"/>
              <a:gd name="connsiteX23" fmla="*/ 981307 w 3285892"/>
              <a:gd name="connsiteY23" fmla="*/ 446048 h 520390"/>
              <a:gd name="connsiteX24" fmla="*/ 1018478 w 3285892"/>
              <a:gd name="connsiteY24" fmla="*/ 453483 h 520390"/>
              <a:gd name="connsiteX25" fmla="*/ 1115121 w 3285892"/>
              <a:gd name="connsiteY25" fmla="*/ 475785 h 520390"/>
              <a:gd name="connsiteX26" fmla="*/ 1137424 w 3285892"/>
              <a:gd name="connsiteY26" fmla="*/ 483219 h 520390"/>
              <a:gd name="connsiteX27" fmla="*/ 1248936 w 3285892"/>
              <a:gd name="connsiteY27" fmla="*/ 498087 h 520390"/>
              <a:gd name="connsiteX28" fmla="*/ 1300975 w 3285892"/>
              <a:gd name="connsiteY28" fmla="*/ 505522 h 520390"/>
              <a:gd name="connsiteX29" fmla="*/ 1657814 w 3285892"/>
              <a:gd name="connsiteY29" fmla="*/ 520390 h 520390"/>
              <a:gd name="connsiteX30" fmla="*/ 2193073 w 3285892"/>
              <a:gd name="connsiteY30" fmla="*/ 512956 h 520390"/>
              <a:gd name="connsiteX31" fmla="*/ 2341756 w 3285892"/>
              <a:gd name="connsiteY31" fmla="*/ 490653 h 520390"/>
              <a:gd name="connsiteX32" fmla="*/ 2408663 w 3285892"/>
              <a:gd name="connsiteY32" fmla="*/ 483219 h 520390"/>
              <a:gd name="connsiteX33" fmla="*/ 2483004 w 3285892"/>
              <a:gd name="connsiteY33" fmla="*/ 468351 h 520390"/>
              <a:gd name="connsiteX34" fmla="*/ 2505307 w 3285892"/>
              <a:gd name="connsiteY34" fmla="*/ 460917 h 520390"/>
              <a:gd name="connsiteX35" fmla="*/ 2542478 w 3285892"/>
              <a:gd name="connsiteY35" fmla="*/ 453483 h 520390"/>
              <a:gd name="connsiteX36" fmla="*/ 2609385 w 3285892"/>
              <a:gd name="connsiteY36" fmla="*/ 438614 h 520390"/>
              <a:gd name="connsiteX37" fmla="*/ 2691160 w 3285892"/>
              <a:gd name="connsiteY37" fmla="*/ 408878 h 520390"/>
              <a:gd name="connsiteX38" fmla="*/ 2720897 w 3285892"/>
              <a:gd name="connsiteY38" fmla="*/ 394009 h 520390"/>
              <a:gd name="connsiteX39" fmla="*/ 2772936 w 3285892"/>
              <a:gd name="connsiteY39" fmla="*/ 379141 h 520390"/>
              <a:gd name="connsiteX40" fmla="*/ 2854712 w 3285892"/>
              <a:gd name="connsiteY40" fmla="*/ 334536 h 520390"/>
              <a:gd name="connsiteX41" fmla="*/ 2906751 w 3285892"/>
              <a:gd name="connsiteY41" fmla="*/ 312234 h 520390"/>
              <a:gd name="connsiteX42" fmla="*/ 2929053 w 3285892"/>
              <a:gd name="connsiteY42" fmla="*/ 297365 h 520390"/>
              <a:gd name="connsiteX43" fmla="*/ 2981092 w 3285892"/>
              <a:gd name="connsiteY43" fmla="*/ 275063 h 520390"/>
              <a:gd name="connsiteX44" fmla="*/ 3010829 w 3285892"/>
              <a:gd name="connsiteY44" fmla="*/ 252761 h 520390"/>
              <a:gd name="connsiteX45" fmla="*/ 3033131 w 3285892"/>
              <a:gd name="connsiteY45" fmla="*/ 245326 h 520390"/>
              <a:gd name="connsiteX46" fmla="*/ 3092604 w 3285892"/>
              <a:gd name="connsiteY46" fmla="*/ 215590 h 520390"/>
              <a:gd name="connsiteX47" fmla="*/ 3122341 w 3285892"/>
              <a:gd name="connsiteY47" fmla="*/ 200722 h 520390"/>
              <a:gd name="connsiteX48" fmla="*/ 3152078 w 3285892"/>
              <a:gd name="connsiteY48" fmla="*/ 185853 h 520390"/>
              <a:gd name="connsiteX49" fmla="*/ 3181814 w 3285892"/>
              <a:gd name="connsiteY49" fmla="*/ 163551 h 520390"/>
              <a:gd name="connsiteX50" fmla="*/ 3226419 w 3285892"/>
              <a:gd name="connsiteY50" fmla="*/ 133814 h 520390"/>
              <a:gd name="connsiteX51" fmla="*/ 3285892 w 3285892"/>
              <a:gd name="connsiteY51" fmla="*/ 74341 h 5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285892" h="520390">
                <a:moveTo>
                  <a:pt x="0" y="0"/>
                </a:moveTo>
                <a:cubicBezTo>
                  <a:pt x="116139" y="99548"/>
                  <a:pt x="4593" y="11235"/>
                  <a:pt x="81775" y="59473"/>
                </a:cubicBezTo>
                <a:cubicBezTo>
                  <a:pt x="131571" y="90595"/>
                  <a:pt x="90975" y="75224"/>
                  <a:pt x="148682" y="104078"/>
                </a:cubicBezTo>
                <a:cubicBezTo>
                  <a:pt x="215460" y="137467"/>
                  <a:pt x="109531" y="71588"/>
                  <a:pt x="208156" y="126380"/>
                </a:cubicBezTo>
                <a:cubicBezTo>
                  <a:pt x="218987" y="132397"/>
                  <a:pt x="227385" y="142116"/>
                  <a:pt x="237892" y="148683"/>
                </a:cubicBezTo>
                <a:cubicBezTo>
                  <a:pt x="280690" y="175432"/>
                  <a:pt x="252836" y="154123"/>
                  <a:pt x="289931" y="170985"/>
                </a:cubicBezTo>
                <a:cubicBezTo>
                  <a:pt x="310109" y="180157"/>
                  <a:pt x="328825" y="192491"/>
                  <a:pt x="349404" y="200722"/>
                </a:cubicBezTo>
                <a:cubicBezTo>
                  <a:pt x="361794" y="205678"/>
                  <a:pt x="374380" y="210170"/>
                  <a:pt x="386575" y="215590"/>
                </a:cubicBezTo>
                <a:cubicBezTo>
                  <a:pt x="396702" y="220091"/>
                  <a:pt x="406690" y="224960"/>
                  <a:pt x="416312" y="230458"/>
                </a:cubicBezTo>
                <a:cubicBezTo>
                  <a:pt x="424069" y="234891"/>
                  <a:pt x="430623" y="241330"/>
                  <a:pt x="438614" y="245326"/>
                </a:cubicBezTo>
                <a:cubicBezTo>
                  <a:pt x="450550" y="251294"/>
                  <a:pt x="463290" y="255509"/>
                  <a:pt x="475785" y="260195"/>
                </a:cubicBezTo>
                <a:cubicBezTo>
                  <a:pt x="483122" y="262947"/>
                  <a:pt x="491078" y="264125"/>
                  <a:pt x="498087" y="267629"/>
                </a:cubicBezTo>
                <a:cubicBezTo>
                  <a:pt x="506079" y="271625"/>
                  <a:pt x="512398" y="278501"/>
                  <a:pt x="520390" y="282497"/>
                </a:cubicBezTo>
                <a:cubicBezTo>
                  <a:pt x="527399" y="286001"/>
                  <a:pt x="535489" y="286844"/>
                  <a:pt x="542692" y="289931"/>
                </a:cubicBezTo>
                <a:cubicBezTo>
                  <a:pt x="552878" y="294297"/>
                  <a:pt x="562807" y="299302"/>
                  <a:pt x="572429" y="304800"/>
                </a:cubicBezTo>
                <a:cubicBezTo>
                  <a:pt x="580186" y="309233"/>
                  <a:pt x="586519" y="316149"/>
                  <a:pt x="594731" y="319668"/>
                </a:cubicBezTo>
                <a:cubicBezTo>
                  <a:pt x="604122" y="323693"/>
                  <a:pt x="614644" y="324295"/>
                  <a:pt x="624468" y="327102"/>
                </a:cubicBezTo>
                <a:cubicBezTo>
                  <a:pt x="632003" y="329255"/>
                  <a:pt x="639567" y="331449"/>
                  <a:pt x="646770" y="334536"/>
                </a:cubicBezTo>
                <a:cubicBezTo>
                  <a:pt x="689841" y="352996"/>
                  <a:pt x="666960" y="350735"/>
                  <a:pt x="721112" y="364273"/>
                </a:cubicBezTo>
                <a:cubicBezTo>
                  <a:pt x="742453" y="369608"/>
                  <a:pt x="777357" y="377526"/>
                  <a:pt x="795453" y="386575"/>
                </a:cubicBezTo>
                <a:cubicBezTo>
                  <a:pt x="857555" y="417627"/>
                  <a:pt x="790308" y="387263"/>
                  <a:pt x="862360" y="408878"/>
                </a:cubicBezTo>
                <a:cubicBezTo>
                  <a:pt x="875142" y="412713"/>
                  <a:pt x="886871" y="419526"/>
                  <a:pt x="899531" y="423746"/>
                </a:cubicBezTo>
                <a:cubicBezTo>
                  <a:pt x="909224" y="426977"/>
                  <a:pt x="919444" y="428373"/>
                  <a:pt x="929268" y="431180"/>
                </a:cubicBezTo>
                <a:cubicBezTo>
                  <a:pt x="972743" y="443601"/>
                  <a:pt x="928999" y="434423"/>
                  <a:pt x="981307" y="446048"/>
                </a:cubicBezTo>
                <a:cubicBezTo>
                  <a:pt x="993642" y="448789"/>
                  <a:pt x="1006288" y="450158"/>
                  <a:pt x="1018478" y="453483"/>
                </a:cubicBezTo>
                <a:cubicBezTo>
                  <a:pt x="1108271" y="477973"/>
                  <a:pt x="1015629" y="461572"/>
                  <a:pt x="1115121" y="475785"/>
                </a:cubicBezTo>
                <a:cubicBezTo>
                  <a:pt x="1122555" y="478263"/>
                  <a:pt x="1129740" y="481682"/>
                  <a:pt x="1137424" y="483219"/>
                </a:cubicBezTo>
                <a:cubicBezTo>
                  <a:pt x="1156112" y="486956"/>
                  <a:pt x="1232652" y="495916"/>
                  <a:pt x="1248936" y="498087"/>
                </a:cubicBezTo>
                <a:cubicBezTo>
                  <a:pt x="1266305" y="500403"/>
                  <a:pt x="1283518" y="504004"/>
                  <a:pt x="1300975" y="505522"/>
                </a:cubicBezTo>
                <a:cubicBezTo>
                  <a:pt x="1412109" y="515186"/>
                  <a:pt x="1553950" y="517144"/>
                  <a:pt x="1657814" y="520390"/>
                </a:cubicBezTo>
                <a:lnTo>
                  <a:pt x="2193073" y="512956"/>
                </a:lnTo>
                <a:cubicBezTo>
                  <a:pt x="2305591" y="510212"/>
                  <a:pt x="2229771" y="503096"/>
                  <a:pt x="2341756" y="490653"/>
                </a:cubicBezTo>
                <a:lnTo>
                  <a:pt x="2408663" y="483219"/>
                </a:lnTo>
                <a:cubicBezTo>
                  <a:pt x="2459048" y="466424"/>
                  <a:pt x="2397583" y="485435"/>
                  <a:pt x="2483004" y="468351"/>
                </a:cubicBezTo>
                <a:cubicBezTo>
                  <a:pt x="2490688" y="466814"/>
                  <a:pt x="2497705" y="462818"/>
                  <a:pt x="2505307" y="460917"/>
                </a:cubicBezTo>
                <a:cubicBezTo>
                  <a:pt x="2517565" y="457852"/>
                  <a:pt x="2530220" y="456548"/>
                  <a:pt x="2542478" y="453483"/>
                </a:cubicBezTo>
                <a:cubicBezTo>
                  <a:pt x="2615688" y="435179"/>
                  <a:pt x="2486632" y="459072"/>
                  <a:pt x="2609385" y="438614"/>
                </a:cubicBezTo>
                <a:cubicBezTo>
                  <a:pt x="2642351" y="427626"/>
                  <a:pt x="2660128" y="422670"/>
                  <a:pt x="2691160" y="408878"/>
                </a:cubicBezTo>
                <a:cubicBezTo>
                  <a:pt x="2701287" y="404377"/>
                  <a:pt x="2710520" y="397900"/>
                  <a:pt x="2720897" y="394009"/>
                </a:cubicBezTo>
                <a:cubicBezTo>
                  <a:pt x="2739957" y="386861"/>
                  <a:pt x="2754960" y="388129"/>
                  <a:pt x="2772936" y="379141"/>
                </a:cubicBezTo>
                <a:cubicBezTo>
                  <a:pt x="2827225" y="351997"/>
                  <a:pt x="2753649" y="368224"/>
                  <a:pt x="2854712" y="334536"/>
                </a:cubicBezTo>
                <a:cubicBezTo>
                  <a:pt x="2879730" y="326197"/>
                  <a:pt x="2881032" y="326931"/>
                  <a:pt x="2906751" y="312234"/>
                </a:cubicBezTo>
                <a:cubicBezTo>
                  <a:pt x="2914509" y="307801"/>
                  <a:pt x="2921062" y="301361"/>
                  <a:pt x="2929053" y="297365"/>
                </a:cubicBezTo>
                <a:cubicBezTo>
                  <a:pt x="2979653" y="272065"/>
                  <a:pt x="2919198" y="313746"/>
                  <a:pt x="2981092" y="275063"/>
                </a:cubicBezTo>
                <a:cubicBezTo>
                  <a:pt x="2991599" y="268496"/>
                  <a:pt x="3000071" y="258908"/>
                  <a:pt x="3010829" y="252761"/>
                </a:cubicBezTo>
                <a:cubicBezTo>
                  <a:pt x="3017633" y="248873"/>
                  <a:pt x="3025997" y="248569"/>
                  <a:pt x="3033131" y="245326"/>
                </a:cubicBezTo>
                <a:cubicBezTo>
                  <a:pt x="3053308" y="236154"/>
                  <a:pt x="3072780" y="225502"/>
                  <a:pt x="3092604" y="215590"/>
                </a:cubicBezTo>
                <a:lnTo>
                  <a:pt x="3122341" y="200722"/>
                </a:lnTo>
                <a:cubicBezTo>
                  <a:pt x="3132253" y="195766"/>
                  <a:pt x="3143212" y="192502"/>
                  <a:pt x="3152078" y="185853"/>
                </a:cubicBezTo>
                <a:cubicBezTo>
                  <a:pt x="3161990" y="178419"/>
                  <a:pt x="3171664" y="170656"/>
                  <a:pt x="3181814" y="163551"/>
                </a:cubicBezTo>
                <a:cubicBezTo>
                  <a:pt x="3196453" y="153303"/>
                  <a:pt x="3213783" y="146450"/>
                  <a:pt x="3226419" y="133814"/>
                </a:cubicBezTo>
                <a:lnTo>
                  <a:pt x="3285892" y="74341"/>
                </a:ln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ular Callout 70">
            <a:extLst>
              <a:ext uri="{FF2B5EF4-FFF2-40B4-BE49-F238E27FC236}">
                <a16:creationId xmlns:a16="http://schemas.microsoft.com/office/drawing/2014/main" id="{3EB59312-0E78-5D62-D653-81A6EEEB4A73}"/>
              </a:ext>
            </a:extLst>
          </p:cNvPr>
          <p:cNvSpPr/>
          <p:nvPr/>
        </p:nvSpPr>
        <p:spPr>
          <a:xfrm>
            <a:off x="907008" y="4584001"/>
            <a:ext cx="4220988" cy="1049084"/>
          </a:xfrm>
          <a:prstGeom prst="wedgeRoundRectCallout">
            <a:avLst>
              <a:gd name="adj1" fmla="val 53238"/>
              <a:gd name="adj2" fmla="val 18492"/>
              <a:gd name="adj3" fmla="val 16667"/>
            </a:avLst>
          </a:prstGeom>
          <a:solidFill>
            <a:schemeClr val="accent4">
              <a:lumMod val="20000"/>
              <a:lumOff val="8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We generalize SD to </a:t>
            </a:r>
          </a:p>
          <a:p>
            <a:pPr algn="ctr"/>
            <a:r>
              <a:rPr lang="en-US" sz="2200" b="1" dirty="0">
                <a:solidFill>
                  <a:schemeClr val="tx1"/>
                </a:solidFill>
              </a:rPr>
              <a:t>M</a:t>
            </a:r>
            <a:r>
              <a:rPr lang="en-US" sz="2200" dirty="0">
                <a:solidFill>
                  <a:schemeClr val="tx1"/>
                </a:solidFill>
              </a:rPr>
              <a:t>ulti-</a:t>
            </a:r>
            <a:r>
              <a:rPr lang="en-US" sz="2200" b="1" dirty="0">
                <a:solidFill>
                  <a:schemeClr val="tx1"/>
                </a:solidFill>
              </a:rPr>
              <a:t>D</a:t>
            </a:r>
            <a:r>
              <a:rPr lang="en-US" sz="2200" dirty="0">
                <a:solidFill>
                  <a:schemeClr val="tx1"/>
                </a:solidFill>
              </a:rPr>
              <a:t>isjoint </a:t>
            </a:r>
            <a:r>
              <a:rPr lang="en-US" sz="2200" b="1" dirty="0">
                <a:solidFill>
                  <a:schemeClr val="tx1"/>
                </a:solidFill>
              </a:rPr>
              <a:t>S</a:t>
            </a:r>
            <a:r>
              <a:rPr lang="en-US" sz="2200" dirty="0">
                <a:solidFill>
                  <a:schemeClr val="tx1"/>
                </a:solidFill>
              </a:rPr>
              <a:t>yndrome </a:t>
            </a:r>
            <a:r>
              <a:rPr lang="en-US" sz="2200" b="1" dirty="0">
                <a:solidFill>
                  <a:schemeClr val="tx1"/>
                </a:solidFill>
              </a:rPr>
              <a:t>D</a:t>
            </a:r>
            <a:r>
              <a:rPr lang="en-US" sz="2200" dirty="0">
                <a:solidFill>
                  <a:schemeClr val="tx1"/>
                </a:solidFill>
              </a:rPr>
              <a:t>ecoding </a:t>
            </a:r>
          </a:p>
          <a:p>
            <a:pPr algn="ctr"/>
            <a:r>
              <a:rPr lang="en-US" sz="2200" dirty="0">
                <a:solidFill>
                  <a:schemeClr val="tx1"/>
                </a:solidFill>
              </a:rPr>
              <a:t>to handle multiple clients</a:t>
            </a:r>
          </a:p>
        </p:txBody>
      </p:sp>
      <p:sp>
        <p:nvSpPr>
          <p:cNvPr id="3" name="TextBox 2">
            <a:extLst>
              <a:ext uri="{FF2B5EF4-FFF2-40B4-BE49-F238E27FC236}">
                <a16:creationId xmlns:a16="http://schemas.microsoft.com/office/drawing/2014/main" id="{6862DC5A-38CD-D124-DE32-428D514987D5}"/>
              </a:ext>
            </a:extLst>
          </p:cNvPr>
          <p:cNvSpPr txBox="1"/>
          <p:nvPr/>
        </p:nvSpPr>
        <p:spPr>
          <a:xfrm>
            <a:off x="12589511" y="2217197"/>
            <a:ext cx="4343946" cy="369332"/>
          </a:xfrm>
          <a:prstGeom prst="rect">
            <a:avLst/>
          </a:prstGeom>
          <a:noFill/>
        </p:spPr>
        <p:txBody>
          <a:bodyPr wrap="none" rtlCol="0">
            <a:spAutoFit/>
          </a:bodyPr>
          <a:lstStyle/>
          <a:p>
            <a:r>
              <a:rPr lang="en-US" dirty="0"/>
              <a:t>Be clear that this is a complexity assumption</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E17E52D-2E60-49C8-0AA4-35FAD882EB0E}"/>
                  </a:ext>
                </a:extLst>
              </p:cNvPr>
              <p:cNvSpPr/>
              <p:nvPr/>
            </p:nvSpPr>
            <p:spPr>
              <a:xfrm>
                <a:off x="9469585" y="4132847"/>
                <a:ext cx="156625" cy="18435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 </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1</m:t>
                          </m:r>
                        </m:sub>
                      </m:sSub>
                    </m:oMath>
                  </m:oMathPara>
                </a14:m>
                <a:endParaRPr lang="en-US" sz="3200" dirty="0">
                  <a:solidFill>
                    <a:schemeClr val="tx1"/>
                  </a:solidFill>
                </a:endParaRPr>
              </a:p>
            </p:txBody>
          </p:sp>
        </mc:Choice>
        <mc:Fallback xmlns="">
          <p:sp>
            <p:nvSpPr>
              <p:cNvPr id="6" name="Rectangle 5">
                <a:extLst>
                  <a:ext uri="{FF2B5EF4-FFF2-40B4-BE49-F238E27FC236}">
                    <a16:creationId xmlns:a16="http://schemas.microsoft.com/office/drawing/2014/main" id="{2E17E52D-2E60-49C8-0AA4-35FAD882EB0E}"/>
                  </a:ext>
                </a:extLst>
              </p:cNvPr>
              <p:cNvSpPr>
                <a:spLocks noRot="1" noChangeAspect="1" noMove="1" noResize="1" noEditPoints="1" noAdjustHandles="1" noChangeArrowheads="1" noChangeShapeType="1" noTextEdit="1"/>
              </p:cNvSpPr>
              <p:nvPr/>
            </p:nvSpPr>
            <p:spPr>
              <a:xfrm>
                <a:off x="9469585" y="4132847"/>
                <a:ext cx="156625" cy="1843549"/>
              </a:xfrm>
              <a:prstGeom prst="rect">
                <a:avLst/>
              </a:prstGeom>
              <a:blipFill>
                <a:blip r:embed="rId7"/>
                <a:stretch>
                  <a:fillRect l="-253846" r="-123077"/>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9A9D16BF-20B4-98EB-8736-A833EADA0A47}"/>
              </a:ext>
            </a:extLst>
          </p:cNvPr>
          <p:cNvSpPr/>
          <p:nvPr/>
        </p:nvSpPr>
        <p:spPr>
          <a:xfrm>
            <a:off x="8737115" y="4131947"/>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B5F2B8-6A9C-20E1-3554-1AB0E3FBAC90}"/>
              </a:ext>
            </a:extLst>
          </p:cNvPr>
          <p:cNvSpPr/>
          <p:nvPr/>
        </p:nvSpPr>
        <p:spPr>
          <a:xfrm>
            <a:off x="6633194" y="4133088"/>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F14195-ACA8-6D7E-6816-12CA2652BBAB}"/>
              </a:ext>
            </a:extLst>
          </p:cNvPr>
          <p:cNvSpPr/>
          <p:nvPr/>
        </p:nvSpPr>
        <p:spPr>
          <a:xfrm>
            <a:off x="8892172" y="4129010"/>
            <a:ext cx="156625" cy="18435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CD1C0118-C6B6-AA08-E579-902E3BAE0316}"/>
              </a:ext>
            </a:extLst>
          </p:cNvPr>
          <p:cNvSpPr/>
          <p:nvPr/>
        </p:nvSpPr>
        <p:spPr>
          <a:xfrm>
            <a:off x="6727235" y="3960458"/>
            <a:ext cx="3124863" cy="151601"/>
          </a:xfrm>
          <a:custGeom>
            <a:avLst/>
            <a:gdLst>
              <a:gd name="connsiteX0" fmla="*/ 0 w 3124863"/>
              <a:gd name="connsiteY0" fmla="*/ 143335 h 151601"/>
              <a:gd name="connsiteX1" fmla="*/ 206734 w 3124863"/>
              <a:gd name="connsiteY1" fmla="*/ 135383 h 151601"/>
              <a:gd name="connsiteX2" fmla="*/ 333955 w 3124863"/>
              <a:gd name="connsiteY2" fmla="*/ 127432 h 151601"/>
              <a:gd name="connsiteX3" fmla="*/ 405517 w 3124863"/>
              <a:gd name="connsiteY3" fmla="*/ 111529 h 151601"/>
              <a:gd name="connsiteX4" fmla="*/ 469127 w 3124863"/>
              <a:gd name="connsiteY4" fmla="*/ 95627 h 151601"/>
              <a:gd name="connsiteX5" fmla="*/ 564543 w 3124863"/>
              <a:gd name="connsiteY5" fmla="*/ 87675 h 151601"/>
              <a:gd name="connsiteX6" fmla="*/ 628153 w 3124863"/>
              <a:gd name="connsiteY6" fmla="*/ 79724 h 151601"/>
              <a:gd name="connsiteX7" fmla="*/ 779228 w 3124863"/>
              <a:gd name="connsiteY7" fmla="*/ 47919 h 151601"/>
              <a:gd name="connsiteX8" fmla="*/ 985962 w 3124863"/>
              <a:gd name="connsiteY8" fmla="*/ 24065 h 151601"/>
              <a:gd name="connsiteX9" fmla="*/ 1749287 w 3124863"/>
              <a:gd name="connsiteY9" fmla="*/ 16114 h 151601"/>
              <a:gd name="connsiteX10" fmla="*/ 2703444 w 3124863"/>
              <a:gd name="connsiteY10" fmla="*/ 8162 h 151601"/>
              <a:gd name="connsiteX11" fmla="*/ 2751152 w 3124863"/>
              <a:gd name="connsiteY11" fmla="*/ 16114 h 151601"/>
              <a:gd name="connsiteX12" fmla="*/ 2814762 w 3124863"/>
              <a:gd name="connsiteY12" fmla="*/ 24065 h 151601"/>
              <a:gd name="connsiteX13" fmla="*/ 2870421 w 3124863"/>
              <a:gd name="connsiteY13" fmla="*/ 39968 h 151601"/>
              <a:gd name="connsiteX14" fmla="*/ 2934032 w 3124863"/>
              <a:gd name="connsiteY14" fmla="*/ 55870 h 151601"/>
              <a:gd name="connsiteX15" fmla="*/ 2981739 w 3124863"/>
              <a:gd name="connsiteY15" fmla="*/ 71773 h 151601"/>
              <a:gd name="connsiteX16" fmla="*/ 3061252 w 3124863"/>
              <a:gd name="connsiteY16" fmla="*/ 95627 h 151601"/>
              <a:gd name="connsiteX17" fmla="*/ 3124863 w 3124863"/>
              <a:gd name="connsiteY17" fmla="*/ 135383 h 1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24863" h="151601">
                <a:moveTo>
                  <a:pt x="0" y="143335"/>
                </a:moveTo>
                <a:cubicBezTo>
                  <a:pt x="119092" y="158221"/>
                  <a:pt x="24738" y="151442"/>
                  <a:pt x="206734" y="135383"/>
                </a:cubicBezTo>
                <a:cubicBezTo>
                  <a:pt x="249059" y="131648"/>
                  <a:pt x="291548" y="130082"/>
                  <a:pt x="333955" y="127432"/>
                </a:cubicBezTo>
                <a:lnTo>
                  <a:pt x="405517" y="111529"/>
                </a:lnTo>
                <a:cubicBezTo>
                  <a:pt x="426792" y="106523"/>
                  <a:pt x="447513" y="98869"/>
                  <a:pt x="469127" y="95627"/>
                </a:cubicBezTo>
                <a:cubicBezTo>
                  <a:pt x="500689" y="90893"/>
                  <a:pt x="532786" y="90851"/>
                  <a:pt x="564543" y="87675"/>
                </a:cubicBezTo>
                <a:cubicBezTo>
                  <a:pt x="585805" y="85549"/>
                  <a:pt x="606950" y="82374"/>
                  <a:pt x="628153" y="79724"/>
                </a:cubicBezTo>
                <a:cubicBezTo>
                  <a:pt x="741439" y="47358"/>
                  <a:pt x="620289" y="79705"/>
                  <a:pt x="779228" y="47919"/>
                </a:cubicBezTo>
                <a:cubicBezTo>
                  <a:pt x="854295" y="32906"/>
                  <a:pt x="886265" y="25103"/>
                  <a:pt x="985962" y="24065"/>
                </a:cubicBezTo>
                <a:lnTo>
                  <a:pt x="1749287" y="16114"/>
                </a:lnTo>
                <a:cubicBezTo>
                  <a:pt x="2364101" y="-5844"/>
                  <a:pt x="2046059" y="-2109"/>
                  <a:pt x="2703444" y="8162"/>
                </a:cubicBezTo>
                <a:cubicBezTo>
                  <a:pt x="2719347" y="10813"/>
                  <a:pt x="2735192" y="13834"/>
                  <a:pt x="2751152" y="16114"/>
                </a:cubicBezTo>
                <a:cubicBezTo>
                  <a:pt x="2772306" y="19136"/>
                  <a:pt x="2793684" y="20552"/>
                  <a:pt x="2814762" y="24065"/>
                </a:cubicBezTo>
                <a:cubicBezTo>
                  <a:pt x="2848829" y="29743"/>
                  <a:pt x="2840701" y="31863"/>
                  <a:pt x="2870421" y="39968"/>
                </a:cubicBezTo>
                <a:cubicBezTo>
                  <a:pt x="2891507" y="45719"/>
                  <a:pt x="2913297" y="48958"/>
                  <a:pt x="2934032" y="55870"/>
                </a:cubicBezTo>
                <a:cubicBezTo>
                  <a:pt x="2949934" y="61171"/>
                  <a:pt x="2965477" y="67708"/>
                  <a:pt x="2981739" y="71773"/>
                </a:cubicBezTo>
                <a:cubicBezTo>
                  <a:pt x="2999521" y="76218"/>
                  <a:pt x="3049633" y="87881"/>
                  <a:pt x="3061252" y="95627"/>
                </a:cubicBezTo>
                <a:cubicBezTo>
                  <a:pt x="3113891" y="130719"/>
                  <a:pt x="3091865" y="118885"/>
                  <a:pt x="3124863" y="135383"/>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447BF85B-885C-406A-60BB-BD55AF73CC39}"/>
              </a:ext>
            </a:extLst>
          </p:cNvPr>
          <p:cNvSpPr/>
          <p:nvPr/>
        </p:nvSpPr>
        <p:spPr>
          <a:xfrm>
            <a:off x="8937267" y="3832529"/>
            <a:ext cx="1064916" cy="270344"/>
          </a:xfrm>
          <a:custGeom>
            <a:avLst/>
            <a:gdLst>
              <a:gd name="connsiteX0" fmla="*/ 0 w 1359673"/>
              <a:gd name="connsiteY0" fmla="*/ 270344 h 270344"/>
              <a:gd name="connsiteX1" fmla="*/ 55659 w 1359673"/>
              <a:gd name="connsiteY1" fmla="*/ 238539 h 270344"/>
              <a:gd name="connsiteX2" fmla="*/ 87464 w 1359673"/>
              <a:gd name="connsiteY2" fmla="*/ 222636 h 270344"/>
              <a:gd name="connsiteX3" fmla="*/ 135172 w 1359673"/>
              <a:gd name="connsiteY3" fmla="*/ 190831 h 270344"/>
              <a:gd name="connsiteX4" fmla="*/ 159026 w 1359673"/>
              <a:gd name="connsiteY4" fmla="*/ 174928 h 270344"/>
              <a:gd name="connsiteX5" fmla="*/ 206734 w 1359673"/>
              <a:gd name="connsiteY5" fmla="*/ 159026 h 270344"/>
              <a:gd name="connsiteX6" fmla="*/ 230588 w 1359673"/>
              <a:gd name="connsiteY6" fmla="*/ 151074 h 270344"/>
              <a:gd name="connsiteX7" fmla="*/ 254442 w 1359673"/>
              <a:gd name="connsiteY7" fmla="*/ 135172 h 270344"/>
              <a:gd name="connsiteX8" fmla="*/ 302150 w 1359673"/>
              <a:gd name="connsiteY8" fmla="*/ 119269 h 270344"/>
              <a:gd name="connsiteX9" fmla="*/ 349857 w 1359673"/>
              <a:gd name="connsiteY9" fmla="*/ 87464 h 270344"/>
              <a:gd name="connsiteX10" fmla="*/ 445273 w 1359673"/>
              <a:gd name="connsiteY10" fmla="*/ 55659 h 270344"/>
              <a:gd name="connsiteX11" fmla="*/ 524786 w 1359673"/>
              <a:gd name="connsiteY11" fmla="*/ 31805 h 270344"/>
              <a:gd name="connsiteX12" fmla="*/ 572494 w 1359673"/>
              <a:gd name="connsiteY12" fmla="*/ 23854 h 270344"/>
              <a:gd name="connsiteX13" fmla="*/ 612251 w 1359673"/>
              <a:gd name="connsiteY13" fmla="*/ 15902 h 270344"/>
              <a:gd name="connsiteX14" fmla="*/ 866692 w 1359673"/>
              <a:gd name="connsiteY14" fmla="*/ 0 h 270344"/>
              <a:gd name="connsiteX15" fmla="*/ 1017767 w 1359673"/>
              <a:gd name="connsiteY15" fmla="*/ 7951 h 270344"/>
              <a:gd name="connsiteX16" fmla="*/ 1049572 w 1359673"/>
              <a:gd name="connsiteY16" fmla="*/ 15902 h 270344"/>
              <a:gd name="connsiteX17" fmla="*/ 1097280 w 1359673"/>
              <a:gd name="connsiteY17" fmla="*/ 31805 h 270344"/>
              <a:gd name="connsiteX18" fmla="*/ 1168842 w 1359673"/>
              <a:gd name="connsiteY18" fmla="*/ 79513 h 270344"/>
              <a:gd name="connsiteX19" fmla="*/ 1192696 w 1359673"/>
              <a:gd name="connsiteY19" fmla="*/ 95415 h 270344"/>
              <a:gd name="connsiteX20" fmla="*/ 1240404 w 1359673"/>
              <a:gd name="connsiteY20" fmla="*/ 135172 h 270344"/>
              <a:gd name="connsiteX21" fmla="*/ 1256306 w 1359673"/>
              <a:gd name="connsiteY21" fmla="*/ 159026 h 270344"/>
              <a:gd name="connsiteX22" fmla="*/ 1304014 w 1359673"/>
              <a:gd name="connsiteY22" fmla="*/ 190831 h 270344"/>
              <a:gd name="connsiteX23" fmla="*/ 1335819 w 1359673"/>
              <a:gd name="connsiteY23" fmla="*/ 238539 h 270344"/>
              <a:gd name="connsiteX24" fmla="*/ 1359673 w 1359673"/>
              <a:gd name="connsiteY24" fmla="*/ 270344 h 27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9673" h="270344">
                <a:moveTo>
                  <a:pt x="0" y="270344"/>
                </a:moveTo>
                <a:cubicBezTo>
                  <a:pt x="18553" y="259742"/>
                  <a:pt x="36900" y="248771"/>
                  <a:pt x="55659" y="238539"/>
                </a:cubicBezTo>
                <a:cubicBezTo>
                  <a:pt x="66065" y="232863"/>
                  <a:pt x="77300" y="228734"/>
                  <a:pt x="87464" y="222636"/>
                </a:cubicBezTo>
                <a:cubicBezTo>
                  <a:pt x="103853" y="212803"/>
                  <a:pt x="119269" y="201433"/>
                  <a:pt x="135172" y="190831"/>
                </a:cubicBezTo>
                <a:cubicBezTo>
                  <a:pt x="143123" y="185530"/>
                  <a:pt x="149960" y="177950"/>
                  <a:pt x="159026" y="174928"/>
                </a:cubicBezTo>
                <a:lnTo>
                  <a:pt x="206734" y="159026"/>
                </a:lnTo>
                <a:cubicBezTo>
                  <a:pt x="214685" y="156376"/>
                  <a:pt x="223614" y="155723"/>
                  <a:pt x="230588" y="151074"/>
                </a:cubicBezTo>
                <a:cubicBezTo>
                  <a:pt x="238539" y="145773"/>
                  <a:pt x="245709" y="139053"/>
                  <a:pt x="254442" y="135172"/>
                </a:cubicBezTo>
                <a:cubicBezTo>
                  <a:pt x="269760" y="128364"/>
                  <a:pt x="288202" y="128567"/>
                  <a:pt x="302150" y="119269"/>
                </a:cubicBezTo>
                <a:cubicBezTo>
                  <a:pt x="318052" y="108667"/>
                  <a:pt x="331726" y="93508"/>
                  <a:pt x="349857" y="87464"/>
                </a:cubicBezTo>
                <a:lnTo>
                  <a:pt x="445273" y="55659"/>
                </a:lnTo>
                <a:cubicBezTo>
                  <a:pt x="471635" y="46872"/>
                  <a:pt x="497454" y="37271"/>
                  <a:pt x="524786" y="31805"/>
                </a:cubicBezTo>
                <a:cubicBezTo>
                  <a:pt x="540595" y="28643"/>
                  <a:pt x="556632" y="26738"/>
                  <a:pt x="572494" y="23854"/>
                </a:cubicBezTo>
                <a:cubicBezTo>
                  <a:pt x="585791" y="21436"/>
                  <a:pt x="598803" y="17247"/>
                  <a:pt x="612251" y="15902"/>
                </a:cubicBezTo>
                <a:cubicBezTo>
                  <a:pt x="643543" y="12773"/>
                  <a:pt x="842418" y="1428"/>
                  <a:pt x="866692" y="0"/>
                </a:cubicBezTo>
                <a:cubicBezTo>
                  <a:pt x="917050" y="2650"/>
                  <a:pt x="967529" y="3583"/>
                  <a:pt x="1017767" y="7951"/>
                </a:cubicBezTo>
                <a:cubicBezTo>
                  <a:pt x="1028654" y="8898"/>
                  <a:pt x="1039105" y="12762"/>
                  <a:pt x="1049572" y="15902"/>
                </a:cubicBezTo>
                <a:cubicBezTo>
                  <a:pt x="1065628" y="20719"/>
                  <a:pt x="1097280" y="31805"/>
                  <a:pt x="1097280" y="31805"/>
                </a:cubicBezTo>
                <a:lnTo>
                  <a:pt x="1168842" y="79513"/>
                </a:lnTo>
                <a:cubicBezTo>
                  <a:pt x="1176793" y="84814"/>
                  <a:pt x="1185939" y="88658"/>
                  <a:pt x="1192696" y="95415"/>
                </a:cubicBezTo>
                <a:cubicBezTo>
                  <a:pt x="1223307" y="126026"/>
                  <a:pt x="1207194" y="113031"/>
                  <a:pt x="1240404" y="135172"/>
                </a:cubicBezTo>
                <a:cubicBezTo>
                  <a:pt x="1245705" y="143123"/>
                  <a:pt x="1249114" y="152733"/>
                  <a:pt x="1256306" y="159026"/>
                </a:cubicBezTo>
                <a:cubicBezTo>
                  <a:pt x="1270690" y="171612"/>
                  <a:pt x="1304014" y="190831"/>
                  <a:pt x="1304014" y="190831"/>
                </a:cubicBezTo>
                <a:lnTo>
                  <a:pt x="1335819" y="238539"/>
                </a:lnTo>
                <a:cubicBezTo>
                  <a:pt x="1353800" y="265510"/>
                  <a:pt x="1344965" y="255636"/>
                  <a:pt x="1359673" y="270344"/>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08F4D695-8E93-159B-18AF-0B6CBFC9F5D2}"/>
              </a:ext>
            </a:extLst>
          </p:cNvPr>
          <p:cNvSpPr/>
          <p:nvPr/>
        </p:nvSpPr>
        <p:spPr>
          <a:xfrm>
            <a:off x="8746840" y="3860734"/>
            <a:ext cx="1177164" cy="270344"/>
          </a:xfrm>
          <a:custGeom>
            <a:avLst/>
            <a:gdLst>
              <a:gd name="connsiteX0" fmla="*/ 0 w 1359673"/>
              <a:gd name="connsiteY0" fmla="*/ 270344 h 270344"/>
              <a:gd name="connsiteX1" fmla="*/ 55659 w 1359673"/>
              <a:gd name="connsiteY1" fmla="*/ 238539 h 270344"/>
              <a:gd name="connsiteX2" fmla="*/ 87464 w 1359673"/>
              <a:gd name="connsiteY2" fmla="*/ 222636 h 270344"/>
              <a:gd name="connsiteX3" fmla="*/ 135172 w 1359673"/>
              <a:gd name="connsiteY3" fmla="*/ 190831 h 270344"/>
              <a:gd name="connsiteX4" fmla="*/ 159026 w 1359673"/>
              <a:gd name="connsiteY4" fmla="*/ 174928 h 270344"/>
              <a:gd name="connsiteX5" fmla="*/ 206734 w 1359673"/>
              <a:gd name="connsiteY5" fmla="*/ 159026 h 270344"/>
              <a:gd name="connsiteX6" fmla="*/ 230588 w 1359673"/>
              <a:gd name="connsiteY6" fmla="*/ 151074 h 270344"/>
              <a:gd name="connsiteX7" fmla="*/ 254442 w 1359673"/>
              <a:gd name="connsiteY7" fmla="*/ 135172 h 270344"/>
              <a:gd name="connsiteX8" fmla="*/ 302150 w 1359673"/>
              <a:gd name="connsiteY8" fmla="*/ 119269 h 270344"/>
              <a:gd name="connsiteX9" fmla="*/ 349857 w 1359673"/>
              <a:gd name="connsiteY9" fmla="*/ 87464 h 270344"/>
              <a:gd name="connsiteX10" fmla="*/ 445273 w 1359673"/>
              <a:gd name="connsiteY10" fmla="*/ 55659 h 270344"/>
              <a:gd name="connsiteX11" fmla="*/ 524786 w 1359673"/>
              <a:gd name="connsiteY11" fmla="*/ 31805 h 270344"/>
              <a:gd name="connsiteX12" fmla="*/ 572494 w 1359673"/>
              <a:gd name="connsiteY12" fmla="*/ 23854 h 270344"/>
              <a:gd name="connsiteX13" fmla="*/ 612251 w 1359673"/>
              <a:gd name="connsiteY13" fmla="*/ 15902 h 270344"/>
              <a:gd name="connsiteX14" fmla="*/ 866692 w 1359673"/>
              <a:gd name="connsiteY14" fmla="*/ 0 h 270344"/>
              <a:gd name="connsiteX15" fmla="*/ 1017767 w 1359673"/>
              <a:gd name="connsiteY15" fmla="*/ 7951 h 270344"/>
              <a:gd name="connsiteX16" fmla="*/ 1049572 w 1359673"/>
              <a:gd name="connsiteY16" fmla="*/ 15902 h 270344"/>
              <a:gd name="connsiteX17" fmla="*/ 1097280 w 1359673"/>
              <a:gd name="connsiteY17" fmla="*/ 31805 h 270344"/>
              <a:gd name="connsiteX18" fmla="*/ 1168842 w 1359673"/>
              <a:gd name="connsiteY18" fmla="*/ 79513 h 270344"/>
              <a:gd name="connsiteX19" fmla="*/ 1192696 w 1359673"/>
              <a:gd name="connsiteY19" fmla="*/ 95415 h 270344"/>
              <a:gd name="connsiteX20" fmla="*/ 1240404 w 1359673"/>
              <a:gd name="connsiteY20" fmla="*/ 135172 h 270344"/>
              <a:gd name="connsiteX21" fmla="*/ 1256306 w 1359673"/>
              <a:gd name="connsiteY21" fmla="*/ 159026 h 270344"/>
              <a:gd name="connsiteX22" fmla="*/ 1304014 w 1359673"/>
              <a:gd name="connsiteY22" fmla="*/ 190831 h 270344"/>
              <a:gd name="connsiteX23" fmla="*/ 1335819 w 1359673"/>
              <a:gd name="connsiteY23" fmla="*/ 238539 h 270344"/>
              <a:gd name="connsiteX24" fmla="*/ 1359673 w 1359673"/>
              <a:gd name="connsiteY24" fmla="*/ 270344 h 27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9673" h="270344">
                <a:moveTo>
                  <a:pt x="0" y="270344"/>
                </a:moveTo>
                <a:cubicBezTo>
                  <a:pt x="18553" y="259742"/>
                  <a:pt x="36900" y="248771"/>
                  <a:pt x="55659" y="238539"/>
                </a:cubicBezTo>
                <a:cubicBezTo>
                  <a:pt x="66065" y="232863"/>
                  <a:pt x="77300" y="228734"/>
                  <a:pt x="87464" y="222636"/>
                </a:cubicBezTo>
                <a:cubicBezTo>
                  <a:pt x="103853" y="212803"/>
                  <a:pt x="119269" y="201433"/>
                  <a:pt x="135172" y="190831"/>
                </a:cubicBezTo>
                <a:cubicBezTo>
                  <a:pt x="143123" y="185530"/>
                  <a:pt x="149960" y="177950"/>
                  <a:pt x="159026" y="174928"/>
                </a:cubicBezTo>
                <a:lnTo>
                  <a:pt x="206734" y="159026"/>
                </a:lnTo>
                <a:cubicBezTo>
                  <a:pt x="214685" y="156376"/>
                  <a:pt x="223614" y="155723"/>
                  <a:pt x="230588" y="151074"/>
                </a:cubicBezTo>
                <a:cubicBezTo>
                  <a:pt x="238539" y="145773"/>
                  <a:pt x="245709" y="139053"/>
                  <a:pt x="254442" y="135172"/>
                </a:cubicBezTo>
                <a:cubicBezTo>
                  <a:pt x="269760" y="128364"/>
                  <a:pt x="288202" y="128567"/>
                  <a:pt x="302150" y="119269"/>
                </a:cubicBezTo>
                <a:cubicBezTo>
                  <a:pt x="318052" y="108667"/>
                  <a:pt x="331726" y="93508"/>
                  <a:pt x="349857" y="87464"/>
                </a:cubicBezTo>
                <a:lnTo>
                  <a:pt x="445273" y="55659"/>
                </a:lnTo>
                <a:cubicBezTo>
                  <a:pt x="471635" y="46872"/>
                  <a:pt x="497454" y="37271"/>
                  <a:pt x="524786" y="31805"/>
                </a:cubicBezTo>
                <a:cubicBezTo>
                  <a:pt x="540595" y="28643"/>
                  <a:pt x="556632" y="26738"/>
                  <a:pt x="572494" y="23854"/>
                </a:cubicBezTo>
                <a:cubicBezTo>
                  <a:pt x="585791" y="21436"/>
                  <a:pt x="598803" y="17247"/>
                  <a:pt x="612251" y="15902"/>
                </a:cubicBezTo>
                <a:cubicBezTo>
                  <a:pt x="643543" y="12773"/>
                  <a:pt x="842418" y="1428"/>
                  <a:pt x="866692" y="0"/>
                </a:cubicBezTo>
                <a:cubicBezTo>
                  <a:pt x="917050" y="2650"/>
                  <a:pt x="967529" y="3583"/>
                  <a:pt x="1017767" y="7951"/>
                </a:cubicBezTo>
                <a:cubicBezTo>
                  <a:pt x="1028654" y="8898"/>
                  <a:pt x="1039105" y="12762"/>
                  <a:pt x="1049572" y="15902"/>
                </a:cubicBezTo>
                <a:cubicBezTo>
                  <a:pt x="1065628" y="20719"/>
                  <a:pt x="1097280" y="31805"/>
                  <a:pt x="1097280" y="31805"/>
                </a:cubicBezTo>
                <a:lnTo>
                  <a:pt x="1168842" y="79513"/>
                </a:lnTo>
                <a:cubicBezTo>
                  <a:pt x="1176793" y="84814"/>
                  <a:pt x="1185939" y="88658"/>
                  <a:pt x="1192696" y="95415"/>
                </a:cubicBezTo>
                <a:cubicBezTo>
                  <a:pt x="1223307" y="126026"/>
                  <a:pt x="1207194" y="113031"/>
                  <a:pt x="1240404" y="135172"/>
                </a:cubicBezTo>
                <a:cubicBezTo>
                  <a:pt x="1245705" y="143123"/>
                  <a:pt x="1249114" y="152733"/>
                  <a:pt x="1256306" y="159026"/>
                </a:cubicBezTo>
                <a:cubicBezTo>
                  <a:pt x="1270690" y="171612"/>
                  <a:pt x="1304014" y="190831"/>
                  <a:pt x="1304014" y="190831"/>
                </a:cubicBezTo>
                <a:lnTo>
                  <a:pt x="1335819" y="238539"/>
                </a:lnTo>
                <a:cubicBezTo>
                  <a:pt x="1353800" y="265510"/>
                  <a:pt x="1344965" y="255636"/>
                  <a:pt x="1359673" y="270344"/>
                </a:cubicBezTo>
              </a:path>
            </a:pathLst>
          </a:custGeom>
          <a:noFill/>
          <a:ln>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Devil face with solid fill with solid fill">
            <a:extLst>
              <a:ext uri="{FF2B5EF4-FFF2-40B4-BE49-F238E27FC236}">
                <a16:creationId xmlns:a16="http://schemas.microsoft.com/office/drawing/2014/main" id="{600A2D6A-93E2-29B0-D2D4-4A4E8C7E9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0692" y="3185336"/>
            <a:ext cx="735013" cy="735013"/>
          </a:xfrm>
          <a:prstGeom prst="rect">
            <a:avLst/>
          </a:prstGeom>
        </p:spPr>
      </p:pic>
      <p:sp>
        <p:nvSpPr>
          <p:cNvPr id="5" name="Rounded Rectangular Callout 4">
            <a:extLst>
              <a:ext uri="{FF2B5EF4-FFF2-40B4-BE49-F238E27FC236}">
                <a16:creationId xmlns:a16="http://schemas.microsoft.com/office/drawing/2014/main" id="{BA27C810-E9BE-878F-8874-8A44A27D8702}"/>
              </a:ext>
            </a:extLst>
          </p:cNvPr>
          <p:cNvSpPr/>
          <p:nvPr/>
        </p:nvSpPr>
        <p:spPr>
          <a:xfrm>
            <a:off x="6789818" y="1503336"/>
            <a:ext cx="2752719" cy="713861"/>
          </a:xfrm>
          <a:prstGeom prst="wedgeRoundRectCallout">
            <a:avLst>
              <a:gd name="adj1" fmla="val -72680"/>
              <a:gd name="adj2" fmla="val 36448"/>
              <a:gd name="adj3" fmla="val 16667"/>
            </a:avLst>
          </a:prstGeom>
          <a:solidFill>
            <a:schemeClr val="accent6">
              <a:lumMod val="40000"/>
              <a:lumOff val="6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positions of 1 in E’s columns are disjoint</a:t>
            </a:r>
          </a:p>
        </p:txBody>
      </p:sp>
    </p:spTree>
    <p:extLst>
      <p:ext uri="{BB962C8B-B14F-4D97-AF65-F5344CB8AC3E}">
        <p14:creationId xmlns:p14="http://schemas.microsoft.com/office/powerpoint/2010/main" val="1398434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5DB05-90FB-5C6E-311E-928C42C1884D}"/>
            </a:ext>
          </a:extLst>
        </p:cNvPr>
        <p:cNvGrpSpPr/>
        <p:nvPr/>
      </p:nvGrpSpPr>
      <p:grpSpPr>
        <a:xfrm>
          <a:off x="0" y="0"/>
          <a:ext cx="0" cy="0"/>
          <a:chOff x="0" y="0"/>
          <a:chExt cx="0" cy="0"/>
        </a:xfrm>
      </p:grpSpPr>
      <p:pic>
        <p:nvPicPr>
          <p:cNvPr id="15"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08795D07-F3BD-7697-3133-535179C68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307" y="3286482"/>
            <a:ext cx="1713906" cy="1713906"/>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a:extLst>
              <a:ext uri="{FF2B5EF4-FFF2-40B4-BE49-F238E27FC236}">
                <a16:creationId xmlns:a16="http://schemas.microsoft.com/office/drawing/2014/main" id="{7FEEB8AD-C232-A64C-462D-FF8CB4C1998D}"/>
              </a:ext>
            </a:extLst>
          </p:cNvPr>
          <p:cNvSpPr/>
          <p:nvPr/>
        </p:nvSpPr>
        <p:spPr>
          <a:xfrm>
            <a:off x="696036" y="3286482"/>
            <a:ext cx="6619164" cy="1845076"/>
          </a:xfrm>
          <a:prstGeom prst="wedgeRoundRectCallout">
            <a:avLst>
              <a:gd name="adj1" fmla="val 57311"/>
              <a:gd name="adj2" fmla="val -21084"/>
              <a:gd name="adj3" fmla="val 16667"/>
            </a:avLst>
          </a:prstGeom>
          <a:solidFill>
            <a:schemeClr val="accent4">
              <a:lumMod val="20000"/>
              <a:lumOff val="8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E63D7-030D-3929-DC6C-4B9A1E651403}"/>
              </a:ext>
            </a:extLst>
          </p:cNvPr>
          <p:cNvSpPr>
            <a:spLocks noGrp="1"/>
          </p:cNvSpPr>
          <p:nvPr>
            <p:ph type="title"/>
          </p:nvPr>
        </p:nvSpPr>
        <p:spPr/>
        <p:txBody>
          <a:bodyPr>
            <a:normAutofit/>
          </a:bodyPr>
          <a:lstStyle/>
          <a:p>
            <a:r>
              <a:rPr lang="en-US" sz="3600" b="1" dirty="0"/>
              <a:t>Single-server computationally PIR from split-and-mix</a:t>
            </a:r>
            <a:endParaRPr lang="en-US" sz="3600" dirty="0"/>
          </a:p>
        </p:txBody>
      </p:sp>
      <p:pic>
        <p:nvPicPr>
          <p:cNvPr id="9" name="Graphic 8" descr="Database outline">
            <a:extLst>
              <a:ext uri="{FF2B5EF4-FFF2-40B4-BE49-F238E27FC236}">
                <a16:creationId xmlns:a16="http://schemas.microsoft.com/office/drawing/2014/main" id="{3B28C6A2-E9E4-1755-250E-D5E77BDC0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9308" y="5351552"/>
            <a:ext cx="1141323" cy="1141323"/>
          </a:xfrm>
          <a:prstGeom prst="rect">
            <a:avLst/>
          </a:prstGeom>
        </p:spPr>
      </p:pic>
      <p:pic>
        <p:nvPicPr>
          <p:cNvPr id="17" name="Graphic 16" descr="User with solid fill">
            <a:extLst>
              <a:ext uri="{FF2B5EF4-FFF2-40B4-BE49-F238E27FC236}">
                <a16:creationId xmlns:a16="http://schemas.microsoft.com/office/drawing/2014/main" id="{6B30F4DC-8DE6-3F4D-27A3-D929F45E9C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117" y="1891374"/>
            <a:ext cx="702624" cy="702624"/>
          </a:xfrm>
          <a:prstGeom prst="rect">
            <a:avLst/>
          </a:prstGeom>
        </p:spPr>
      </p:pic>
      <p:pic>
        <p:nvPicPr>
          <p:cNvPr id="19" name="Graphic 18" descr="User with solid fill">
            <a:extLst>
              <a:ext uri="{FF2B5EF4-FFF2-40B4-BE49-F238E27FC236}">
                <a16:creationId xmlns:a16="http://schemas.microsoft.com/office/drawing/2014/main" id="{CD2DF7CE-D245-30E7-1D00-5311D893E6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070" y="1891374"/>
            <a:ext cx="702624" cy="702624"/>
          </a:xfrm>
          <a:prstGeom prst="rect">
            <a:avLst/>
          </a:prstGeom>
        </p:spPr>
      </p:pic>
      <p:pic>
        <p:nvPicPr>
          <p:cNvPr id="20" name="Graphic 19" descr="User with solid fill">
            <a:extLst>
              <a:ext uri="{FF2B5EF4-FFF2-40B4-BE49-F238E27FC236}">
                <a16:creationId xmlns:a16="http://schemas.microsoft.com/office/drawing/2014/main" id="{C8BC9BF3-4EB9-E0B8-C03C-9DBB75C53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1043" y="1891374"/>
            <a:ext cx="702624" cy="70262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8A52C53-5891-2286-35C4-0517F8883F80}"/>
                  </a:ext>
                </a:extLst>
              </p:cNvPr>
              <p:cNvSpPr txBox="1"/>
              <p:nvPr/>
            </p:nvSpPr>
            <p:spPr>
              <a:xfrm>
                <a:off x="1887907" y="2451936"/>
                <a:ext cx="646394"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1</m:t>
                          </m:r>
                        </m:sub>
                      </m:sSub>
                    </m:oMath>
                  </m:oMathPara>
                </a14:m>
                <a:endParaRPr lang="en-US" sz="3000" dirty="0"/>
              </a:p>
            </p:txBody>
          </p:sp>
        </mc:Choice>
        <mc:Fallback xmlns="">
          <p:sp>
            <p:nvSpPr>
              <p:cNvPr id="22" name="TextBox 21">
                <a:extLst>
                  <a:ext uri="{FF2B5EF4-FFF2-40B4-BE49-F238E27FC236}">
                    <a16:creationId xmlns:a16="http://schemas.microsoft.com/office/drawing/2014/main" id="{A8A52C53-5891-2286-35C4-0517F8883F80}"/>
                  </a:ext>
                </a:extLst>
              </p:cNvPr>
              <p:cNvSpPr txBox="1">
                <a:spLocks noRot="1" noChangeAspect="1" noMove="1" noResize="1" noEditPoints="1" noAdjustHandles="1" noChangeArrowheads="1" noChangeShapeType="1" noTextEdit="1"/>
              </p:cNvSpPr>
              <p:nvPr/>
            </p:nvSpPr>
            <p:spPr>
              <a:xfrm>
                <a:off x="1887907" y="2451936"/>
                <a:ext cx="646394" cy="553998"/>
              </a:xfrm>
              <a:prstGeom prst="rect">
                <a:avLst/>
              </a:prstGeom>
              <a:blipFill>
                <a:blip r:embed="rId1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2CD2AE-8C1B-0E06-C222-992A3F7D89B2}"/>
                  </a:ext>
                </a:extLst>
              </p:cNvPr>
              <p:cNvSpPr txBox="1"/>
              <p:nvPr/>
            </p:nvSpPr>
            <p:spPr>
              <a:xfrm>
                <a:off x="3435001" y="2463812"/>
                <a:ext cx="655308"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2</m:t>
                          </m:r>
                        </m:sub>
                      </m:sSub>
                    </m:oMath>
                  </m:oMathPara>
                </a14:m>
                <a:endParaRPr lang="en-US" sz="3000" dirty="0"/>
              </a:p>
            </p:txBody>
          </p:sp>
        </mc:Choice>
        <mc:Fallback xmlns="">
          <p:sp>
            <p:nvSpPr>
              <p:cNvPr id="23" name="TextBox 22">
                <a:extLst>
                  <a:ext uri="{FF2B5EF4-FFF2-40B4-BE49-F238E27FC236}">
                    <a16:creationId xmlns:a16="http://schemas.microsoft.com/office/drawing/2014/main" id="{F22CD2AE-8C1B-0E06-C222-992A3F7D89B2}"/>
                  </a:ext>
                </a:extLst>
              </p:cNvPr>
              <p:cNvSpPr txBox="1">
                <a:spLocks noRot="1" noChangeAspect="1" noMove="1" noResize="1" noEditPoints="1" noAdjustHandles="1" noChangeArrowheads="1" noChangeShapeType="1" noTextEdit="1"/>
              </p:cNvSpPr>
              <p:nvPr/>
            </p:nvSpPr>
            <p:spPr>
              <a:xfrm>
                <a:off x="3435001" y="2463812"/>
                <a:ext cx="655308" cy="553998"/>
              </a:xfrm>
              <a:prstGeom prst="rect">
                <a:avLst/>
              </a:prstGeom>
              <a:blipFill>
                <a:blip r:embed="rId1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2A82C2-FF98-DB53-5402-5E3A8B9595A6}"/>
                  </a:ext>
                </a:extLst>
              </p:cNvPr>
              <p:cNvSpPr txBox="1"/>
              <p:nvPr/>
            </p:nvSpPr>
            <p:spPr>
              <a:xfrm>
                <a:off x="5782338" y="2437924"/>
                <a:ext cx="624595"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𝑣</m:t>
                          </m:r>
                        </m:e>
                        <m:sub>
                          <m:r>
                            <a:rPr lang="en-US" sz="3000" b="0" i="1" smtClean="0">
                              <a:latin typeface="Cambria Math" panose="02040503050406030204" pitchFamily="18" charset="0"/>
                            </a:rPr>
                            <m:t>𝑐</m:t>
                          </m:r>
                        </m:sub>
                      </m:sSub>
                    </m:oMath>
                  </m:oMathPara>
                </a14:m>
                <a:endParaRPr lang="en-US" sz="3000" dirty="0"/>
              </a:p>
            </p:txBody>
          </p:sp>
        </mc:Choice>
        <mc:Fallback xmlns="">
          <p:sp>
            <p:nvSpPr>
              <p:cNvPr id="26" name="TextBox 25">
                <a:extLst>
                  <a:ext uri="{FF2B5EF4-FFF2-40B4-BE49-F238E27FC236}">
                    <a16:creationId xmlns:a16="http://schemas.microsoft.com/office/drawing/2014/main" id="{992A82C2-FF98-DB53-5402-5E3A8B9595A6}"/>
                  </a:ext>
                </a:extLst>
              </p:cNvPr>
              <p:cNvSpPr txBox="1">
                <a:spLocks noRot="1" noChangeAspect="1" noMove="1" noResize="1" noEditPoints="1" noAdjustHandles="1" noChangeArrowheads="1" noChangeShapeType="1" noTextEdit="1"/>
              </p:cNvSpPr>
              <p:nvPr/>
            </p:nvSpPr>
            <p:spPr>
              <a:xfrm>
                <a:off x="5782338" y="2437924"/>
                <a:ext cx="624595" cy="553998"/>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36AA6E24-5814-FA2B-E17B-2E6FAFE4EE26}"/>
              </a:ext>
            </a:extLst>
          </p:cNvPr>
          <p:cNvSpPr txBox="1"/>
          <p:nvPr/>
        </p:nvSpPr>
        <p:spPr>
          <a:xfrm>
            <a:off x="4754969" y="2101515"/>
            <a:ext cx="433132" cy="523220"/>
          </a:xfrm>
          <a:prstGeom prst="rect">
            <a:avLst/>
          </a:prstGeom>
          <a:noFill/>
        </p:spPr>
        <p:txBody>
          <a:bodyPr wrap="none" rtlCol="0">
            <a:spAutoFit/>
          </a:bodyPr>
          <a:lstStyle/>
          <a:p>
            <a:r>
              <a:rPr lang="en-US" sz="2800" dirty="0"/>
              <a:t>…</a:t>
            </a:r>
          </a:p>
        </p:txBody>
      </p:sp>
      <p:cxnSp>
        <p:nvCxnSpPr>
          <p:cNvPr id="28" name="Straight Arrow Connector 27">
            <a:extLst>
              <a:ext uri="{FF2B5EF4-FFF2-40B4-BE49-F238E27FC236}">
                <a16:creationId xmlns:a16="http://schemas.microsoft.com/office/drawing/2014/main" id="{9C4B3C3C-FECC-02C0-41CE-2B4AA8FF47D3}"/>
              </a:ext>
            </a:extLst>
          </p:cNvPr>
          <p:cNvCxnSpPr>
            <a:cxnSpLocks/>
          </p:cNvCxnSpPr>
          <p:nvPr/>
        </p:nvCxnSpPr>
        <p:spPr>
          <a:xfrm flipH="1">
            <a:off x="1553842" y="2935768"/>
            <a:ext cx="464801"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21A1CED-8F8B-69C9-BE00-614F19CDF96C}"/>
              </a:ext>
            </a:extLst>
          </p:cNvPr>
          <p:cNvCxnSpPr>
            <a:cxnSpLocks/>
          </p:cNvCxnSpPr>
          <p:nvPr/>
        </p:nvCxnSpPr>
        <p:spPr>
          <a:xfrm>
            <a:off x="2236473" y="2987110"/>
            <a:ext cx="429381" cy="393613"/>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1B6E4CF-CCA8-5281-4E61-D6A476F61928}"/>
              </a:ext>
            </a:extLst>
          </p:cNvPr>
          <p:cNvCxnSpPr>
            <a:cxnSpLocks/>
          </p:cNvCxnSpPr>
          <p:nvPr/>
        </p:nvCxnSpPr>
        <p:spPr>
          <a:xfrm>
            <a:off x="2119829" y="2935768"/>
            <a:ext cx="0"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BC990DCC-139E-D6E3-D5AC-70CA0B7C3997}"/>
              </a:ext>
            </a:extLst>
          </p:cNvPr>
          <p:cNvSpPr/>
          <p:nvPr/>
        </p:nvSpPr>
        <p:spPr>
          <a:xfrm>
            <a:off x="1457589"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47481D-5858-DD70-80CC-3A2FAD48F1ED}"/>
              </a:ext>
            </a:extLst>
          </p:cNvPr>
          <p:cNvSpPr/>
          <p:nvPr/>
        </p:nvSpPr>
        <p:spPr>
          <a:xfrm>
            <a:off x="2023576"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872B6E5-2CD1-BABD-BE68-F4B2E8C37EEB}"/>
              </a:ext>
            </a:extLst>
          </p:cNvPr>
          <p:cNvSpPr/>
          <p:nvPr/>
        </p:nvSpPr>
        <p:spPr>
          <a:xfrm>
            <a:off x="2569601"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B15F1E7A-8240-CB68-5795-6AC9D78BE4EB}"/>
              </a:ext>
            </a:extLst>
          </p:cNvPr>
          <p:cNvCxnSpPr>
            <a:cxnSpLocks/>
          </p:cNvCxnSpPr>
          <p:nvPr/>
        </p:nvCxnSpPr>
        <p:spPr>
          <a:xfrm flipH="1">
            <a:off x="3172852" y="2935768"/>
            <a:ext cx="464801"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7193E3F-BF0C-2E74-944B-1E13C0AF24D2}"/>
              </a:ext>
            </a:extLst>
          </p:cNvPr>
          <p:cNvCxnSpPr>
            <a:cxnSpLocks/>
          </p:cNvCxnSpPr>
          <p:nvPr/>
        </p:nvCxnSpPr>
        <p:spPr>
          <a:xfrm>
            <a:off x="3855483" y="2987110"/>
            <a:ext cx="429381" cy="393613"/>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B8FA59E-AF2E-35CF-50FB-D83E71F32DCE}"/>
              </a:ext>
            </a:extLst>
          </p:cNvPr>
          <p:cNvCxnSpPr>
            <a:cxnSpLocks/>
          </p:cNvCxnSpPr>
          <p:nvPr/>
        </p:nvCxnSpPr>
        <p:spPr>
          <a:xfrm>
            <a:off x="3738839" y="2935768"/>
            <a:ext cx="0"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FF587F5B-DBDD-2B58-EF57-52EA73F38A34}"/>
              </a:ext>
            </a:extLst>
          </p:cNvPr>
          <p:cNvSpPr/>
          <p:nvPr/>
        </p:nvSpPr>
        <p:spPr>
          <a:xfrm>
            <a:off x="3076599"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91BC7A4-7D25-C793-DDA2-CFFF9DD94218}"/>
              </a:ext>
            </a:extLst>
          </p:cNvPr>
          <p:cNvSpPr/>
          <p:nvPr/>
        </p:nvSpPr>
        <p:spPr>
          <a:xfrm>
            <a:off x="3642586"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B25E659-8136-AA55-22BD-DCD60B73F74B}"/>
              </a:ext>
            </a:extLst>
          </p:cNvPr>
          <p:cNvSpPr/>
          <p:nvPr/>
        </p:nvSpPr>
        <p:spPr>
          <a:xfrm>
            <a:off x="4188611"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CB5ACE9-2449-41F6-5055-2E29C6BF8F2D}"/>
              </a:ext>
            </a:extLst>
          </p:cNvPr>
          <p:cNvCxnSpPr>
            <a:cxnSpLocks/>
          </p:cNvCxnSpPr>
          <p:nvPr/>
        </p:nvCxnSpPr>
        <p:spPr>
          <a:xfrm flipH="1">
            <a:off x="5505621" y="2950745"/>
            <a:ext cx="464801"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8EBB3314-58E0-0623-2DB9-01ED3F0C9973}"/>
              </a:ext>
            </a:extLst>
          </p:cNvPr>
          <p:cNvCxnSpPr>
            <a:cxnSpLocks/>
          </p:cNvCxnSpPr>
          <p:nvPr/>
        </p:nvCxnSpPr>
        <p:spPr>
          <a:xfrm>
            <a:off x="6188252" y="3002087"/>
            <a:ext cx="429381" cy="393613"/>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1AA9977-71AF-5A92-563A-B427D8C94245}"/>
              </a:ext>
            </a:extLst>
          </p:cNvPr>
          <p:cNvCxnSpPr>
            <a:cxnSpLocks/>
          </p:cNvCxnSpPr>
          <p:nvPr/>
        </p:nvCxnSpPr>
        <p:spPr>
          <a:xfrm>
            <a:off x="6071608" y="2950745"/>
            <a:ext cx="0" cy="444955"/>
          </a:xfrm>
          <a:prstGeom prst="straightConnector1">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A21A3559-078F-B1F3-4D78-714189E91930}"/>
              </a:ext>
            </a:extLst>
          </p:cNvPr>
          <p:cNvSpPr/>
          <p:nvPr/>
        </p:nvSpPr>
        <p:spPr>
          <a:xfrm>
            <a:off x="5409368" y="3492430"/>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6197D57-0D5E-57DB-AA6D-D4C5EE7EBDF2}"/>
              </a:ext>
            </a:extLst>
          </p:cNvPr>
          <p:cNvSpPr/>
          <p:nvPr/>
        </p:nvSpPr>
        <p:spPr>
          <a:xfrm>
            <a:off x="5975355" y="3492430"/>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3FEB2D3-DF0B-D8D5-4ADE-DC259DCFF214}"/>
              </a:ext>
            </a:extLst>
          </p:cNvPr>
          <p:cNvSpPr/>
          <p:nvPr/>
        </p:nvSpPr>
        <p:spPr>
          <a:xfrm>
            <a:off x="6521380"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2D98352-53E2-8C32-1BA5-B134E9377FC2}"/>
              </a:ext>
            </a:extLst>
          </p:cNvPr>
          <p:cNvSpPr>
            <a:spLocks noGrp="1"/>
          </p:cNvSpPr>
          <p:nvPr>
            <p:ph type="sldNum" sz="quarter" idx="12"/>
          </p:nvPr>
        </p:nvSpPr>
        <p:spPr/>
        <p:txBody>
          <a:bodyPr/>
          <a:lstStyle/>
          <a:p>
            <a:fld id="{D9BD9CFA-D953-6D43-BEF7-E1D617A91F13}" type="slidenum">
              <a:rPr lang="en-US" smtClean="0"/>
              <a:t>49</a:t>
            </a:fld>
            <a:endParaRPr lang="en-US"/>
          </a:p>
        </p:txBody>
      </p:sp>
      <p:sp>
        <p:nvSpPr>
          <p:cNvPr id="5" name="Rounded Rectangular Callout 4">
            <a:extLst>
              <a:ext uri="{FF2B5EF4-FFF2-40B4-BE49-F238E27FC236}">
                <a16:creationId xmlns:a16="http://schemas.microsoft.com/office/drawing/2014/main" id="{67B7C6B2-E255-03D3-0794-935B3EE10E84}"/>
              </a:ext>
            </a:extLst>
          </p:cNvPr>
          <p:cNvSpPr/>
          <p:nvPr/>
        </p:nvSpPr>
        <p:spPr>
          <a:xfrm>
            <a:off x="574039" y="5287474"/>
            <a:ext cx="1971054" cy="441753"/>
          </a:xfrm>
          <a:prstGeom prst="wedgeRoundRectCallout">
            <a:avLst>
              <a:gd name="adj1" fmla="val -1224"/>
              <a:gd name="adj2" fmla="val -104102"/>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 share vector</a:t>
            </a:r>
          </a:p>
        </p:txBody>
      </p:sp>
    </p:spTree>
    <p:custDataLst>
      <p:tags r:id="rId1"/>
    </p:custDataLst>
    <p:extLst>
      <p:ext uri="{BB962C8B-B14F-4D97-AF65-F5344CB8AC3E}">
        <p14:creationId xmlns:p14="http://schemas.microsoft.com/office/powerpoint/2010/main" val="303192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0 0 L 0.13282 0 " pathEditMode="relative" ptsTypes="AA">
                                      <p:cBhvr>
                                        <p:cTn id="12" dur="2000" fill="hold"/>
                                        <p:tgtEl>
                                          <p:spTgt spid="38"/>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4479 0 " pathEditMode="relative" ptsTypes="AA">
                                      <p:cBhvr>
                                        <p:cTn id="14" dur="2000" fill="hold"/>
                                        <p:tgtEl>
                                          <p:spTgt spid="39"/>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115 0 " pathEditMode="relative" ptsTypes="AA">
                                      <p:cBhvr>
                                        <p:cTn id="16" dur="2000" fill="hold"/>
                                        <p:tgtEl>
                                          <p:spTgt spid="40"/>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19127 0 " pathEditMode="relative" ptsTypes="AA">
                                      <p:cBhvr>
                                        <p:cTn id="18" dur="2000" fill="hold"/>
                                        <p:tgtEl>
                                          <p:spTgt spid="4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13281 0 " pathEditMode="relative" ptsTypes="AA">
                                      <p:cBhvr>
                                        <p:cTn id="20" dur="2000" fill="hold"/>
                                        <p:tgtEl>
                                          <p:spTgt spid="45"/>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19141 0 " pathEditMode="relative" ptsTypes="AA">
                                      <p:cBhvr>
                                        <p:cTn id="22" dur="2000" fill="hold"/>
                                        <p:tgtEl>
                                          <p:spTgt spid="46"/>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14492 0 " pathEditMode="relative" ptsTypes="AA">
                                      <p:cBhvr>
                                        <p:cTn id="24" dur="2000" fill="hold"/>
                                        <p:tgtEl>
                                          <p:spTgt spid="50"/>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19141 0 " pathEditMode="relative" ptsTypes="AA">
                                      <p:cBhvr>
                                        <p:cTn id="26" dur="2000" fill="hold"/>
                                        <p:tgtEl>
                                          <p:spTgt spid="52"/>
                                        </p:tgtEl>
                                        <p:attrNameLst>
                                          <p:attrName>ppt_x</p:attrName>
                                          <p:attrName>ppt_y</p:attrName>
                                        </p:attrNameLst>
                                      </p:cBhvr>
                                    </p:animMotion>
                                  </p:childTnLst>
                                </p:cTn>
                              </p:par>
                              <p:par>
                                <p:cTn id="27" presetID="9" presetClass="exit" presetSubtype="0" fill="hold" nodeType="withEffect">
                                  <p:stCondLst>
                                    <p:cond delay="0"/>
                                  </p:stCondLst>
                                  <p:childTnLst>
                                    <p:animEffect transition="out" filter="dissolv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29"/>
                                        </p:tgtEl>
                                      </p:cBhvr>
                                    </p:animEffect>
                                    <p:set>
                                      <p:cBhvr>
                                        <p:cTn id="32" dur="1" fill="hold">
                                          <p:stCondLst>
                                            <p:cond delay="499"/>
                                          </p:stCondLst>
                                        </p:cTn>
                                        <p:tgtEl>
                                          <p:spTgt spid="29"/>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42"/>
                                        </p:tgtEl>
                                      </p:cBhvr>
                                    </p:animEffect>
                                    <p:set>
                                      <p:cBhvr>
                                        <p:cTn id="41" dur="1" fill="hold">
                                          <p:stCondLst>
                                            <p:cond delay="499"/>
                                          </p:stCondLst>
                                        </p:cTn>
                                        <p:tgtEl>
                                          <p:spTgt spid="42"/>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9" presetClass="exit" presetSubtype="0" fill="hold" nodeType="withEffect">
                                  <p:stCondLst>
                                    <p:cond delay="0"/>
                                  </p:stCondLst>
                                  <p:childTnLst>
                                    <p:animEffect transition="out" filter="dissolv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49"/>
                                        </p:tgtEl>
                                      </p:cBhvr>
                                    </p:animEffect>
                                    <p:set>
                                      <p:cBhvr>
                                        <p:cTn id="53"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40" grpId="0" animBg="1"/>
      <p:bldP spid="44" grpId="0" animBg="1"/>
      <p:bldP spid="45" grpId="0" animBg="1"/>
      <p:bldP spid="46" grpId="0" animBg="1"/>
      <p:bldP spid="50"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0720-5672-A79E-E5F2-FF6F8074D839}"/>
              </a:ext>
            </a:extLst>
          </p:cNvPr>
          <p:cNvSpPr>
            <a:spLocks noGrp="1"/>
          </p:cNvSpPr>
          <p:nvPr>
            <p:ph type="title"/>
          </p:nvPr>
        </p:nvSpPr>
        <p:spPr/>
        <p:txBody>
          <a:bodyPr>
            <a:normAutofit/>
          </a:bodyPr>
          <a:lstStyle/>
          <a:p>
            <a:r>
              <a:rPr lang="en-US" sz="3600" b="1" dirty="0">
                <a:latin typeface="+mn-lt"/>
              </a:rPr>
              <a:t>The trivial solution for PIR</a:t>
            </a:r>
            <a:endParaRPr lang="en-CN" sz="2800" b="0" dirty="0">
              <a:solidFill>
                <a:schemeClr val="bg1">
                  <a:lumMod val="65000"/>
                </a:schemeClr>
              </a:solidFill>
              <a:latin typeface="+mn-l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1DFA1A-2B4B-E5F5-658F-F6C79B9646AD}"/>
                  </a:ext>
                </a:extLst>
              </p:cNvPr>
              <p:cNvSpPr txBox="1"/>
              <p:nvPr/>
            </p:nvSpPr>
            <p:spPr>
              <a:xfrm>
                <a:off x="4198539" y="2314248"/>
                <a:ext cx="5417450" cy="492443"/>
              </a:xfrm>
              <a:prstGeom prst="rect">
                <a:avLst/>
              </a:prstGeom>
              <a:noFill/>
            </p:spPr>
            <p:txBody>
              <a:bodyPr wrap="square" rtlCol="0">
                <a:spAutoFit/>
              </a:bodyPr>
              <a:lstStyle/>
              <a:p>
                <a:r>
                  <a:rPr lang="en-CN" sz="2600" dirty="0"/>
                  <a:t> </a:t>
                </a:r>
                <a:r>
                  <a:rPr lang="en-CN" sz="2600" b="1" dirty="0">
                    <a:solidFill>
                      <a:schemeClr val="accent1"/>
                    </a:solidFill>
                    <a:ea typeface="HanziPen SC" panose="03000300000000000000" pitchFamily="66" charset="-122"/>
                  </a:rPr>
                  <a:t>Database server</a:t>
                </a:r>
                <a:r>
                  <a:rPr lang="en-CN" sz="2600" dirty="0">
                    <a:solidFill>
                      <a:schemeClr val="accent1"/>
                    </a:solidFill>
                  </a:rPr>
                  <a:t> </a:t>
                </a:r>
                <a:r>
                  <a:rPr lang="en-CN" sz="2600" dirty="0"/>
                  <a:t>has</a:t>
                </a:r>
                <a:r>
                  <a:rPr lang="zh-CN" altLang="en-US" sz="2600" dirty="0"/>
                  <a:t> </a:t>
                </a:r>
                <a14:m>
                  <m:oMath xmlns:m="http://schemas.openxmlformats.org/officeDocument/2006/math">
                    <m:r>
                      <a:rPr lang="en-US" sz="2600" b="0" i="1" smtClean="0">
                        <a:latin typeface="Cambria Math" panose="02040503050406030204" pitchFamily="18" charset="0"/>
                      </a:rPr>
                      <m:t>𝑥</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m:t>
                            </m:r>
                          </m:e>
                        </m:d>
                      </m:e>
                      <m:sup>
                        <m:r>
                          <a:rPr lang="en-US" sz="2600" b="0" i="1" smtClean="0">
                            <a:latin typeface="Cambria Math" panose="02040503050406030204" pitchFamily="18" charset="0"/>
                          </a:rPr>
                          <m:t>𝑛</m:t>
                        </m:r>
                      </m:sup>
                    </m:sSup>
                  </m:oMath>
                </a14:m>
                <a:endParaRPr lang="en-CN" sz="2600" dirty="0"/>
              </a:p>
            </p:txBody>
          </p:sp>
        </mc:Choice>
        <mc:Fallback xmlns="">
          <p:sp>
            <p:nvSpPr>
              <p:cNvPr id="4" name="TextBox 3">
                <a:extLst>
                  <a:ext uri="{FF2B5EF4-FFF2-40B4-BE49-F238E27FC236}">
                    <a16:creationId xmlns:a16="http://schemas.microsoft.com/office/drawing/2014/main" id="{821DFA1A-2B4B-E5F5-658F-F6C79B9646AD}"/>
                  </a:ext>
                </a:extLst>
              </p:cNvPr>
              <p:cNvSpPr txBox="1">
                <a:spLocks noRot="1" noChangeAspect="1" noMove="1" noResize="1" noEditPoints="1" noAdjustHandles="1" noChangeArrowheads="1" noChangeShapeType="1" noTextEdit="1"/>
              </p:cNvSpPr>
              <p:nvPr/>
            </p:nvSpPr>
            <p:spPr>
              <a:xfrm>
                <a:off x="4198539" y="2314248"/>
                <a:ext cx="5417450" cy="492443"/>
              </a:xfrm>
              <a:prstGeom prst="rect">
                <a:avLst/>
              </a:prstGeom>
              <a:blipFill>
                <a:blip r:embed="rId4"/>
                <a:stretch>
                  <a:fillRect l="-703" t="-12821"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B5D1F6-6F32-7B23-1FBF-033FB7A2BC57}"/>
                  </a:ext>
                </a:extLst>
              </p:cNvPr>
              <p:cNvSpPr txBox="1"/>
              <p:nvPr/>
            </p:nvSpPr>
            <p:spPr>
              <a:xfrm>
                <a:off x="4349436" y="4840987"/>
                <a:ext cx="4550282" cy="892552"/>
              </a:xfrm>
              <a:prstGeom prst="rect">
                <a:avLst/>
              </a:prstGeom>
              <a:noFill/>
            </p:spPr>
            <p:txBody>
              <a:bodyPr wrap="square" rtlCol="0">
                <a:spAutoFit/>
              </a:bodyPr>
              <a:lstStyle/>
              <a:p>
                <a:r>
                  <a:rPr lang="en-CN" sz="2600" b="1" dirty="0">
                    <a:solidFill>
                      <a:schemeClr val="accent1"/>
                    </a:solidFill>
                  </a:rPr>
                  <a:t>Client</a:t>
                </a:r>
                <a:r>
                  <a:rPr lang="en-CN" sz="2600" dirty="0">
                    <a:solidFill>
                      <a:schemeClr val="tx1"/>
                    </a:solidFill>
                  </a:rPr>
                  <a:t> </a:t>
                </a:r>
                <a:r>
                  <a:rPr lang="en-US" sz="2600" dirty="0">
                    <a:solidFill>
                      <a:schemeClr val="tx1"/>
                    </a:solidFill>
                  </a:rPr>
                  <a:t>wants to get </a:t>
                </a:r>
                <a:r>
                  <a:rPr lang="en-US" sz="2600" dirty="0"/>
                  <a:t>the</a:t>
                </a:r>
                <a:r>
                  <a:rPr lang="en-US" sz="2600" dirty="0">
                    <a:solidFill>
                      <a:schemeClr val="tx1"/>
                    </a:solidFill>
                  </a:rPr>
                  <a:t> entry </a:t>
                </a:r>
                <a14:m>
                  <m:oMath xmlns:m="http://schemas.openxmlformats.org/officeDocument/2006/math">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𝑖</m:t>
                        </m:r>
                      </m:sub>
                    </m:sSub>
                  </m:oMath>
                </a14:m>
                <a:endParaRPr lang="en-US" sz="2600" dirty="0">
                  <a:solidFill>
                    <a:schemeClr val="tx1"/>
                  </a:solidFill>
                </a:endParaRPr>
              </a:p>
              <a:p>
                <a:r>
                  <a:rPr lang="en-US" sz="2600" dirty="0"/>
                  <a:t>without revealing the index </a:t>
                </a:r>
                <a14:m>
                  <m:oMath xmlns:m="http://schemas.openxmlformats.org/officeDocument/2006/math">
                    <m:r>
                      <a:rPr lang="en-US" sz="2600" b="0" i="1" smtClean="0">
                        <a:latin typeface="Cambria Math" panose="02040503050406030204" pitchFamily="18" charset="0"/>
                      </a:rPr>
                      <m:t>𝑖</m:t>
                    </m:r>
                  </m:oMath>
                </a14:m>
                <a:r>
                  <a:rPr lang="en-US" sz="2600" dirty="0"/>
                  <a:t> </a:t>
                </a:r>
                <a:endParaRPr lang="en-CN" sz="2600" dirty="0">
                  <a:solidFill>
                    <a:schemeClr val="tx1"/>
                  </a:solidFill>
                </a:endParaRPr>
              </a:p>
            </p:txBody>
          </p:sp>
        </mc:Choice>
        <mc:Fallback xmlns="">
          <p:sp>
            <p:nvSpPr>
              <p:cNvPr id="10" name="TextBox 9">
                <a:extLst>
                  <a:ext uri="{FF2B5EF4-FFF2-40B4-BE49-F238E27FC236}">
                    <a16:creationId xmlns:a16="http://schemas.microsoft.com/office/drawing/2014/main" id="{76B5D1F6-6F32-7B23-1FBF-033FB7A2BC57}"/>
                  </a:ext>
                </a:extLst>
              </p:cNvPr>
              <p:cNvSpPr txBox="1">
                <a:spLocks noRot="1" noChangeAspect="1" noMove="1" noResize="1" noEditPoints="1" noAdjustHandles="1" noChangeArrowheads="1" noChangeShapeType="1" noTextEdit="1"/>
              </p:cNvSpPr>
              <p:nvPr/>
            </p:nvSpPr>
            <p:spPr>
              <a:xfrm>
                <a:off x="4349436" y="4840987"/>
                <a:ext cx="4550282" cy="892552"/>
              </a:xfrm>
              <a:prstGeom prst="rect">
                <a:avLst/>
              </a:prstGeom>
              <a:blipFill>
                <a:blip r:embed="rId5"/>
                <a:stretch>
                  <a:fillRect l="-2228" t="-7042" b="-16901"/>
                </a:stretch>
              </a:blipFill>
            </p:spPr>
            <p:txBody>
              <a:bodyPr/>
              <a:lstStyle/>
              <a:p>
                <a:r>
                  <a:rPr lang="en-CN">
                    <a:noFill/>
                  </a:rPr>
                  <a:t> </a:t>
                </a:r>
              </a:p>
            </p:txBody>
          </p:sp>
        </mc:Fallback>
      </mc:AlternateContent>
      <p:pic>
        <p:nvPicPr>
          <p:cNvPr id="20" name="Graphic 19" descr="Database outline">
            <a:extLst>
              <a:ext uri="{FF2B5EF4-FFF2-40B4-BE49-F238E27FC236}">
                <a16:creationId xmlns:a16="http://schemas.microsoft.com/office/drawing/2014/main" id="{537D8D47-B994-1BC3-AAAF-7467C630E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72392" y="1996022"/>
            <a:ext cx="1141323" cy="1141323"/>
          </a:xfrm>
          <a:prstGeom prst="rect">
            <a:avLst/>
          </a:prstGeom>
        </p:spPr>
      </p:pic>
      <p:cxnSp>
        <p:nvCxnSpPr>
          <p:cNvPr id="26" name="Straight Arrow Connector 25">
            <a:extLst>
              <a:ext uri="{FF2B5EF4-FFF2-40B4-BE49-F238E27FC236}">
                <a16:creationId xmlns:a16="http://schemas.microsoft.com/office/drawing/2014/main" id="{B4E4F235-1DCA-2C01-63C8-5FDA2D64A771}"/>
              </a:ext>
            </a:extLst>
          </p:cNvPr>
          <p:cNvCxnSpPr>
            <a:cxnSpLocks/>
          </p:cNvCxnSpPr>
          <p:nvPr/>
        </p:nvCxnSpPr>
        <p:spPr>
          <a:xfrm>
            <a:off x="3665353" y="3429000"/>
            <a:ext cx="0" cy="1227600"/>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ular Callout 4">
            <a:extLst>
              <a:ext uri="{FF2B5EF4-FFF2-40B4-BE49-F238E27FC236}">
                <a16:creationId xmlns:a16="http://schemas.microsoft.com/office/drawing/2014/main" id="{E54A18B8-E71F-B19C-69FB-B8D8345621F8}"/>
              </a:ext>
            </a:extLst>
          </p:cNvPr>
          <p:cNvSpPr/>
          <p:nvPr/>
        </p:nvSpPr>
        <p:spPr>
          <a:xfrm>
            <a:off x="4349436" y="3724984"/>
            <a:ext cx="4177208" cy="631218"/>
          </a:xfrm>
          <a:prstGeom prst="wedgeRoundRectCallout">
            <a:avLst>
              <a:gd name="adj1" fmla="val -60800"/>
              <a:gd name="adj2" fmla="val 14404"/>
              <a:gd name="adj3"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
            </a:r>
            <a:r>
              <a:rPr lang="en-CN" sz="2400"/>
              <a:t>ownload </a:t>
            </a:r>
            <a:r>
              <a:rPr lang="en-US" sz="2400" dirty="0"/>
              <a:t>the whole database </a:t>
            </a:r>
            <a:endParaRPr lang="en-CN" sz="2400" dirty="0"/>
          </a:p>
        </p:txBody>
      </p:sp>
      <p:sp>
        <p:nvSpPr>
          <p:cNvPr id="3" name="Slide Number Placeholder 2">
            <a:extLst>
              <a:ext uri="{FF2B5EF4-FFF2-40B4-BE49-F238E27FC236}">
                <a16:creationId xmlns:a16="http://schemas.microsoft.com/office/drawing/2014/main" id="{F9BA7D2F-FCC7-C6C9-3F27-1B57B617D99F}"/>
              </a:ext>
            </a:extLst>
          </p:cNvPr>
          <p:cNvSpPr>
            <a:spLocks noGrp="1"/>
          </p:cNvSpPr>
          <p:nvPr>
            <p:ph type="sldNum" sz="quarter" idx="12"/>
          </p:nvPr>
        </p:nvSpPr>
        <p:spPr/>
        <p:txBody>
          <a:bodyPr/>
          <a:lstStyle/>
          <a:p>
            <a:fld id="{936B3FD2-17C4-F744-8AD5-E8AA7FAC96FA}" type="slidenum">
              <a:rPr lang="en-CN" smtClean="0"/>
              <a:t>5</a:t>
            </a:fld>
            <a:endParaRPr lang="en-CN"/>
          </a:p>
        </p:txBody>
      </p:sp>
      <p:pic>
        <p:nvPicPr>
          <p:cNvPr id="7" name="Graphic 6" descr="Smart Phone with solid fill">
            <a:extLst>
              <a:ext uri="{FF2B5EF4-FFF2-40B4-BE49-F238E27FC236}">
                <a16:creationId xmlns:a16="http://schemas.microsoft.com/office/drawing/2014/main" id="{788858A6-7020-DDA8-FD28-1284218C7D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71924">
            <a:off x="3342306" y="4944010"/>
            <a:ext cx="789459" cy="789459"/>
          </a:xfrm>
          <a:prstGeom prst="rect">
            <a:avLst/>
          </a:prstGeom>
        </p:spPr>
      </p:pic>
    </p:spTree>
    <p:custDataLst>
      <p:tags r:id="rId1"/>
    </p:custDataLst>
    <p:extLst>
      <p:ext uri="{BB962C8B-B14F-4D97-AF65-F5344CB8AC3E}">
        <p14:creationId xmlns:p14="http://schemas.microsoft.com/office/powerpoint/2010/main" val="306934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E01D5-8C85-6849-A4A9-8275F3F19B96}"/>
            </a:ext>
          </a:extLst>
        </p:cNvPr>
        <p:cNvGrpSpPr/>
        <p:nvPr/>
      </p:nvGrpSpPr>
      <p:grpSpPr>
        <a:xfrm>
          <a:off x="0" y="0"/>
          <a:ext cx="0" cy="0"/>
          <a:chOff x="0" y="0"/>
          <a:chExt cx="0" cy="0"/>
        </a:xfrm>
      </p:grpSpPr>
      <p:pic>
        <p:nvPicPr>
          <p:cNvPr id="15"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656B8370-FC8F-1916-FCFC-F2CC263E7E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307" y="3286482"/>
            <a:ext cx="1713906" cy="1713906"/>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FEBEA05F-79DD-9BFF-4D37-F4736332064E}"/>
              </a:ext>
            </a:extLst>
          </p:cNvPr>
          <p:cNvSpPr/>
          <p:nvPr/>
        </p:nvSpPr>
        <p:spPr>
          <a:xfrm>
            <a:off x="696036" y="3286482"/>
            <a:ext cx="6619164" cy="1845076"/>
          </a:xfrm>
          <a:prstGeom prst="wedgeRoundRectCallout">
            <a:avLst>
              <a:gd name="adj1" fmla="val 57311"/>
              <a:gd name="adj2" fmla="val -21084"/>
              <a:gd name="adj3" fmla="val 16667"/>
            </a:avLst>
          </a:prstGeom>
          <a:solidFill>
            <a:schemeClr val="accent4">
              <a:lumMod val="20000"/>
              <a:lumOff val="8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D4BFF-E4FB-6240-BC17-A6BAB3D77616}"/>
              </a:ext>
            </a:extLst>
          </p:cNvPr>
          <p:cNvSpPr>
            <a:spLocks noGrp="1"/>
          </p:cNvSpPr>
          <p:nvPr>
            <p:ph type="title"/>
          </p:nvPr>
        </p:nvSpPr>
        <p:spPr/>
        <p:txBody>
          <a:bodyPr>
            <a:normAutofit/>
          </a:bodyPr>
          <a:lstStyle/>
          <a:p>
            <a:r>
              <a:rPr lang="en-US" sz="3600" b="1" dirty="0"/>
              <a:t>Single-server computationally PIR from split-and-mix</a:t>
            </a:r>
            <a:endParaRPr lang="en-US" sz="3600" dirty="0"/>
          </a:p>
        </p:txBody>
      </p:sp>
      <p:pic>
        <p:nvPicPr>
          <p:cNvPr id="9" name="Graphic 8" descr="Database outline">
            <a:extLst>
              <a:ext uri="{FF2B5EF4-FFF2-40B4-BE49-F238E27FC236}">
                <a16:creationId xmlns:a16="http://schemas.microsoft.com/office/drawing/2014/main" id="{4549ACF7-6357-5701-4056-112F6B56FB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9308" y="5351552"/>
            <a:ext cx="1141323" cy="1141323"/>
          </a:xfrm>
          <a:prstGeom prst="rect">
            <a:avLst/>
          </a:prstGeom>
        </p:spPr>
      </p:pic>
      <p:pic>
        <p:nvPicPr>
          <p:cNvPr id="17" name="Graphic 16" descr="User with solid fill">
            <a:extLst>
              <a:ext uri="{FF2B5EF4-FFF2-40B4-BE49-F238E27FC236}">
                <a16:creationId xmlns:a16="http://schemas.microsoft.com/office/drawing/2014/main" id="{57A7C8E2-0CFF-51E6-DC98-F1C4092BDF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117" y="1891374"/>
            <a:ext cx="702624" cy="702624"/>
          </a:xfrm>
          <a:prstGeom prst="rect">
            <a:avLst/>
          </a:prstGeom>
        </p:spPr>
      </p:pic>
      <p:pic>
        <p:nvPicPr>
          <p:cNvPr id="19" name="Graphic 18" descr="User with solid fill">
            <a:extLst>
              <a:ext uri="{FF2B5EF4-FFF2-40B4-BE49-F238E27FC236}">
                <a16:creationId xmlns:a16="http://schemas.microsoft.com/office/drawing/2014/main" id="{BF5F3C1F-2AF0-9981-19CD-03F39B8A80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070" y="1891374"/>
            <a:ext cx="702624" cy="702624"/>
          </a:xfrm>
          <a:prstGeom prst="rect">
            <a:avLst/>
          </a:prstGeom>
        </p:spPr>
      </p:pic>
      <p:pic>
        <p:nvPicPr>
          <p:cNvPr id="20" name="Graphic 19" descr="User with solid fill">
            <a:extLst>
              <a:ext uri="{FF2B5EF4-FFF2-40B4-BE49-F238E27FC236}">
                <a16:creationId xmlns:a16="http://schemas.microsoft.com/office/drawing/2014/main" id="{5E113C3F-56D5-ADA8-CC4D-89DFFF6130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1043" y="1891374"/>
            <a:ext cx="702624" cy="702624"/>
          </a:xfrm>
          <a:prstGeom prst="rect">
            <a:avLst/>
          </a:prstGeom>
        </p:spPr>
      </p:pic>
      <p:sp>
        <p:nvSpPr>
          <p:cNvPr id="27" name="TextBox 26">
            <a:extLst>
              <a:ext uri="{FF2B5EF4-FFF2-40B4-BE49-F238E27FC236}">
                <a16:creationId xmlns:a16="http://schemas.microsoft.com/office/drawing/2014/main" id="{881C55E6-1161-3805-1DCC-0B09F60683DB}"/>
              </a:ext>
            </a:extLst>
          </p:cNvPr>
          <p:cNvSpPr txBox="1"/>
          <p:nvPr/>
        </p:nvSpPr>
        <p:spPr>
          <a:xfrm>
            <a:off x="4754969" y="2101515"/>
            <a:ext cx="433132" cy="523220"/>
          </a:xfrm>
          <a:prstGeom prst="rect">
            <a:avLst/>
          </a:prstGeom>
          <a:noFill/>
        </p:spPr>
        <p:txBody>
          <a:bodyPr wrap="none" rtlCol="0">
            <a:spAutoFit/>
          </a:bodyPr>
          <a:lstStyle/>
          <a:p>
            <a:r>
              <a:rPr lang="en-US" sz="2800" dirty="0"/>
              <a:t>…</a:t>
            </a:r>
          </a:p>
        </p:txBody>
      </p:sp>
      <p:sp>
        <p:nvSpPr>
          <p:cNvPr id="38" name="Rectangle 37">
            <a:extLst>
              <a:ext uri="{FF2B5EF4-FFF2-40B4-BE49-F238E27FC236}">
                <a16:creationId xmlns:a16="http://schemas.microsoft.com/office/drawing/2014/main" id="{39CD8653-60A9-371F-777A-3C4580DA2CA4}"/>
              </a:ext>
            </a:extLst>
          </p:cNvPr>
          <p:cNvSpPr/>
          <p:nvPr/>
        </p:nvSpPr>
        <p:spPr>
          <a:xfrm>
            <a:off x="1457589"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58E917-027D-F21F-A77C-A3D5F411442A}"/>
              </a:ext>
            </a:extLst>
          </p:cNvPr>
          <p:cNvSpPr/>
          <p:nvPr/>
        </p:nvSpPr>
        <p:spPr>
          <a:xfrm>
            <a:off x="2023576"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6A8A8DA-B816-F1A4-F0C5-A35059D3EC42}"/>
              </a:ext>
            </a:extLst>
          </p:cNvPr>
          <p:cNvSpPr/>
          <p:nvPr/>
        </p:nvSpPr>
        <p:spPr>
          <a:xfrm>
            <a:off x="2569601"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5947FAF-827F-BCAB-92D7-42A28758BC2D}"/>
              </a:ext>
            </a:extLst>
          </p:cNvPr>
          <p:cNvSpPr/>
          <p:nvPr/>
        </p:nvSpPr>
        <p:spPr>
          <a:xfrm>
            <a:off x="3076599"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D59566E-86C3-9953-2F93-2FD312B932A6}"/>
              </a:ext>
            </a:extLst>
          </p:cNvPr>
          <p:cNvSpPr/>
          <p:nvPr/>
        </p:nvSpPr>
        <p:spPr>
          <a:xfrm>
            <a:off x="3642586"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5788F93-3F0B-623E-5815-E6B8B8508B36}"/>
              </a:ext>
            </a:extLst>
          </p:cNvPr>
          <p:cNvSpPr/>
          <p:nvPr/>
        </p:nvSpPr>
        <p:spPr>
          <a:xfrm>
            <a:off x="4188611"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FCDF0B-15AA-3FE2-285B-7D8B1A921DF3}"/>
              </a:ext>
            </a:extLst>
          </p:cNvPr>
          <p:cNvSpPr/>
          <p:nvPr/>
        </p:nvSpPr>
        <p:spPr>
          <a:xfrm>
            <a:off x="5409368" y="3492430"/>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AC5A762-1492-9073-51EF-D3C2E1884A2F}"/>
              </a:ext>
            </a:extLst>
          </p:cNvPr>
          <p:cNvSpPr/>
          <p:nvPr/>
        </p:nvSpPr>
        <p:spPr>
          <a:xfrm>
            <a:off x="5975355" y="3492430"/>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DFB97FE-F92A-1723-0EA1-4D5E1851C297}"/>
              </a:ext>
            </a:extLst>
          </p:cNvPr>
          <p:cNvSpPr/>
          <p:nvPr/>
        </p:nvSpPr>
        <p:spPr>
          <a:xfrm>
            <a:off x="6521380" y="349574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E70C0C-9D99-FD91-1D67-667011B3A008}"/>
              </a:ext>
            </a:extLst>
          </p:cNvPr>
          <p:cNvSpPr txBox="1"/>
          <p:nvPr/>
        </p:nvSpPr>
        <p:spPr>
          <a:xfrm>
            <a:off x="3618526" y="3984799"/>
            <a:ext cx="433132"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FC5874-94C1-578F-F6A2-2760561FB717}"/>
                  </a:ext>
                </a:extLst>
              </p:cNvPr>
              <p:cNvSpPr txBox="1"/>
              <p:nvPr/>
            </p:nvSpPr>
            <p:spPr>
              <a:xfrm>
                <a:off x="4539518" y="5824042"/>
                <a:ext cx="1892185"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000" i="1" smtClean="0">
                              <a:latin typeface="Cambria Math" panose="02040503050406030204" pitchFamily="18" charset="0"/>
                            </a:rPr>
                          </m:ctrlPr>
                        </m:dPr>
                        <m:e>
                          <m:r>
                            <a:rPr lang="en-US" sz="3000" b="0" i="1" smtClean="0">
                              <a:latin typeface="Cambria Math" panose="02040503050406030204" pitchFamily="18" charset="0"/>
                            </a:rPr>
                            <m:t>𝐷</m:t>
                          </m:r>
                          <m:r>
                            <a:rPr lang="en-US" sz="3000" b="0" i="1" smtClean="0">
                              <a:latin typeface="Cambria Math" panose="02040503050406030204" pitchFamily="18" charset="0"/>
                            </a:rPr>
                            <m:t>,       </m:t>
                          </m:r>
                        </m:e>
                      </m:d>
                      <m:r>
                        <a:rPr lang="en-US" sz="3000" b="0" i="1" smtClean="0">
                          <a:latin typeface="Cambria Math" panose="02040503050406030204" pitchFamily="18" charset="0"/>
                        </a:rPr>
                        <m:t>= </m:t>
                      </m:r>
                    </m:oMath>
                  </m:oMathPara>
                </a14:m>
                <a:endParaRPr lang="en-US" sz="3000" dirty="0"/>
              </a:p>
            </p:txBody>
          </p:sp>
        </mc:Choice>
        <mc:Fallback xmlns="">
          <p:sp>
            <p:nvSpPr>
              <p:cNvPr id="6" name="TextBox 5">
                <a:extLst>
                  <a:ext uri="{FF2B5EF4-FFF2-40B4-BE49-F238E27FC236}">
                    <a16:creationId xmlns:a16="http://schemas.microsoft.com/office/drawing/2014/main" id="{3EFC5874-94C1-578F-F6A2-2760561FB717}"/>
                  </a:ext>
                </a:extLst>
              </p:cNvPr>
              <p:cNvSpPr txBox="1">
                <a:spLocks noRot="1" noChangeAspect="1" noMove="1" noResize="1" noEditPoints="1" noAdjustHandles="1" noChangeArrowheads="1" noChangeShapeType="1" noTextEdit="1"/>
              </p:cNvSpPr>
              <p:nvPr/>
            </p:nvSpPr>
            <p:spPr>
              <a:xfrm>
                <a:off x="4539518" y="5824042"/>
                <a:ext cx="1892185" cy="553998"/>
              </a:xfrm>
              <a:prstGeom prst="rect">
                <a:avLst/>
              </a:prstGeom>
              <a:blipFill>
                <a:blip r:embed="rId13"/>
                <a:stretch>
                  <a:fillRect r="-2667" b="-2222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71395350-5ABE-C207-7E23-E3C9270CD390}"/>
              </a:ext>
            </a:extLst>
          </p:cNvPr>
          <p:cNvSpPr/>
          <p:nvPr/>
        </p:nvSpPr>
        <p:spPr>
          <a:xfrm>
            <a:off x="5378454" y="5266091"/>
            <a:ext cx="192506" cy="15079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B08D80-B3E1-F1DD-C5D3-B3E33082D03F}"/>
              </a:ext>
            </a:extLst>
          </p:cNvPr>
          <p:cNvSpPr/>
          <p:nvPr/>
        </p:nvSpPr>
        <p:spPr>
          <a:xfrm>
            <a:off x="6357925" y="5266091"/>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A33B5645-7013-D56E-382C-538CA41A4AB6}"/>
              </a:ext>
            </a:extLst>
          </p:cNvPr>
          <p:cNvSpPr>
            <a:spLocks noGrp="1"/>
          </p:cNvSpPr>
          <p:nvPr>
            <p:ph type="sldNum" sz="quarter" idx="12"/>
          </p:nvPr>
        </p:nvSpPr>
        <p:spPr/>
        <p:txBody>
          <a:bodyPr/>
          <a:lstStyle/>
          <a:p>
            <a:fld id="{D9BD9CFA-D953-6D43-BEF7-E1D617A91F13}" type="slidenum">
              <a:rPr lang="en-US" smtClean="0"/>
              <a:t>50</a:t>
            </a:fld>
            <a:endParaRPr lang="en-US"/>
          </a:p>
        </p:txBody>
      </p:sp>
    </p:spTree>
    <p:custDataLst>
      <p:tags r:id="rId1"/>
    </p:custDataLst>
    <p:extLst>
      <p:ext uri="{BB962C8B-B14F-4D97-AF65-F5344CB8AC3E}">
        <p14:creationId xmlns:p14="http://schemas.microsoft.com/office/powerpoint/2010/main" val="288412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091 0.00208 0.00378 0.00879 0.00586 0.01273 C 0.00729 0.01551 0.00912 0.01713 0.01042 0.0199 C 0.01367 0.02592 0.01641 0.03264 0.01966 0.03865 L 0.03542 0.06666 C 0.03737 0.07014 0.03906 0.0743 0.04141 0.07708 C 0.04518 0.08171 0.04388 0.07986 0.04922 0.08889 C 0.05091 0.09143 0.05235 0.09444 0.05391 0.09699 C 0.05508 0.09907 0.05651 0.10069 0.05781 0.10277 C 0.0599 0.10625 0.06146 0.11041 0.0638 0.11342 C 0.06459 0.11458 0.06563 0.11551 0.06641 0.1169 C 0.06732 0.11875 0.06797 0.12106 0.06901 0.12268 C 0.06953 0.12384 0.07031 0.1243 0.07097 0.125 C 0.07175 0.12615 0.07227 0.12754 0.07292 0.1287 C 0.07656 0.13379 0.07852 0.13588 0.08216 0.14027 C 0.08281 0.14097 0.08347 0.14213 0.08412 0.14259 C 0.09128 0.14768 0.08386 0.1419 0.09011 0.14861 C 0.09128 0.14977 0.09271 0.15069 0.09401 0.15208 C 0.09571 0.1537 0.10287 0.16157 0.10521 0.16365 C 0.10781 0.16597 0.11055 0.16805 0.11302 0.17083 C 0.11589 0.17384 0.11914 0.17754 0.12227 0.18009 C 0.12331 0.18102 0.12448 0.18148 0.12552 0.1824 C 0.13047 0.18634 0.12813 0.18449 0.13151 0.18819 C 0.13255 0.18935 0.13373 0.19051 0.13477 0.19166 C 0.13542 0.19259 0.13607 0.19352 0.13672 0.19421 C 0.14232 0.19977 0.13685 0.19398 0.14141 0.19768 C 0.1431 0.19907 0.14505 0.20046 0.14662 0.20231 C 0.15117 0.20764 0.14909 0.20602 0.15261 0.2081 C 0.15326 0.20902 0.15378 0.20995 0.15456 0.21041 C 0.15599 0.2118 0.15847 0.21227 0.15977 0.21273 C 0.16224 0.21389 0.16224 0.21389 0.16446 0.21527 C 0.16367 0.21319 0.16315 0.21111 0.16237 0.20926 C 0.16003 0.2037 0.15847 0.2037 0.15521 0.19884 C 0.1513 0.19305 0.14792 0.1868 0.14401 0.18125 C 0.13854 0.17338 0.13268 0.1662 0.12761 0.15787 C 0.10834 0.12615 0.13203 0.16458 0.10196 0.11921 C 0.09896 0.11481 0.09623 0.10972 0.09336 0.10532 C 0.08763 0.09629 0.08294 0.09004 0.07761 0.08055 C 0.07643 0.0787 0.07539 0.07662 0.07422 0.07477 C 0.07084 0.06921 0.06706 0.06435 0.0638 0.05833 C 0.06263 0.05648 0.06159 0.0544 0.06042 0.05254 C 0.05925 0.05069 0.05768 0.04977 0.05651 0.04791 C 0.0556 0.04652 0.05482 0.04467 0.05391 0.04328 C 0.05222 0.04074 0.05039 0.03865 0.04857 0.03611 C 0.04779 0.03495 0.04688 0.03379 0.04597 0.03264 C 0.04531 0.03194 0.04466 0.03125 0.04401 0.03032 C 0.0431 0.02916 0.04232 0.02801 0.04141 0.02685 C 0.04076 0.02592 0.04011 0.02523 0.03946 0.02453 C 0.03854 0.02338 0.03763 0.02222 0.03672 0.02106 C 0.03542 0.01944 0.03412 0.01805 0.03281 0.01643 C 0.03229 0.01551 0.02917 0.01134 0.02826 0.01041 C 0.02761 0.00995 0.02696 0.00972 0.0263 0.00926 C 0.02253 0.00277 0.02617 0.0081 0.02227 0.00463 C 0.02162 0.00393 0.02097 0.00301 0.02031 0.00231 C 0.0181 0 0.01797 0 0.01576 -0.00116 C 0.01263 -0.00486 0.01446 -0.00301 0.00977 -0.00579 L 0.00781 -0.00695 C 0.00573 -0.00672 0.00222 -0.00718 0.00065 -0.00348 C 0.00013 -0.00255 0.00026 -0.00116 0 0 L 0 0 Z " pathEditMode="relative" ptsTypes="AAAAAAAAAAAAAAAAAAAAAAAAAAAAAAAAAAAAAAAAAAAAAAAAAAAAAAAAAAAA">
                                      <p:cBhvr>
                                        <p:cTn id="6" dur="2000" fill="hold"/>
                                        <p:tgtEl>
                                          <p:spTgt spid="38"/>
                                        </p:tgtEl>
                                        <p:attrNameLst>
                                          <p:attrName>ppt_x</p:attrName>
                                          <p:attrName>ppt_y</p:attrName>
                                        </p:attrNameLst>
                                      </p:cBhvr>
                                    </p:animMotion>
                                  </p:childTnLst>
                                </p:cTn>
                              </p:par>
                              <p:par>
                                <p:cTn id="7" presetID="1" presetClass="emph" presetSubtype="2" fill="hold" nodeType="withEffect">
                                  <p:stCondLst>
                                    <p:cond delay="1000"/>
                                  </p:stCondLst>
                                  <p:childTnLst>
                                    <p:animClr clrSpc="rgb" dir="cw">
                                      <p:cBhvr>
                                        <p:cTn id="8" dur="100" fill="hold"/>
                                        <p:tgtEl>
                                          <p:spTgt spid="38"/>
                                        </p:tgtEl>
                                        <p:attrNameLst>
                                          <p:attrName>fillcolor</p:attrName>
                                        </p:attrNameLst>
                                      </p:cBhvr>
                                      <p:to>
                                        <a:schemeClr val="accent1"/>
                                      </p:to>
                                    </p:animClr>
                                    <p:set>
                                      <p:cBhvr>
                                        <p:cTn id="9" dur="100" fill="hold"/>
                                        <p:tgtEl>
                                          <p:spTgt spid="38"/>
                                        </p:tgtEl>
                                        <p:attrNameLst>
                                          <p:attrName>fill.type</p:attrName>
                                        </p:attrNameLst>
                                      </p:cBhvr>
                                      <p:to>
                                        <p:strVal val="solid"/>
                                      </p:to>
                                    </p:set>
                                    <p:set>
                                      <p:cBhvr>
                                        <p:cTn id="10" dur="100" fill="hold"/>
                                        <p:tgtEl>
                                          <p:spTgt spid="38"/>
                                        </p:tgtEl>
                                        <p:attrNameLst>
                                          <p:attrName>fill.on</p:attrName>
                                        </p:attrNameLst>
                                      </p:cBhvr>
                                      <p:to>
                                        <p:strVal val="true"/>
                                      </p:to>
                                    </p:set>
                                  </p:childTnLst>
                                </p:cTn>
                              </p:par>
                            </p:childTnLst>
                          </p:cTn>
                        </p:par>
                        <p:par>
                          <p:cTn id="11" fill="hold">
                            <p:stCondLst>
                              <p:cond delay="2000"/>
                            </p:stCondLst>
                            <p:childTnLst>
                              <p:par>
                                <p:cTn id="12" presetID="0" presetClass="path" presetSubtype="0" accel="50000" decel="50000" fill="hold" grpId="0" nodeType="afterEffect">
                                  <p:stCondLst>
                                    <p:cond delay="0"/>
                                  </p:stCondLst>
                                  <p:childTnLst>
                                    <p:animMotion origin="layout" path="M 0 0 C 0.00078 0.00278 0.00156 0.00556 0.00234 0.00857 C 0.00286 0.01042 0.00299 0.01227 0.00364 0.01389 C 0.0039 0.01482 0.00442 0.01528 0.00481 0.01621 C 0.0056 0.01783 0.00651 0.01968 0.00729 0.02153 C 0.01133 0.0331 0.00664 0.02385 0.01146 0.03241 C 0.01198 0.03449 0.01211 0.03704 0.01276 0.03889 L 0.01823 0.05185 C 0.01888 0.05348 0.01966 0.05463 0.02005 0.05625 C 0.0237 0.06945 0.01979 0.05648 0.02435 0.06829 C 0.02578 0.07199 0.02708 0.07616 0.02864 0.0801 C 0.02942 0.08241 0.03021 0.08449 0.03099 0.08658 C 0.0319 0.08889 0.03242 0.09144 0.03346 0.09306 C 0.0345 0.09491 0.03554 0.09653 0.03646 0.09861 C 0.04127 0.1088 0.03672 0.10139 0.0414 0.11042 C 0.0431 0.11389 0.04505 0.11713 0.04687 0.12037 C 0.04791 0.12199 0.0487 0.12431 0.04987 0.1257 C 0.05208 0.12801 0.05351 0.1294 0.05547 0.13218 C 0.05625 0.13357 0.0569 0.13542 0.05781 0.13658 C 0.05872 0.13773 0.05989 0.13797 0.06093 0.13866 C 0.06198 0.13959 0.06289 0.14098 0.06393 0.1419 C 0.06497 0.14283 0.06601 0.14329 0.06692 0.14422 C 0.06862 0.1456 0.07044 0.14653 0.07187 0.14838 C 0.07265 0.14954 0.07343 0.15093 0.07435 0.15185 C 0.075 0.15232 0.07591 0.15255 0.07669 0.15278 C 0.08086 0.15834 0.07734 0.15417 0.08229 0.15834 C 0.08385 0.15949 0.08541 0.16111 0.08711 0.1625 C 0.08789 0.1632 0.08867 0.16412 0.08958 0.16482 C 0.09049 0.16551 0.09153 0.16621 0.09258 0.1669 C 0.09323 0.16736 0.09388 0.1676 0.0944 0.16806 C 0.09856 0.17176 0.09362 0.16898 0.0987 0.1713 C 0.09935 0.17199 0.09987 0.17292 0.10052 0.17338 C 0.1013 0.17408 0.10221 0.17408 0.10299 0.17454 C 0.10351 0.17477 0.10416 0.17523 0.10481 0.1757 C 0.10599 0.17709 0.10703 0.17917 0.10846 0.17986 C 0.10911 0.18033 0.10963 0.18056 0.11028 0.18102 C 0.11093 0.18172 0.11146 0.18264 0.11211 0.1831 C 0.11289 0.1838 0.11367 0.1838 0.11458 0.18426 C 0.1151 0.18449 0.11575 0.18496 0.1164 0.18542 C 0.11718 0.18611 0.11797 0.18704 0.11875 0.1875 C 0.12005 0.18843 0.12252 0.18982 0.12252 0.18982 L 0.11875 0.1831 C 0.11784 0.18148 0.11692 0.1794 0.11575 0.17778 C 0.11471 0.17639 0.11367 0.175 0.11276 0.17338 C 0.11159 0.17153 0.1108 0.16898 0.10963 0.1669 C 0.10807 0.16412 0.10625 0.16204 0.10481 0.15926 C 0.10325 0.15672 0.10208 0.15348 0.10052 0.1507 C 0.09974 0.14931 0.09883 0.14861 0.09804 0.14746 C 0.09544 0.14352 0.09284 0.13935 0.0901 0.13542 L 0.0901 0.13542 C 0.08776 0.13033 0.08685 0.12801 0.08411 0.12361 C 0.08307 0.12199 0.08203 0.12084 0.08099 0.11922 C 0.08021 0.11783 0.07942 0.11621 0.07851 0.11482 C 0.07656 0.11181 0.07448 0.10903 0.07252 0.10625 C 0.07161 0.1051 0.0707 0.10417 0.07005 0.10301 C 0.06406 0.09213 0.07109 0.1044 0.0651 0.09537 C 0.06445 0.09445 0.06393 0.09306 0.06328 0.09213 C 0.06106 0.08866 0.0612 0.08935 0.05911 0.08658 C 0.05742 0.08449 0.0556 0.08264 0.05416 0.0801 C 0.04726 0.06783 0.05599 0.0831 0.04935 0.07246 C 0.04843 0.0713 0.04778 0.06968 0.04687 0.06829 C 0.04609 0.06713 0.04518 0.06621 0.0444 0.06505 C 0.04297 0.0625 0.04179 0.05926 0.0401 0.05741 C 0.03828 0.0551 0.03802 0.0551 0.03646 0.05185 C 0.0358 0.05047 0.03528 0.04908 0.03463 0.04769 C 0.03411 0.04653 0.03346 0.0456 0.03281 0.04445 C 0.02851 0.03496 0.03567 0.04838 0.02981 0.03681 C 0.0289 0.03496 0.02773 0.0331 0.02669 0.03125 L 0.02552 0.02917 C 0.02513 0.02848 0.02461 0.02778 0.02435 0.02709 C 0.02226 0.02153 0.02356 0.02477 0.02005 0.01829 C 0.0194 0.01713 0.01888 0.01598 0.01823 0.01505 C 0.01758 0.01435 0.01692 0.01366 0.0164 0.01297 C 0.01406 0.00949 0.01653 0.01158 0.01328 0.00973 C 0.01276 0.00903 0.01224 0.0081 0.01146 0.00741 C 0.01028 0.00648 0.00911 0.00602 0.00781 0.00533 L 0.00416 0.00324 L 0.00234 0.00209 L 0 0 Z " pathEditMode="relative" ptsTypes="AAAAAAAAAAAAAAAAAAAAAAAAAAAAAAAAAAAAAAAAAAAAAAAAAAAAAAAAAAAAAAAAAAAAAAAAAAAAAAA">
                                      <p:cBhvr>
                                        <p:cTn id="13" dur="2000" fill="hold"/>
                                        <p:tgtEl>
                                          <p:spTgt spid="39"/>
                                        </p:tgtEl>
                                        <p:attrNameLst>
                                          <p:attrName>ppt_x</p:attrName>
                                          <p:attrName>ppt_y</p:attrName>
                                        </p:attrNameLst>
                                      </p:cBhvr>
                                    </p:animMotion>
                                  </p:childTnLst>
                                </p:cTn>
                              </p:par>
                              <p:par>
                                <p:cTn id="14" presetID="1" presetClass="emph" presetSubtype="2" fill="hold" nodeType="withEffect">
                                  <p:stCondLst>
                                    <p:cond delay="1000"/>
                                  </p:stCondLst>
                                  <p:childTnLst>
                                    <p:animClr clrSpc="rgb" dir="cw">
                                      <p:cBhvr>
                                        <p:cTn id="15" dur="100" fill="hold"/>
                                        <p:tgtEl>
                                          <p:spTgt spid="39"/>
                                        </p:tgtEl>
                                        <p:attrNameLst>
                                          <p:attrName>fillcolor</p:attrName>
                                        </p:attrNameLst>
                                      </p:cBhvr>
                                      <p:to>
                                        <a:schemeClr val="accent1"/>
                                      </p:to>
                                    </p:animClr>
                                    <p:set>
                                      <p:cBhvr>
                                        <p:cTn id="16" dur="100" fill="hold"/>
                                        <p:tgtEl>
                                          <p:spTgt spid="39"/>
                                        </p:tgtEl>
                                        <p:attrNameLst>
                                          <p:attrName>fill.type</p:attrName>
                                        </p:attrNameLst>
                                      </p:cBhvr>
                                      <p:to>
                                        <p:strVal val="solid"/>
                                      </p:to>
                                    </p:set>
                                    <p:set>
                                      <p:cBhvr>
                                        <p:cTn id="17" dur="100" fill="hold"/>
                                        <p:tgtEl>
                                          <p:spTgt spid="39"/>
                                        </p:tgtEl>
                                        <p:attrNameLst>
                                          <p:attrName>fill.on</p:attrName>
                                        </p:attrNameLst>
                                      </p:cBhvr>
                                      <p:to>
                                        <p:strVal val="true"/>
                                      </p:to>
                                    </p:set>
                                  </p:childTnLst>
                                </p:cTn>
                              </p:par>
                            </p:childTnLst>
                          </p:cTn>
                        </p:par>
                        <p:par>
                          <p:cTn id="18" fill="hold">
                            <p:stCondLst>
                              <p:cond delay="4000"/>
                            </p:stCondLst>
                            <p:childTnLst>
                              <p:par>
                                <p:cTn id="19" presetID="0" presetClass="path" presetSubtype="0" accel="50000" decel="50000" fill="hold" grpId="0" nodeType="afterEffect">
                                  <p:stCondLst>
                                    <p:cond delay="0"/>
                                  </p:stCondLst>
                                  <p:childTnLst>
                                    <p:animMotion origin="layout" path="M 0 0 C -0.00039 0.00116 0 0.0081 0.00065 0.01181 C 0.00117 0.01458 0.0026 0.01644 0.00325 0.01898 C 0.00417 0.02176 0.00443 0.02477 0.00534 0.02731 C 0.00794 0.03472 0.0112 0.04167 0.01406 0.04884 C 0.02318 0.07153 0.01432 0.05093 0.02878 0.08333 C 0.0306 0.08727 0.03203 0.09167 0.03411 0.09514 C 0.03542 0.09769 0.03698 0.09977 0.03815 0.10231 C 0.03919 0.10463 0.03984 0.10718 0.04075 0.10949 C 0.04297 0.11435 0.04414 0.11481 0.04687 0.11898 C 0.04687 0.11898 0.05273 0.12963 0.05351 0.13102 C 0.0556 0.13472 0.05638 0.13657 0.05885 0.13935 C 0.06042 0.14097 0.06341 0.14306 0.06497 0.14398 C 0.06628 0.14491 0.06758 0.14583 0.06888 0.1463 C 0.07539 0.14931 0.07253 0.14815 0.0776 0.15 C 0.07878 0.15069 0.07982 0.15185 0.08099 0.15231 C 0.08203 0.15301 0.0832 0.15278 0.08437 0.15347 C 0.09362 0.15949 0.08372 0.15556 0.09167 0.15833 C 0.09401 0.16042 0.09518 0.16157 0.09779 0.16319 C 0.09857 0.16366 0.09948 0.16389 0.10039 0.16435 C 0.10104 0.16458 0.10247 0.16667 0.10247 0.16551 C 0.10247 0.16412 0.10104 0.16389 0.10039 0.16319 C 0.09896 0.16157 0.09401 0.15648 0.0931 0.15463 C 0.09232 0.15347 0.0918 0.15231 0.09101 0.15116 C 0.08932 0.14861 0.0875 0.1463 0.08568 0.14398 L 0.08294 0.14051 C 0.08216 0.13935 0.08112 0.13819 0.08034 0.13681 C 0.07943 0.13519 0.07865 0.13356 0.0776 0.13218 C 0.07682 0.13079 0.07591 0.12963 0.075 0.12847 C 0.07383 0.12731 0.07266 0.12639 0.07161 0.125 C 0.06966 0.12199 0.06823 0.11806 0.06628 0.11551 C 0.06536 0.11435 0.06445 0.11296 0.06354 0.11181 C 0.06224 0.11019 0.06003 0.10787 0.05885 0.10602 C 0.05833 0.10486 0.05807 0.10347 0.05755 0.10231 C 0.05599 0.09884 0.05547 0.09884 0.05351 0.0963 C 0.05104 0.08981 0.05351 0.09537 0.05013 0.09051 C 0.04948 0.08935 0.04896 0.08796 0.04818 0.08681 C 0.04753 0.08588 0.04674 0.08542 0.04622 0.08449 C 0.04622 0.08449 0.04115 0.07546 0.0401 0.07384 L 0.03685 0.06782 C 0.03594 0.0662 0.0349 0.06481 0.03411 0.06296 C 0.02851 0.05046 0.03437 0.0625 0.02878 0.05347 C 0.02708 0.05093 0.02565 0.04792 0.02409 0.04514 L 0.02005 0.03796 L 0.0181 0.03449 C 0.01732 0.03333 0.01654 0.03241 0.01601 0.03079 C 0.01562 0.02963 0.01523 0.02847 0.01471 0.02731 C 0.01341 0.02477 0.01172 0.02292 0.01068 0.02014 C 0.0082 0.01366 0.01068 0.01921 0.00729 0.01412 C 0.00221 0.00648 0.00833 0.01412 0.00325 0.00833 C 0.00312 0.00718 0.00312 0.00579 0.0026 0.00463 C -0.00169 -0.00486 0.00026 -0.00116 0 0 Z " pathEditMode="relative" ptsTypes="AAAAAAAAAAAAAAAAAAAAAAAAAAAAAAAAAAAAAAAAAAAAAAAAAAAA">
                                      <p:cBhvr>
                                        <p:cTn id="20" dur="2000" fill="hold"/>
                                        <p:tgtEl>
                                          <p:spTgt spid="40"/>
                                        </p:tgtEl>
                                        <p:attrNameLst>
                                          <p:attrName>ppt_x</p:attrName>
                                          <p:attrName>ppt_y</p:attrName>
                                        </p:attrNameLst>
                                      </p:cBhvr>
                                    </p:animMotion>
                                  </p:childTnLst>
                                </p:cTn>
                              </p:par>
                              <p:par>
                                <p:cTn id="21" presetID="1" presetClass="emph" presetSubtype="2" fill="hold" nodeType="withEffect">
                                  <p:stCondLst>
                                    <p:cond delay="1000"/>
                                  </p:stCondLst>
                                  <p:childTnLst>
                                    <p:animClr clrSpc="rgb" dir="cw">
                                      <p:cBhvr>
                                        <p:cTn id="22" dur="100" fill="hold"/>
                                        <p:tgtEl>
                                          <p:spTgt spid="40"/>
                                        </p:tgtEl>
                                        <p:attrNameLst>
                                          <p:attrName>fillcolor</p:attrName>
                                        </p:attrNameLst>
                                      </p:cBhvr>
                                      <p:to>
                                        <a:schemeClr val="accent1"/>
                                      </p:to>
                                    </p:animClr>
                                    <p:set>
                                      <p:cBhvr>
                                        <p:cTn id="23" dur="100" fill="hold"/>
                                        <p:tgtEl>
                                          <p:spTgt spid="40"/>
                                        </p:tgtEl>
                                        <p:attrNameLst>
                                          <p:attrName>fill.type</p:attrName>
                                        </p:attrNameLst>
                                      </p:cBhvr>
                                      <p:to>
                                        <p:strVal val="solid"/>
                                      </p:to>
                                    </p:set>
                                    <p:set>
                                      <p:cBhvr>
                                        <p:cTn id="24" dur="100" fill="hold"/>
                                        <p:tgtEl>
                                          <p:spTgt spid="40"/>
                                        </p:tgtEl>
                                        <p:attrNameLst>
                                          <p:attrName>fill.on</p:attrName>
                                        </p:attrNameLst>
                                      </p:cBhvr>
                                      <p:to>
                                        <p:strVal val="true"/>
                                      </p:to>
                                    </p:set>
                                  </p:childTnLst>
                                </p:cTn>
                              </p:par>
                            </p:childTnLst>
                          </p:cTn>
                        </p:par>
                        <p:par>
                          <p:cTn id="25" fill="hold">
                            <p:stCondLst>
                              <p:cond delay="6000"/>
                            </p:stCondLst>
                            <p:childTnLst>
                              <p:par>
                                <p:cTn id="26" presetID="9" presetClass="exit" presetSubtype="0" fill="hold" grpId="0" nodeType="afterEffect">
                                  <p:stCondLst>
                                    <p:cond delay="0"/>
                                  </p:stCondLst>
                                  <p:childTnLst>
                                    <p:animEffect transition="out" filter="dissolve">
                                      <p:cBhvr>
                                        <p:cTn id="27" dur="500"/>
                                        <p:tgtEl>
                                          <p:spTgt spid="44"/>
                                        </p:tgtEl>
                                      </p:cBhvr>
                                    </p:animEffect>
                                    <p:set>
                                      <p:cBhvr>
                                        <p:cTn id="28" dur="1" fill="hold">
                                          <p:stCondLst>
                                            <p:cond delay="499"/>
                                          </p:stCondLst>
                                        </p:cTn>
                                        <p:tgtEl>
                                          <p:spTgt spid="44"/>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45"/>
                                        </p:tgtEl>
                                      </p:cBhvr>
                                    </p:animEffect>
                                    <p:set>
                                      <p:cBhvr>
                                        <p:cTn id="31" dur="1" fill="hold">
                                          <p:stCondLst>
                                            <p:cond delay="499"/>
                                          </p:stCondLst>
                                        </p:cTn>
                                        <p:tgtEl>
                                          <p:spTgt spid="45"/>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50"/>
                                        </p:tgtEl>
                                      </p:cBhvr>
                                    </p:animEffect>
                                    <p:set>
                                      <p:cBhvr>
                                        <p:cTn id="37" dur="1" fill="hold">
                                          <p:stCondLst>
                                            <p:cond delay="499"/>
                                          </p:stCondLst>
                                        </p:cTn>
                                        <p:tgtEl>
                                          <p:spTgt spid="50"/>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51"/>
                                        </p:tgtEl>
                                      </p:cBhvr>
                                    </p:animEffect>
                                    <p:set>
                                      <p:cBhvr>
                                        <p:cTn id="40" dur="1" fill="hold">
                                          <p:stCondLst>
                                            <p:cond delay="499"/>
                                          </p:stCondLst>
                                        </p:cTn>
                                        <p:tgtEl>
                                          <p:spTgt spid="51"/>
                                        </p:tgtEl>
                                        <p:attrNameLst>
                                          <p:attrName>style.visibility</p:attrName>
                                        </p:attrNameLst>
                                      </p:cBhvr>
                                      <p:to>
                                        <p:strVal val="hidden"/>
                                      </p:to>
                                    </p:set>
                                  </p:childTnLst>
                                </p:cTn>
                              </p:par>
                            </p:childTnLst>
                          </p:cTn>
                        </p:par>
                        <p:par>
                          <p:cTn id="41" fill="hold">
                            <p:stCondLst>
                              <p:cond delay="6500"/>
                            </p:stCondLst>
                            <p:childTnLst>
                              <p:par>
                                <p:cTn id="42" presetID="9"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par>
                          <p:cTn id="45" fill="hold">
                            <p:stCondLst>
                              <p:cond delay="7000"/>
                            </p:stCondLst>
                            <p:childTnLst>
                              <p:par>
                                <p:cTn id="46" presetID="0" presetClass="path" presetSubtype="0" accel="50000" decel="50000" fill="hold" grpId="0" nodeType="afterEffect">
                                  <p:stCondLst>
                                    <p:cond delay="0"/>
                                  </p:stCondLst>
                                  <p:childTnLst>
                                    <p:animMotion origin="layout" path="M 0 0 C -0.00104 0.00047 -0.00664 0.00602 -0.01003 0.0088 C -0.01211 0.01065 -0.01445 0.01181 -0.01641 0.01389 C -0.02344 0.02107 -0.02995 0.02986 -0.03711 0.03681 C -0.05378 0.05278 -0.07096 0.06713 -0.08789 0.08264 C -0.09245 0.08658 -0.09688 0.09098 -0.10143 0.09514 C -0.11849 0.11088 -0.10755 0.1 -0.125 0.1169 C -0.12669 0.11852 -0.12839 0.12014 -0.13008 0.12199 C -0.13177 0.12385 -0.13399 0.12686 -0.13568 0.12824 C -0.13646 0.12894 -0.13711 0.12917 -0.13789 0.12963 C -0.14024 0.1338 -0.14297 0.1375 -0.14505 0.14236 C -0.1457 0.14398 -0.14636 0.14561 -0.14714 0.14723 C -0.14766 0.14815 -0.14818 0.14908 -0.14857 0.14977 C -0.14961 0.15186 -0.15052 0.15417 -0.15143 0.15625 C -0.15404 0.1625 -0.15169 0.15903 -0.15651 0.16644 C -0.15716 0.16736 -0.15794 0.16806 -0.1586 0.16898 C -0.15912 0.16968 -0.15964 0.17061 -0.16003 0.17153 C -0.16081 0.17315 -0.1612 0.17523 -0.16211 0.17662 C -0.16276 0.17732 -0.16354 0.17732 -0.16432 0.17778 C -0.16758 0.18357 -0.16367 0.17755 -0.16784 0.18172 C -0.1694 0.18311 -0.1707 0.18496 -0.17214 0.18681 C -0.17292 0.1875 -0.17357 0.18889 -0.17435 0.18936 L -0.17643 0.19051 C -0.17787 0.19213 -0.17956 0.19352 -0.18073 0.19561 C -0.18125 0.19653 -0.18164 0.19746 -0.18216 0.19815 C -0.18281 0.19885 -0.1836 0.19908 -0.18438 0.19954 C -0.18503 0.20023 -0.18737 0.20209 -0.18646 0.20209 C -0.17422 0.20209 -0.1711 0.2007 -0.16211 0.19815 C -0.16094 0.19723 -0.15977 0.1963 -0.1586 0.19561 C -0.15573 0.19422 -0.15287 0.19352 -0.15 0.1919 C -0.14857 0.19098 -0.14727 0.18912 -0.1457 0.18797 C -0.14414 0.18681 -0.14232 0.18658 -0.14076 0.18542 C -0.13568 0.18195 -0.1306 0.17824 -0.12578 0.17408 C -0.12149 0.17014 -0.11667 0.1676 -0.11289 0.1625 C -0.11198 0.16135 -0.11107 0.15973 -0.11003 0.1588 C -0.10886 0.15764 -0.10755 0.15741 -0.10638 0.15625 C -0.10547 0.1551 -0.10456 0.15371 -0.10365 0.15232 C -0.09922 0.14699 -0.10378 0.15301 -0.09857 0.14723 C -0.09245 0.14074 -0.09649 0.14352 -0.09219 0.14098 C -0.0836 0.12986 -0.08698 0.13403 -0.08216 0.12824 L -0.07787 0.12315 C -0.07735 0.12199 -0.07708 0.12037 -0.07643 0.11945 C -0.07591 0.11852 -0.07487 0.11875 -0.07435 0.11806 C -0.07305 0.11667 -0.07188 0.11482 -0.0707 0.11297 C -0.06445 0.10324 -0.07305 0.11574 -0.06641 0.10417 C -0.06589 0.10301 -0.06498 0.10255 -0.06432 0.10162 C -0.06276 0.09746 -0.06224 0.09584 -0.06003 0.09144 C -0.05886 0.08912 -0.05768 0.08727 -0.05638 0.08519 C -0.05573 0.0838 -0.05495 0.08264 -0.0543 0.08125 C -0.05339 0.07917 -0.05248 0.07686 -0.05143 0.075 C -0.05078 0.07361 -0.05 0.07246 -0.04935 0.07107 C -0.0487 0.06991 -0.04844 0.06852 -0.04792 0.06736 C -0.04727 0.06598 -0.04636 0.06482 -0.0457 0.06343 C -0.04518 0.06227 -0.04492 0.06065 -0.04427 0.05973 C -0.04297 0.05764 -0.04128 0.05672 -0.03998 0.05463 C -0.03737 0.04977 -0.0388 0.05139 -0.03568 0.04954 C -0.03451 0.04746 -0.0336 0.04491 -0.03216 0.04306 C -0.03073 0.04144 -0.02904 0.04028 -0.02787 0.03797 C -0.02578 0.03449 -0.02695 0.03611 -0.02422 0.03311 C -0.02383 0.03172 -0.02344 0.03033 -0.02292 0.02917 C -0.02149 0.02662 -0.02031 0.02639 -0.01862 0.02547 C -0.01576 0.02037 -0.01875 0.02477 -0.01498 0.02153 C -0.00951 0.01667 -0.01615 0.02084 -0.01068 0.01783 L -0.00716 0.01135 C -0.00664 0.01065 -0.00625 0.00949 -0.00573 0.0088 L -0.00352 0.00625 C -0.00274 0.00093 0.00104 -0.00046 0 0 Z " pathEditMode="relative" ptsTypes="AAAAAAAAAAAAAAAAAAAAAAAAAAAAAAAAAAAAAAAAAAAAAAAAAAAAAAAAAAAAAAAAAAA">
                                      <p:cBhvr>
                                        <p:cTn id="47" dur="2000" fill="hold"/>
                                        <p:tgtEl>
                                          <p:spTgt spid="52"/>
                                        </p:tgtEl>
                                        <p:attrNameLst>
                                          <p:attrName>ppt_x</p:attrName>
                                          <p:attrName>ppt_y</p:attrName>
                                        </p:attrNameLst>
                                      </p:cBhvr>
                                    </p:animMotion>
                                  </p:childTnLst>
                                </p:cTn>
                              </p:par>
                              <p:par>
                                <p:cTn id="48" presetID="1" presetClass="emph" presetSubtype="2" fill="hold" nodeType="withEffect">
                                  <p:stCondLst>
                                    <p:cond delay="1000"/>
                                  </p:stCondLst>
                                  <p:childTnLst>
                                    <p:animClr clrSpc="rgb" dir="cw">
                                      <p:cBhvr>
                                        <p:cTn id="49" dur="100" fill="hold"/>
                                        <p:tgtEl>
                                          <p:spTgt spid="52"/>
                                        </p:tgtEl>
                                        <p:attrNameLst>
                                          <p:attrName>fillcolor</p:attrName>
                                        </p:attrNameLst>
                                      </p:cBhvr>
                                      <p:to>
                                        <a:schemeClr val="accent1"/>
                                      </p:to>
                                    </p:animClr>
                                    <p:set>
                                      <p:cBhvr>
                                        <p:cTn id="50" dur="100" fill="hold"/>
                                        <p:tgtEl>
                                          <p:spTgt spid="52"/>
                                        </p:tgtEl>
                                        <p:attrNameLst>
                                          <p:attrName>fill.type</p:attrName>
                                        </p:attrNameLst>
                                      </p:cBhvr>
                                      <p:to>
                                        <p:strVal val="solid"/>
                                      </p:to>
                                    </p:set>
                                    <p:set>
                                      <p:cBhvr>
                                        <p:cTn id="51" dur="100" fill="hold"/>
                                        <p:tgtEl>
                                          <p:spTgt spid="5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4" grpId="0" animBg="1"/>
      <p:bldP spid="45" grpId="0" animBg="1"/>
      <p:bldP spid="46" grpId="0" animBg="1"/>
      <p:bldP spid="50" grpId="0" animBg="1"/>
      <p:bldP spid="51" grpId="0" animBg="1"/>
      <p:bldP spid="52"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E68B7-7683-D5A1-65F9-48AB6F94BCA1}"/>
            </a:ext>
          </a:extLst>
        </p:cNvPr>
        <p:cNvGrpSpPr/>
        <p:nvPr/>
      </p:nvGrpSpPr>
      <p:grpSpPr>
        <a:xfrm>
          <a:off x="0" y="0"/>
          <a:ext cx="0" cy="0"/>
          <a:chOff x="0" y="0"/>
          <a:chExt cx="0" cy="0"/>
        </a:xfrm>
      </p:grpSpPr>
      <p:pic>
        <p:nvPicPr>
          <p:cNvPr id="15" name="Picture 2" descr="Amazon.com: Colorful life Lottery Machine, Manual Lottery Machine, Lottery  Props, Lottery Machine, Two-Color Ball, Random Ball Selection, Lottery  Box,Style 1 : Everything Else">
            <a:extLst>
              <a:ext uri="{FF2B5EF4-FFF2-40B4-BE49-F238E27FC236}">
                <a16:creationId xmlns:a16="http://schemas.microsoft.com/office/drawing/2014/main" id="{368A3D80-57B4-D6D0-B18E-F1CB9F59E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307" y="3286482"/>
            <a:ext cx="1713906" cy="1713906"/>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ular Callout 34">
            <a:extLst>
              <a:ext uri="{FF2B5EF4-FFF2-40B4-BE49-F238E27FC236}">
                <a16:creationId xmlns:a16="http://schemas.microsoft.com/office/drawing/2014/main" id="{4F53CFDF-CA10-D4D4-E919-26DC98298EE6}"/>
              </a:ext>
            </a:extLst>
          </p:cNvPr>
          <p:cNvSpPr/>
          <p:nvPr/>
        </p:nvSpPr>
        <p:spPr>
          <a:xfrm>
            <a:off x="696036" y="3286482"/>
            <a:ext cx="6619164" cy="1845076"/>
          </a:xfrm>
          <a:prstGeom prst="wedgeRoundRectCallout">
            <a:avLst>
              <a:gd name="adj1" fmla="val 57311"/>
              <a:gd name="adj2" fmla="val -21084"/>
              <a:gd name="adj3" fmla="val 16667"/>
            </a:avLst>
          </a:prstGeom>
          <a:solidFill>
            <a:schemeClr val="accent4">
              <a:lumMod val="20000"/>
              <a:lumOff val="8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285B4-5886-D0D6-3F5A-37E91AFACF02}"/>
              </a:ext>
            </a:extLst>
          </p:cNvPr>
          <p:cNvSpPr>
            <a:spLocks noGrp="1"/>
          </p:cNvSpPr>
          <p:nvPr>
            <p:ph type="title"/>
          </p:nvPr>
        </p:nvSpPr>
        <p:spPr/>
        <p:txBody>
          <a:bodyPr>
            <a:normAutofit/>
          </a:bodyPr>
          <a:lstStyle/>
          <a:p>
            <a:r>
              <a:rPr lang="en-US" dirty="0"/>
              <a:t>S</a:t>
            </a:r>
            <a:r>
              <a:rPr lang="en-US" sz="3600" b="1" dirty="0"/>
              <a:t>ingle-server computationally PIR from split-and-mix</a:t>
            </a:r>
            <a:endParaRPr lang="en-US" sz="3600" dirty="0"/>
          </a:p>
        </p:txBody>
      </p:sp>
      <p:pic>
        <p:nvPicPr>
          <p:cNvPr id="9" name="Graphic 8" descr="Database outline">
            <a:extLst>
              <a:ext uri="{FF2B5EF4-FFF2-40B4-BE49-F238E27FC236}">
                <a16:creationId xmlns:a16="http://schemas.microsoft.com/office/drawing/2014/main" id="{0916C33B-97F3-DC70-0491-9396ED66D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9308" y="5351552"/>
            <a:ext cx="1141323" cy="1141323"/>
          </a:xfrm>
          <a:prstGeom prst="rect">
            <a:avLst/>
          </a:prstGeom>
        </p:spPr>
      </p:pic>
      <p:pic>
        <p:nvPicPr>
          <p:cNvPr id="17" name="Graphic 16" descr="User with solid fill">
            <a:extLst>
              <a:ext uri="{FF2B5EF4-FFF2-40B4-BE49-F238E27FC236}">
                <a16:creationId xmlns:a16="http://schemas.microsoft.com/office/drawing/2014/main" id="{0C5E4053-C313-AEA3-F7CD-C2D75C3B81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1117" y="1891374"/>
            <a:ext cx="702624" cy="702624"/>
          </a:xfrm>
          <a:prstGeom prst="rect">
            <a:avLst/>
          </a:prstGeom>
        </p:spPr>
      </p:pic>
      <p:pic>
        <p:nvPicPr>
          <p:cNvPr id="19" name="Graphic 18" descr="User with solid fill">
            <a:extLst>
              <a:ext uri="{FF2B5EF4-FFF2-40B4-BE49-F238E27FC236}">
                <a16:creationId xmlns:a16="http://schemas.microsoft.com/office/drawing/2014/main" id="{799B2A6C-5C2B-247C-7356-EEB93CF757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7070" y="1891374"/>
            <a:ext cx="702624" cy="702624"/>
          </a:xfrm>
          <a:prstGeom prst="rect">
            <a:avLst/>
          </a:prstGeom>
        </p:spPr>
      </p:pic>
      <p:pic>
        <p:nvPicPr>
          <p:cNvPr id="20" name="Graphic 19" descr="User with solid fill">
            <a:extLst>
              <a:ext uri="{FF2B5EF4-FFF2-40B4-BE49-F238E27FC236}">
                <a16:creationId xmlns:a16="http://schemas.microsoft.com/office/drawing/2014/main" id="{32D0193E-2679-D066-B18D-DE09ECE5BB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1043" y="1891374"/>
            <a:ext cx="702624" cy="702624"/>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D7964F-26D7-BD17-C1D5-D2CA3B8D747D}"/>
                  </a:ext>
                </a:extLst>
              </p:cNvPr>
              <p:cNvSpPr txBox="1"/>
              <p:nvPr/>
            </p:nvSpPr>
            <p:spPr>
              <a:xfrm>
                <a:off x="1887907" y="2451936"/>
                <a:ext cx="49539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chemeClr val="accent6"/>
                          </a:solidFill>
                          <a:latin typeface="Cambria Math" panose="02040503050406030204" pitchFamily="18" charset="0"/>
                        </a:rPr>
                        <m:t>𝑎</m:t>
                      </m:r>
                    </m:oMath>
                  </m:oMathPara>
                </a14:m>
                <a:endParaRPr lang="en-US" sz="3000" dirty="0"/>
              </a:p>
            </p:txBody>
          </p:sp>
        </mc:Choice>
        <mc:Fallback xmlns="">
          <p:sp>
            <p:nvSpPr>
              <p:cNvPr id="22" name="TextBox 21">
                <a:extLst>
                  <a:ext uri="{FF2B5EF4-FFF2-40B4-BE49-F238E27FC236}">
                    <a16:creationId xmlns:a16="http://schemas.microsoft.com/office/drawing/2014/main" id="{91D7964F-26D7-BD17-C1D5-D2CA3B8D747D}"/>
                  </a:ext>
                </a:extLst>
              </p:cNvPr>
              <p:cNvSpPr txBox="1">
                <a:spLocks noRot="1" noChangeAspect="1" noMove="1" noResize="1" noEditPoints="1" noAdjustHandles="1" noChangeArrowheads="1" noChangeShapeType="1" noTextEdit="1"/>
              </p:cNvSpPr>
              <p:nvPr/>
            </p:nvSpPr>
            <p:spPr>
              <a:xfrm>
                <a:off x="1887907" y="2451936"/>
                <a:ext cx="495392" cy="5539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CF8C5C-9C03-3BE0-A88B-01068F169A5A}"/>
                  </a:ext>
                </a:extLst>
              </p:cNvPr>
              <p:cNvSpPr txBox="1"/>
              <p:nvPr/>
            </p:nvSpPr>
            <p:spPr>
              <a:xfrm>
                <a:off x="3435001" y="2463812"/>
                <a:ext cx="49539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C00000"/>
                          </a:solidFill>
                          <a:latin typeface="Cambria Math" panose="02040503050406030204" pitchFamily="18" charset="0"/>
                        </a:rPr>
                        <m:t>𝑎</m:t>
                      </m:r>
                    </m:oMath>
                  </m:oMathPara>
                </a14:m>
                <a:endParaRPr lang="en-US" sz="3000" dirty="0"/>
              </a:p>
            </p:txBody>
          </p:sp>
        </mc:Choice>
        <mc:Fallback xmlns="">
          <p:sp>
            <p:nvSpPr>
              <p:cNvPr id="23" name="TextBox 22">
                <a:extLst>
                  <a:ext uri="{FF2B5EF4-FFF2-40B4-BE49-F238E27FC236}">
                    <a16:creationId xmlns:a16="http://schemas.microsoft.com/office/drawing/2014/main" id="{AFCF8C5C-9C03-3BE0-A88B-01068F169A5A}"/>
                  </a:ext>
                </a:extLst>
              </p:cNvPr>
              <p:cNvSpPr txBox="1">
                <a:spLocks noRot="1" noChangeAspect="1" noMove="1" noResize="1" noEditPoints="1" noAdjustHandles="1" noChangeArrowheads="1" noChangeShapeType="1" noTextEdit="1"/>
              </p:cNvSpPr>
              <p:nvPr/>
            </p:nvSpPr>
            <p:spPr>
              <a:xfrm>
                <a:off x="3435001" y="2463812"/>
                <a:ext cx="495392" cy="553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9D97E97-A21D-6D86-0818-FB1DCED2C90C}"/>
                  </a:ext>
                </a:extLst>
              </p:cNvPr>
              <p:cNvSpPr txBox="1"/>
              <p:nvPr/>
            </p:nvSpPr>
            <p:spPr>
              <a:xfrm>
                <a:off x="5782338" y="2437924"/>
                <a:ext cx="49539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𝑎</m:t>
                      </m:r>
                    </m:oMath>
                  </m:oMathPara>
                </a14:m>
                <a:endParaRPr lang="en-US" sz="3000" dirty="0"/>
              </a:p>
            </p:txBody>
          </p:sp>
        </mc:Choice>
        <mc:Fallback xmlns="">
          <p:sp>
            <p:nvSpPr>
              <p:cNvPr id="26" name="TextBox 25">
                <a:extLst>
                  <a:ext uri="{FF2B5EF4-FFF2-40B4-BE49-F238E27FC236}">
                    <a16:creationId xmlns:a16="http://schemas.microsoft.com/office/drawing/2014/main" id="{89D97E97-A21D-6D86-0818-FB1DCED2C90C}"/>
                  </a:ext>
                </a:extLst>
              </p:cNvPr>
              <p:cNvSpPr txBox="1">
                <a:spLocks noRot="1" noChangeAspect="1" noMove="1" noResize="1" noEditPoints="1" noAdjustHandles="1" noChangeArrowheads="1" noChangeShapeType="1" noTextEdit="1"/>
              </p:cNvSpPr>
              <p:nvPr/>
            </p:nvSpPr>
            <p:spPr>
              <a:xfrm>
                <a:off x="5782338" y="2437924"/>
                <a:ext cx="495392" cy="553998"/>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8B2B716-1124-EF3F-3E22-A7B283F89EF7}"/>
              </a:ext>
            </a:extLst>
          </p:cNvPr>
          <p:cNvSpPr txBox="1"/>
          <p:nvPr/>
        </p:nvSpPr>
        <p:spPr>
          <a:xfrm>
            <a:off x="4754969" y="2101515"/>
            <a:ext cx="433132" cy="523220"/>
          </a:xfrm>
          <a:prstGeom prst="rect">
            <a:avLst/>
          </a:prstGeom>
          <a:noFill/>
        </p:spPr>
        <p:txBody>
          <a:bodyPr wrap="none" rtlCol="0">
            <a:spAutoFit/>
          </a:bodyPr>
          <a:lstStyle/>
          <a:p>
            <a:r>
              <a:rPr lang="en-US" sz="2800" dirty="0"/>
              <a:t>…</a:t>
            </a:r>
          </a:p>
        </p:txBody>
      </p:sp>
      <p:sp>
        <p:nvSpPr>
          <p:cNvPr id="38" name="Rectangle 37">
            <a:extLst>
              <a:ext uri="{FF2B5EF4-FFF2-40B4-BE49-F238E27FC236}">
                <a16:creationId xmlns:a16="http://schemas.microsoft.com/office/drawing/2014/main" id="{B5D86135-1BBA-7917-87B3-9712C7EF8A4E}"/>
              </a:ext>
            </a:extLst>
          </p:cNvPr>
          <p:cNvSpPr/>
          <p:nvPr/>
        </p:nvSpPr>
        <p:spPr>
          <a:xfrm>
            <a:off x="1457589" y="3495741"/>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5A1E184-38D0-98E5-9DE6-6E3DC69A0FBC}"/>
              </a:ext>
            </a:extLst>
          </p:cNvPr>
          <p:cNvSpPr/>
          <p:nvPr/>
        </p:nvSpPr>
        <p:spPr>
          <a:xfrm>
            <a:off x="2023576" y="3495741"/>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05E318-ADD4-8E1D-C217-6027A6CA3EC9}"/>
              </a:ext>
            </a:extLst>
          </p:cNvPr>
          <p:cNvSpPr/>
          <p:nvPr/>
        </p:nvSpPr>
        <p:spPr>
          <a:xfrm>
            <a:off x="2569601" y="3495741"/>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A7457CA-C2CF-C926-9DAF-8804CB87A9D4}"/>
              </a:ext>
            </a:extLst>
          </p:cNvPr>
          <p:cNvSpPr/>
          <p:nvPr/>
        </p:nvSpPr>
        <p:spPr>
          <a:xfrm>
            <a:off x="6521380" y="3495741"/>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0FA40D-4195-A0F5-C1E1-5114F24CE478}"/>
              </a:ext>
            </a:extLst>
          </p:cNvPr>
          <p:cNvSpPr txBox="1"/>
          <p:nvPr/>
        </p:nvSpPr>
        <p:spPr>
          <a:xfrm>
            <a:off x="3618526" y="3984799"/>
            <a:ext cx="433132" cy="523220"/>
          </a:xfrm>
          <a:prstGeom prst="rect">
            <a:avLst/>
          </a:prstGeom>
          <a:noFill/>
        </p:spPr>
        <p:txBody>
          <a:bodyPr wrap="none" rtlCol="0">
            <a:spAutoFit/>
          </a:bodyPr>
          <a:lstStyle/>
          <a:p>
            <a:r>
              <a:rPr lang="en-US" sz="2800" dirty="0"/>
              <a:t>…</a:t>
            </a:r>
          </a:p>
        </p:txBody>
      </p:sp>
      <p:cxnSp>
        <p:nvCxnSpPr>
          <p:cNvPr id="6" name="Straight Arrow Connector 5">
            <a:extLst>
              <a:ext uri="{FF2B5EF4-FFF2-40B4-BE49-F238E27FC236}">
                <a16:creationId xmlns:a16="http://schemas.microsoft.com/office/drawing/2014/main" id="{51CE9B17-A543-9B6F-85FF-5A295A8E6746}"/>
              </a:ext>
            </a:extLst>
          </p:cNvPr>
          <p:cNvCxnSpPr>
            <a:cxnSpLocks/>
            <a:stCxn id="40" idx="0"/>
          </p:cNvCxnSpPr>
          <p:nvPr/>
        </p:nvCxnSpPr>
        <p:spPr>
          <a:xfrm flipH="1" flipV="1">
            <a:off x="2315257" y="2951351"/>
            <a:ext cx="350597" cy="54439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A01B572F-394D-D233-137C-EAE19C8EDD30}"/>
              </a:ext>
            </a:extLst>
          </p:cNvPr>
          <p:cNvCxnSpPr>
            <a:cxnSpLocks/>
          </p:cNvCxnSpPr>
          <p:nvPr/>
        </p:nvCxnSpPr>
        <p:spPr>
          <a:xfrm flipV="1">
            <a:off x="1533964" y="2957278"/>
            <a:ext cx="449772" cy="51770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9848CB7-BE16-4050-A55C-7C7FCAACC502}"/>
              </a:ext>
            </a:extLst>
          </p:cNvPr>
          <p:cNvCxnSpPr>
            <a:cxnSpLocks/>
          </p:cNvCxnSpPr>
          <p:nvPr/>
        </p:nvCxnSpPr>
        <p:spPr>
          <a:xfrm flipV="1">
            <a:off x="2119829" y="2937400"/>
            <a:ext cx="0" cy="558341"/>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EEDBBF4-DC61-B467-F55B-79D221AB8C26}"/>
              </a:ext>
            </a:extLst>
          </p:cNvPr>
          <p:cNvCxnSpPr>
            <a:cxnSpLocks/>
          </p:cNvCxnSpPr>
          <p:nvPr/>
        </p:nvCxnSpPr>
        <p:spPr>
          <a:xfrm flipH="1" flipV="1">
            <a:off x="3928584" y="2967066"/>
            <a:ext cx="350597" cy="54439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62BDE72-D9BA-C0F7-17CC-6A1BBC08003F}"/>
              </a:ext>
            </a:extLst>
          </p:cNvPr>
          <p:cNvCxnSpPr>
            <a:cxnSpLocks/>
          </p:cNvCxnSpPr>
          <p:nvPr/>
        </p:nvCxnSpPr>
        <p:spPr>
          <a:xfrm flipV="1">
            <a:off x="3147291" y="2972993"/>
            <a:ext cx="449772" cy="51770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0332AA32-8E40-520B-13FE-1602D3497C81}"/>
              </a:ext>
            </a:extLst>
          </p:cNvPr>
          <p:cNvCxnSpPr>
            <a:cxnSpLocks/>
          </p:cNvCxnSpPr>
          <p:nvPr/>
        </p:nvCxnSpPr>
        <p:spPr>
          <a:xfrm flipV="1">
            <a:off x="3733156" y="2953115"/>
            <a:ext cx="0" cy="558341"/>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DB173C3-2939-E52E-9E32-20DE19913E00}"/>
              </a:ext>
            </a:extLst>
          </p:cNvPr>
          <p:cNvCxnSpPr>
            <a:cxnSpLocks/>
          </p:cNvCxnSpPr>
          <p:nvPr/>
        </p:nvCxnSpPr>
        <p:spPr>
          <a:xfrm flipH="1" flipV="1">
            <a:off x="6227982" y="2940241"/>
            <a:ext cx="350597" cy="54439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C89E944-1E03-07E5-3FED-E0DCAFC6BADB}"/>
              </a:ext>
            </a:extLst>
          </p:cNvPr>
          <p:cNvCxnSpPr>
            <a:cxnSpLocks/>
          </p:cNvCxnSpPr>
          <p:nvPr/>
        </p:nvCxnSpPr>
        <p:spPr>
          <a:xfrm flipV="1">
            <a:off x="5446689" y="2946168"/>
            <a:ext cx="449772" cy="51770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BD374E00-5CDF-371E-B2C8-F8C36E43A8F2}"/>
              </a:ext>
            </a:extLst>
          </p:cNvPr>
          <p:cNvCxnSpPr>
            <a:cxnSpLocks/>
          </p:cNvCxnSpPr>
          <p:nvPr/>
        </p:nvCxnSpPr>
        <p:spPr>
          <a:xfrm flipV="1">
            <a:off x="6032554" y="2926290"/>
            <a:ext cx="0" cy="558341"/>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A17F75CE-BFB4-D073-C341-9DEB8D6986DF}"/>
              </a:ext>
            </a:extLst>
          </p:cNvPr>
          <p:cNvSpPr/>
          <p:nvPr/>
        </p:nvSpPr>
        <p:spPr>
          <a:xfrm>
            <a:off x="3071852" y="3511456"/>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D0BD8C-F83D-6FBD-DEF8-1913A54B4FF5}"/>
              </a:ext>
            </a:extLst>
          </p:cNvPr>
          <p:cNvSpPr/>
          <p:nvPr/>
        </p:nvSpPr>
        <p:spPr>
          <a:xfrm>
            <a:off x="3642586" y="3511456"/>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76704B-EFFD-8128-FD7C-A6CB565927C4}"/>
              </a:ext>
            </a:extLst>
          </p:cNvPr>
          <p:cNvSpPr/>
          <p:nvPr/>
        </p:nvSpPr>
        <p:spPr>
          <a:xfrm>
            <a:off x="4182928" y="3515143"/>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B4C8786-9467-11D4-D250-79EAB9E68FB0}"/>
              </a:ext>
            </a:extLst>
          </p:cNvPr>
          <p:cNvSpPr/>
          <p:nvPr/>
        </p:nvSpPr>
        <p:spPr>
          <a:xfrm>
            <a:off x="5359125" y="3492430"/>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F6B55D-AEBF-4979-D544-11443F6FEC83}"/>
              </a:ext>
            </a:extLst>
          </p:cNvPr>
          <p:cNvSpPr/>
          <p:nvPr/>
        </p:nvSpPr>
        <p:spPr>
          <a:xfrm>
            <a:off x="5949828" y="3494286"/>
            <a:ext cx="192506" cy="150795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5123FBB-5D54-BEDB-924A-9B3C8ADDB013}"/>
              </a:ext>
            </a:extLst>
          </p:cNvPr>
          <p:cNvSpPr>
            <a:spLocks noGrp="1"/>
          </p:cNvSpPr>
          <p:nvPr>
            <p:ph type="sldNum" sz="quarter" idx="12"/>
          </p:nvPr>
        </p:nvSpPr>
        <p:spPr/>
        <p:txBody>
          <a:bodyPr/>
          <a:lstStyle/>
          <a:p>
            <a:fld id="{D9BD9CFA-D953-6D43-BEF7-E1D617A91F13}" type="slidenum">
              <a:rPr lang="en-US" smtClean="0"/>
              <a:t>51</a:t>
            </a:fld>
            <a:endParaRPr lang="en-US"/>
          </a:p>
        </p:txBody>
      </p:sp>
    </p:spTree>
    <p:custDataLst>
      <p:tags r:id="rId1"/>
    </p:custDataLst>
    <p:extLst>
      <p:ext uri="{BB962C8B-B14F-4D97-AF65-F5344CB8AC3E}">
        <p14:creationId xmlns:p14="http://schemas.microsoft.com/office/powerpoint/2010/main" val="26866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41797 0 " pathEditMode="relative" ptsTypes="AA">
                                      <p:cBhvr>
                                        <p:cTn id="6" dur="2000" fill="hold"/>
                                        <p:tgtEl>
                                          <p:spTgt spid="38"/>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4375 0 " pathEditMode="relative" ptsTypes="AA">
                                      <p:cBhvr>
                                        <p:cTn id="8" dur="2000" fill="hold"/>
                                        <p:tgtEl>
                                          <p:spTgt spid="39"/>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4544 0 " pathEditMode="relative" ptsTypes="AA">
                                      <p:cBhvr>
                                        <p:cTn id="10" dur="2000" fill="hold"/>
                                        <p:tgtEl>
                                          <p:spTgt spid="40"/>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4138 0 " pathEditMode="relative" ptsTypes="AA">
                                      <p:cBhvr>
                                        <p:cTn id="12" dur="2000" fill="hold"/>
                                        <p:tgtEl>
                                          <p:spTgt spid="52"/>
                                        </p:tgtEl>
                                        <p:attrNameLst>
                                          <p:attrName>ppt_x</p:attrName>
                                          <p:attrName>ppt_y</p:attrName>
                                        </p:attrNameLst>
                                      </p:cBhvr>
                                    </p:animMotion>
                                  </p:childTnLst>
                                </p:cTn>
                              </p:par>
                            </p:childTnLst>
                          </p:cTn>
                        </p:par>
                        <p:par>
                          <p:cTn id="13" fill="hold">
                            <p:stCondLst>
                              <p:cond delay="2000"/>
                            </p:stCondLst>
                            <p:childTnLst>
                              <p:par>
                                <p:cTn id="14" presetID="1" presetClass="exit" presetSubtype="0" fill="hold" grpId="0" nodeType="afterEffect">
                                  <p:stCondLst>
                                    <p:cond delay="1000"/>
                                  </p:stCondLst>
                                  <p:childTnLst>
                                    <p:set>
                                      <p:cBhvr>
                                        <p:cTn id="15" dur="1" fill="hold">
                                          <p:stCondLst>
                                            <p:cond delay="0"/>
                                          </p:stCondLst>
                                        </p:cTn>
                                        <p:tgtEl>
                                          <p:spTgt spid="5"/>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par>
                                <p:cTn id="31" presetID="9"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par>
                                <p:cTn id="40" presetID="9"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9"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dissolve">
                                      <p:cBhvr>
                                        <p:cTn id="45" dur="500"/>
                                        <p:tgtEl>
                                          <p:spTgt spid="24"/>
                                        </p:tgtEl>
                                      </p:cBhvr>
                                    </p:animEffect>
                                  </p:childTnLst>
                                </p:cTn>
                              </p:par>
                              <p:par>
                                <p:cTn id="46" presetID="9"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par>
                                <p:cTn id="49" presetID="9"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dissolve">
                                      <p:cBhvr>
                                        <p:cTn id="51" dur="500"/>
                                        <p:tgtEl>
                                          <p:spTgt spid="28"/>
                                        </p:tgtEl>
                                      </p:cBhvr>
                                    </p:animEffect>
                                  </p:childTnLst>
                                </p:cTn>
                              </p:par>
                              <p:par>
                                <p:cTn id="52" presetID="9"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dissolve">
                                      <p:cBhvr>
                                        <p:cTn id="54" dur="500"/>
                                        <p:tgtEl>
                                          <p:spTgt spid="29"/>
                                        </p:tgtEl>
                                      </p:cBhvr>
                                    </p:animEffect>
                                  </p:childTnLst>
                                </p:cTn>
                              </p:par>
                              <p:par>
                                <p:cTn id="55" presetID="9"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par>
                          <p:cTn id="58" fill="hold">
                            <p:stCondLst>
                              <p:cond delay="3000"/>
                            </p:stCondLst>
                            <p:childTnLst>
                              <p:par>
                                <p:cTn id="59" presetID="9"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dissolve">
                                      <p:cBhvr>
                                        <p:cTn id="61" dur="200"/>
                                        <p:tgtEl>
                                          <p:spTgt spid="2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dissolve">
                                      <p:cBhvr>
                                        <p:cTn id="64" dur="200"/>
                                        <p:tgtEl>
                                          <p:spTgt spid="2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38" grpId="0" animBg="1"/>
      <p:bldP spid="39" grpId="0" animBg="1"/>
      <p:bldP spid="40" grpId="0" animBg="1"/>
      <p:bldP spid="52" grpId="0" animBg="1"/>
      <p:bldP spid="5" grpId="0"/>
      <p:bldP spid="30" grpId="0" animBg="1"/>
      <p:bldP spid="31" grpId="0" animBg="1"/>
      <p:bldP spid="32" grpId="0" animBg="1"/>
      <p:bldP spid="33"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with numbers and lines&#10;&#10;Description automatically generated">
            <a:extLst>
              <a:ext uri="{FF2B5EF4-FFF2-40B4-BE49-F238E27FC236}">
                <a16:creationId xmlns:a16="http://schemas.microsoft.com/office/drawing/2014/main" id="{BA925CA2-ACB5-7A40-362D-CB0B1337D3AC}"/>
              </a:ext>
            </a:extLst>
          </p:cNvPr>
          <p:cNvPicPr>
            <a:picLocks noChangeAspect="1"/>
          </p:cNvPicPr>
          <p:nvPr/>
        </p:nvPicPr>
        <p:blipFill>
          <a:blip r:embed="rId3"/>
          <a:srcRect l="63" r="26811" b="646"/>
          <a:stretch/>
        </p:blipFill>
        <p:spPr>
          <a:xfrm>
            <a:off x="1423577" y="1690688"/>
            <a:ext cx="7875270" cy="4873642"/>
          </a:xfrm>
          <a:prstGeom prst="rect">
            <a:avLst/>
          </a:prstGeom>
        </p:spPr>
      </p:pic>
      <p:sp>
        <p:nvSpPr>
          <p:cNvPr id="2" name="Title 1">
            <a:extLst>
              <a:ext uri="{FF2B5EF4-FFF2-40B4-BE49-F238E27FC236}">
                <a16:creationId xmlns:a16="http://schemas.microsoft.com/office/drawing/2014/main" id="{BFB266B1-69E0-3928-713E-EA51C97E32A5}"/>
              </a:ext>
            </a:extLst>
          </p:cNvPr>
          <p:cNvSpPr>
            <a:spLocks noGrp="1"/>
          </p:cNvSpPr>
          <p:nvPr>
            <p:ph type="title"/>
          </p:nvPr>
        </p:nvSpPr>
        <p:spPr/>
        <p:txBody>
          <a:bodyPr/>
          <a:lstStyle/>
          <a:p>
            <a:r>
              <a:rPr lang="en-US" sz="3600" b="1" dirty="0">
                <a:latin typeface="+mn-lt"/>
              </a:rPr>
              <a:t>Performance</a:t>
            </a:r>
            <a:r>
              <a:rPr lang="en-US" dirty="0"/>
              <a:t> </a:t>
            </a:r>
          </a:p>
        </p:txBody>
      </p:sp>
      <p:sp>
        <p:nvSpPr>
          <p:cNvPr id="19" name="TextBox 18">
            <a:extLst>
              <a:ext uri="{FF2B5EF4-FFF2-40B4-BE49-F238E27FC236}">
                <a16:creationId xmlns:a16="http://schemas.microsoft.com/office/drawing/2014/main" id="{4E7096F7-140B-CF89-A3E7-93596DEC6810}"/>
              </a:ext>
            </a:extLst>
          </p:cNvPr>
          <p:cNvSpPr txBox="1"/>
          <p:nvPr/>
        </p:nvSpPr>
        <p:spPr>
          <a:xfrm>
            <a:off x="838199" y="1444466"/>
            <a:ext cx="4752263" cy="369332"/>
          </a:xfrm>
          <a:prstGeom prst="rect">
            <a:avLst/>
          </a:prstGeom>
          <a:noFill/>
          <a:ln w="19050">
            <a:solidFill>
              <a:schemeClr val="accent1"/>
            </a:solidFill>
          </a:ln>
        </p:spPr>
        <p:txBody>
          <a:bodyPr wrap="none" rtlCol="0">
            <a:spAutoFit/>
          </a:bodyPr>
          <a:lstStyle/>
          <a:p>
            <a:r>
              <a:rPr lang="en-US" altLang="zh-CN" dirty="0"/>
              <a:t>8GB database, large records (2</a:t>
            </a:r>
            <a:r>
              <a:rPr lang="en-US" altLang="zh-CN" baseline="30000" dirty="0"/>
              <a:t>18</a:t>
            </a:r>
            <a:r>
              <a:rPr lang="en-US" altLang="zh-CN" dirty="0"/>
              <a:t> entries of 32KB)</a:t>
            </a:r>
            <a:endParaRPr lang="en-US" dirty="0"/>
          </a:p>
        </p:txBody>
      </p:sp>
      <p:sp>
        <p:nvSpPr>
          <p:cNvPr id="4" name="Rounded Rectangular Callout 3">
            <a:extLst>
              <a:ext uri="{FF2B5EF4-FFF2-40B4-BE49-F238E27FC236}">
                <a16:creationId xmlns:a16="http://schemas.microsoft.com/office/drawing/2014/main" id="{1678FC7B-1B5D-89C6-6F0F-9D8F61D5D8EC}"/>
              </a:ext>
            </a:extLst>
          </p:cNvPr>
          <p:cNvSpPr/>
          <p:nvPr/>
        </p:nvSpPr>
        <p:spPr>
          <a:xfrm>
            <a:off x="2940510" y="4335768"/>
            <a:ext cx="3034082" cy="685800"/>
          </a:xfrm>
          <a:prstGeom prst="wedgeRoundRectCallout">
            <a:avLst>
              <a:gd name="adj1" fmla="val -33436"/>
              <a:gd name="adj2" fmla="val 69773"/>
              <a:gd name="adj3" fmla="val 1666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Assuming 100K or 1K clients query at the same time</a:t>
            </a:r>
          </a:p>
        </p:txBody>
      </p:sp>
      <p:sp>
        <p:nvSpPr>
          <p:cNvPr id="6" name="Rounded Rectangular Callout 5">
            <a:extLst>
              <a:ext uri="{FF2B5EF4-FFF2-40B4-BE49-F238E27FC236}">
                <a16:creationId xmlns:a16="http://schemas.microsoft.com/office/drawing/2014/main" id="{6018C785-7546-0BFB-7B02-ECEB52897E82}"/>
              </a:ext>
            </a:extLst>
          </p:cNvPr>
          <p:cNvSpPr/>
          <p:nvPr/>
        </p:nvSpPr>
        <p:spPr>
          <a:xfrm>
            <a:off x="2940510" y="4335768"/>
            <a:ext cx="3034082" cy="685800"/>
          </a:xfrm>
          <a:prstGeom prst="wedgeRoundRectCallout">
            <a:avLst>
              <a:gd name="adj1" fmla="val 31290"/>
              <a:gd name="adj2" fmla="val 68084"/>
              <a:gd name="adj3" fmla="val 1666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Assuming 100K or 1K clients query at the same time</a:t>
            </a:r>
          </a:p>
        </p:txBody>
      </p:sp>
      <p:sp>
        <p:nvSpPr>
          <p:cNvPr id="3" name="Slide Number Placeholder 2">
            <a:extLst>
              <a:ext uri="{FF2B5EF4-FFF2-40B4-BE49-F238E27FC236}">
                <a16:creationId xmlns:a16="http://schemas.microsoft.com/office/drawing/2014/main" id="{E158BD55-EC40-DE87-5A8C-DB4866C39C95}"/>
              </a:ext>
            </a:extLst>
          </p:cNvPr>
          <p:cNvSpPr>
            <a:spLocks noGrp="1"/>
          </p:cNvSpPr>
          <p:nvPr>
            <p:ph type="sldNum" sz="quarter" idx="12"/>
          </p:nvPr>
        </p:nvSpPr>
        <p:spPr/>
        <p:txBody>
          <a:bodyPr/>
          <a:lstStyle/>
          <a:p>
            <a:fld id="{D9BD9CFA-D953-6D43-BEF7-E1D617A91F13}" type="slidenum">
              <a:rPr lang="en-US" smtClean="0"/>
              <a:t>52</a:t>
            </a:fld>
            <a:endParaRPr lang="en-US"/>
          </a:p>
        </p:txBody>
      </p:sp>
      <p:sp>
        <p:nvSpPr>
          <p:cNvPr id="5" name="Down Arrow 4">
            <a:extLst>
              <a:ext uri="{FF2B5EF4-FFF2-40B4-BE49-F238E27FC236}">
                <a16:creationId xmlns:a16="http://schemas.microsoft.com/office/drawing/2014/main" id="{36235C0C-6856-EC1E-8351-33822B438E56}"/>
              </a:ext>
            </a:extLst>
          </p:cNvPr>
          <p:cNvSpPr/>
          <p:nvPr/>
        </p:nvSpPr>
        <p:spPr>
          <a:xfrm rot="2970595">
            <a:off x="7984866" y="1815337"/>
            <a:ext cx="443221" cy="1227909"/>
          </a:xfrm>
          <a:prstGeom prst="downArrow">
            <a:avLst>
              <a:gd name="adj1" fmla="val 37418"/>
              <a:gd name="adj2" fmla="val 8447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3A83AF-1551-B24D-50CC-E3BE65B683B0}"/>
              </a:ext>
            </a:extLst>
          </p:cNvPr>
          <p:cNvSpPr txBox="1"/>
          <p:nvPr/>
        </p:nvSpPr>
        <p:spPr>
          <a:xfrm>
            <a:off x="8751036" y="1690688"/>
            <a:ext cx="2602764" cy="430887"/>
          </a:xfrm>
          <a:prstGeom prst="rect">
            <a:avLst/>
          </a:prstGeom>
          <a:noFill/>
        </p:spPr>
        <p:txBody>
          <a:bodyPr wrap="none" rtlCol="0">
            <a:spAutoFit/>
          </a:bodyPr>
          <a:lstStyle/>
          <a:p>
            <a:r>
              <a:rPr lang="en-US" sz="2200" b="1" dirty="0">
                <a:solidFill>
                  <a:schemeClr val="tx2">
                    <a:lumMod val="75000"/>
                    <a:lumOff val="25000"/>
                  </a:schemeClr>
                </a:solidFill>
              </a:rPr>
              <a:t>Left bottom is better</a:t>
            </a:r>
          </a:p>
        </p:txBody>
      </p:sp>
    </p:spTree>
    <p:extLst>
      <p:ext uri="{BB962C8B-B14F-4D97-AF65-F5344CB8AC3E}">
        <p14:creationId xmlns:p14="http://schemas.microsoft.com/office/powerpoint/2010/main" val="3600457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5F658C-B0CA-0B46-772E-AFFE7BBF58F7}"/>
              </a:ext>
            </a:extLst>
          </p:cNvPr>
          <p:cNvSpPr>
            <a:spLocks noGrp="1"/>
          </p:cNvSpPr>
          <p:nvPr>
            <p:ph idx="1"/>
          </p:nvPr>
        </p:nvSpPr>
        <p:spPr/>
        <p:txBody>
          <a:bodyPr/>
          <a:lstStyle/>
          <a:p>
            <a:r>
              <a:rPr lang="en-US" dirty="0"/>
              <a:t>Two database servers                 vs.     one database server + shuffler</a:t>
            </a:r>
            <a:endParaRPr lang="en-CN" dirty="0"/>
          </a:p>
        </p:txBody>
      </p:sp>
      <p:sp>
        <p:nvSpPr>
          <p:cNvPr id="4" name="Title 1">
            <a:extLst>
              <a:ext uri="{FF2B5EF4-FFF2-40B4-BE49-F238E27FC236}">
                <a16:creationId xmlns:a16="http://schemas.microsoft.com/office/drawing/2014/main" id="{FAC11A17-96EC-E568-6035-66A87567DB2F}"/>
              </a:ext>
            </a:extLst>
          </p:cNvPr>
          <p:cNvSpPr>
            <a:spLocks noGrp="1"/>
          </p:cNvSpPr>
          <p:nvPr>
            <p:ph type="title"/>
          </p:nvPr>
        </p:nvSpPr>
        <p:spPr>
          <a:xfrm>
            <a:off x="839788" y="365125"/>
            <a:ext cx="10515600" cy="1325563"/>
          </a:xfrm>
        </p:spPr>
        <p:txBody>
          <a:bodyPr>
            <a:normAutofit/>
          </a:bodyPr>
          <a:lstStyle/>
          <a:p>
            <a:r>
              <a:rPr lang="en-CN" sz="3600" b="1" dirty="0">
                <a:latin typeface="+mn-lt"/>
              </a:rPr>
              <a:t>Discussion</a:t>
            </a:r>
            <a:endParaRPr lang="en-CN" sz="3600" dirty="0"/>
          </a:p>
        </p:txBody>
      </p:sp>
      <p:pic>
        <p:nvPicPr>
          <p:cNvPr id="6" name="Graphic 5" descr="Database outline">
            <a:extLst>
              <a:ext uri="{FF2B5EF4-FFF2-40B4-BE49-F238E27FC236}">
                <a16:creationId xmlns:a16="http://schemas.microsoft.com/office/drawing/2014/main" id="{C26A33F9-CD35-3E8F-0CB5-1395A6C096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7614" y="2984163"/>
            <a:ext cx="1141323" cy="1141323"/>
          </a:xfrm>
          <a:prstGeom prst="rect">
            <a:avLst/>
          </a:prstGeom>
        </p:spPr>
      </p:pic>
      <p:pic>
        <p:nvPicPr>
          <p:cNvPr id="10" name="Graphic 9" descr="Database outline">
            <a:extLst>
              <a:ext uri="{FF2B5EF4-FFF2-40B4-BE49-F238E27FC236}">
                <a16:creationId xmlns:a16="http://schemas.microsoft.com/office/drawing/2014/main" id="{F5DB8BE8-7EA8-12A0-B30C-ECDB6FCC2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9068" y="2984162"/>
            <a:ext cx="1141323" cy="1141323"/>
          </a:xfrm>
          <a:prstGeom prst="rect">
            <a:avLst/>
          </a:prstGeom>
        </p:spPr>
      </p:pic>
      <p:pic>
        <p:nvPicPr>
          <p:cNvPr id="33800" name="Picture 8" descr="What are the Four Big Tech Companies in the US? - WorldAtlas">
            <a:extLst>
              <a:ext uri="{FF2B5EF4-FFF2-40B4-BE49-F238E27FC236}">
                <a16:creationId xmlns:a16="http://schemas.microsoft.com/office/drawing/2014/main" id="{E917D2B4-3A37-430D-7F84-36D36D7CC1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364" y="4202285"/>
            <a:ext cx="2762221" cy="1845753"/>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Database outline">
            <a:extLst>
              <a:ext uri="{FF2B5EF4-FFF2-40B4-BE49-F238E27FC236}">
                <a16:creationId xmlns:a16="http://schemas.microsoft.com/office/drawing/2014/main" id="{24B8E5A6-260C-C4CE-A303-94DE9D2A4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81085" y="2891055"/>
            <a:ext cx="1141323" cy="1141323"/>
          </a:xfrm>
          <a:prstGeom prst="rect">
            <a:avLst/>
          </a:prstGeom>
        </p:spPr>
      </p:pic>
      <p:sp>
        <p:nvSpPr>
          <p:cNvPr id="12" name="Rounded Rectangle 11">
            <a:extLst>
              <a:ext uri="{FF2B5EF4-FFF2-40B4-BE49-F238E27FC236}">
                <a16:creationId xmlns:a16="http://schemas.microsoft.com/office/drawing/2014/main" id="{BCBA77B5-85ED-CA9E-6412-F5492C4F79D7}"/>
              </a:ext>
            </a:extLst>
          </p:cNvPr>
          <p:cNvSpPr/>
          <p:nvPr/>
        </p:nvSpPr>
        <p:spPr>
          <a:xfrm>
            <a:off x="978732" y="2730850"/>
            <a:ext cx="4388369" cy="353403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4" name="Picture 10" descr="Network Server Basics: Definition and Server Types">
            <a:extLst>
              <a:ext uri="{FF2B5EF4-FFF2-40B4-BE49-F238E27FC236}">
                <a16:creationId xmlns:a16="http://schemas.microsoft.com/office/drawing/2014/main" id="{ED83010F-FA32-DC50-8A10-30A720514E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38"/>
          <a:stretch/>
        </p:blipFill>
        <p:spPr bwMode="auto">
          <a:xfrm>
            <a:off x="9069971" y="4947299"/>
            <a:ext cx="1029164" cy="6449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Network Server Basics: Definition and Server Types">
            <a:extLst>
              <a:ext uri="{FF2B5EF4-FFF2-40B4-BE49-F238E27FC236}">
                <a16:creationId xmlns:a16="http://schemas.microsoft.com/office/drawing/2014/main" id="{287E6C18-0922-857E-8A30-2C47B8AC132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38"/>
          <a:stretch/>
        </p:blipFill>
        <p:spPr bwMode="auto">
          <a:xfrm>
            <a:off x="6858151" y="4302301"/>
            <a:ext cx="1029164" cy="6449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48F2A48-013B-CE34-BAC3-85600CAE882B}"/>
              </a:ext>
            </a:extLst>
          </p:cNvPr>
          <p:cNvPicPr>
            <a:picLocks noChangeAspect="1"/>
          </p:cNvPicPr>
          <p:nvPr/>
        </p:nvPicPr>
        <p:blipFill>
          <a:blip r:embed="rId8"/>
          <a:stretch>
            <a:fillRect/>
          </a:stretch>
        </p:blipFill>
        <p:spPr>
          <a:xfrm>
            <a:off x="6702372" y="3689327"/>
            <a:ext cx="530218" cy="804795"/>
          </a:xfrm>
          <a:prstGeom prst="rect">
            <a:avLst/>
          </a:prstGeom>
        </p:spPr>
      </p:pic>
      <p:pic>
        <p:nvPicPr>
          <p:cNvPr id="33814" name="Picture 22" descr="Singapore lion Images | Free Vectors, Stock Photos &amp; PSD">
            <a:extLst>
              <a:ext uri="{FF2B5EF4-FFF2-40B4-BE49-F238E27FC236}">
                <a16:creationId xmlns:a16="http://schemas.microsoft.com/office/drawing/2014/main" id="{C62E4C80-4E55-26D3-DD09-153EF89263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1746" y="4775928"/>
            <a:ext cx="692966" cy="692966"/>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8DCBD69E-81B2-67A5-9BC6-3F215EFEE6AB}"/>
              </a:ext>
            </a:extLst>
          </p:cNvPr>
          <p:cNvSpPr/>
          <p:nvPr/>
        </p:nvSpPr>
        <p:spPr>
          <a:xfrm>
            <a:off x="6280904" y="2718061"/>
            <a:ext cx="4388369" cy="353403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 name="Picture 10" descr="Network Server Basics: Definition and Server Types">
            <a:extLst>
              <a:ext uri="{FF2B5EF4-FFF2-40B4-BE49-F238E27FC236}">
                <a16:creationId xmlns:a16="http://schemas.microsoft.com/office/drawing/2014/main" id="{0A5DE15E-0976-41B1-504E-6D512E700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38"/>
          <a:stretch/>
        </p:blipFill>
        <p:spPr bwMode="auto">
          <a:xfrm>
            <a:off x="9222408" y="4032378"/>
            <a:ext cx="1029164" cy="6449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39,836 Nyc Icon Images, Stock Photos &amp; Vectors | Shutterstock">
            <a:extLst>
              <a:ext uri="{FF2B5EF4-FFF2-40B4-BE49-F238E27FC236}">
                <a16:creationId xmlns:a16="http://schemas.microsoft.com/office/drawing/2014/main" id="{3CD8383C-520A-7657-0056-E947A42799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423" t="4911" r="27422" b="22936"/>
          <a:stretch/>
        </p:blipFill>
        <p:spPr bwMode="auto">
          <a:xfrm>
            <a:off x="9497149" y="3203457"/>
            <a:ext cx="577246" cy="99331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a:extLst>
              <a:ext uri="{FF2B5EF4-FFF2-40B4-BE49-F238E27FC236}">
                <a16:creationId xmlns:a16="http://schemas.microsoft.com/office/drawing/2014/main" id="{114009FA-1D10-BA7A-74E7-E9D5CB51E11C}"/>
              </a:ext>
            </a:extLst>
          </p:cNvPr>
          <p:cNvSpPr/>
          <p:nvPr/>
        </p:nvSpPr>
        <p:spPr>
          <a:xfrm>
            <a:off x="5715972" y="4996020"/>
            <a:ext cx="3207359" cy="1073031"/>
          </a:xfrm>
          <a:prstGeom prst="wedgeRoundRectCallout">
            <a:avLst>
              <a:gd name="adj1" fmla="val 34783"/>
              <a:gd name="adj2" fmla="val -67628"/>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457200" indent="-457200">
              <a:buAutoNum type="arabicPeriod"/>
            </a:pPr>
            <a:r>
              <a:rPr lang="en-CN" sz="2200" dirty="0">
                <a:solidFill>
                  <a:schemeClr val="bg1"/>
                </a:solidFill>
              </a:rPr>
              <a:t>Easier to enforce</a:t>
            </a:r>
          </a:p>
          <a:p>
            <a:pPr marL="457200" indent="-457200">
              <a:buAutoNum type="arabicPeriod"/>
            </a:pPr>
            <a:r>
              <a:rPr lang="en-US" sz="2200" dirty="0">
                <a:solidFill>
                  <a:schemeClr val="bg1"/>
                </a:solidFill>
              </a:rPr>
              <a:t>No storage overhead</a:t>
            </a:r>
            <a:endParaRPr lang="en-CN" sz="2200" dirty="0">
              <a:solidFill>
                <a:schemeClr val="bg1"/>
              </a:solidFill>
            </a:endParaRPr>
          </a:p>
        </p:txBody>
      </p:sp>
      <p:sp>
        <p:nvSpPr>
          <p:cNvPr id="8" name="Slide Number Placeholder 7">
            <a:extLst>
              <a:ext uri="{FF2B5EF4-FFF2-40B4-BE49-F238E27FC236}">
                <a16:creationId xmlns:a16="http://schemas.microsoft.com/office/drawing/2014/main" id="{AD2D834B-06CA-364B-D0DE-C2D2B9A1A1DF}"/>
              </a:ext>
            </a:extLst>
          </p:cNvPr>
          <p:cNvSpPr>
            <a:spLocks noGrp="1"/>
          </p:cNvSpPr>
          <p:nvPr>
            <p:ph type="sldNum" sz="quarter" idx="12"/>
          </p:nvPr>
        </p:nvSpPr>
        <p:spPr/>
        <p:txBody>
          <a:bodyPr/>
          <a:lstStyle/>
          <a:p>
            <a:fld id="{936B3FD2-17C4-F744-8AD5-E8AA7FAC96FA}" type="slidenum">
              <a:rPr lang="en-CN" smtClean="0"/>
              <a:t>53</a:t>
            </a:fld>
            <a:endParaRPr lang="en-CN"/>
          </a:p>
        </p:txBody>
      </p:sp>
    </p:spTree>
    <p:custDataLst>
      <p:tags r:id="rId1"/>
    </p:custDataLst>
    <p:extLst>
      <p:ext uri="{BB962C8B-B14F-4D97-AF65-F5344CB8AC3E}">
        <p14:creationId xmlns:p14="http://schemas.microsoft.com/office/powerpoint/2010/main" val="1947744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2B4F-E4DF-FB6A-2156-B769E2D2CD7D}"/>
              </a:ext>
            </a:extLst>
          </p:cNvPr>
          <p:cNvSpPr>
            <a:spLocks noGrp="1"/>
          </p:cNvSpPr>
          <p:nvPr>
            <p:ph type="title"/>
          </p:nvPr>
        </p:nvSpPr>
        <p:spPr/>
        <p:txBody>
          <a:bodyPr>
            <a:normAutofit/>
          </a:bodyPr>
          <a:lstStyle/>
          <a:p>
            <a:r>
              <a:rPr lang="en-US" sz="3600" b="1" dirty="0">
                <a:latin typeface="+mn-lt"/>
              </a:rPr>
              <a:t>Discussion</a:t>
            </a:r>
            <a:endParaRPr lang="en-CN" sz="3600" b="1" dirty="0">
              <a:latin typeface="+mn-lt"/>
            </a:endParaRPr>
          </a:p>
        </p:txBody>
      </p:sp>
      <p:sp>
        <p:nvSpPr>
          <p:cNvPr id="3" name="Content Placeholder 2">
            <a:extLst>
              <a:ext uri="{FF2B5EF4-FFF2-40B4-BE49-F238E27FC236}">
                <a16:creationId xmlns:a16="http://schemas.microsoft.com/office/drawing/2014/main" id="{804BC9BF-EAF2-519B-EB97-20975DDDBDBC}"/>
              </a:ext>
            </a:extLst>
          </p:cNvPr>
          <p:cNvSpPr>
            <a:spLocks noGrp="1"/>
          </p:cNvSpPr>
          <p:nvPr>
            <p:ph idx="1"/>
          </p:nvPr>
        </p:nvSpPr>
        <p:spPr/>
        <p:txBody>
          <a:bodyPr/>
          <a:lstStyle/>
          <a:p>
            <a:r>
              <a:rPr lang="en-US" sz="2600" dirty="0"/>
              <a:t>We are in the situation of exploiting tradeoffs: making assumptions, relaxing security, etc.</a:t>
            </a:r>
            <a:endParaRPr lang="en-CN" sz="2600" dirty="0"/>
          </a:p>
          <a:p>
            <a:r>
              <a:rPr lang="en-CN" dirty="0"/>
              <a:t>Meanwhile, guaranteeing different assumptions does </a:t>
            </a:r>
            <a:r>
              <a:rPr lang="en-CN"/>
              <a:t>not </a:t>
            </a:r>
            <a:r>
              <a:rPr lang="en-US" dirty="0"/>
              <a:t>require</a:t>
            </a:r>
            <a:r>
              <a:rPr lang="en-CN"/>
              <a:t> </a:t>
            </a:r>
            <a:r>
              <a:rPr lang="en-CN" dirty="0"/>
              <a:t>the same amount of effort: system efforts, law efforts, etc.</a:t>
            </a:r>
          </a:p>
          <a:p>
            <a:r>
              <a:rPr lang="en-CN" dirty="0"/>
              <a:t>The likelihood of assumptions being compromised in real-world scenarios may vary</a:t>
            </a:r>
          </a:p>
        </p:txBody>
      </p:sp>
      <p:sp>
        <p:nvSpPr>
          <p:cNvPr id="4" name="Slide Number Placeholder 3">
            <a:extLst>
              <a:ext uri="{FF2B5EF4-FFF2-40B4-BE49-F238E27FC236}">
                <a16:creationId xmlns:a16="http://schemas.microsoft.com/office/drawing/2014/main" id="{984BC7C2-BF7A-1EA4-94D5-03AF7A32C858}"/>
              </a:ext>
            </a:extLst>
          </p:cNvPr>
          <p:cNvSpPr>
            <a:spLocks noGrp="1"/>
          </p:cNvSpPr>
          <p:nvPr>
            <p:ph type="sldNum" sz="quarter" idx="12"/>
          </p:nvPr>
        </p:nvSpPr>
        <p:spPr/>
        <p:txBody>
          <a:bodyPr/>
          <a:lstStyle/>
          <a:p>
            <a:fld id="{936B3FD2-17C4-F744-8AD5-E8AA7FAC96FA}" type="slidenum">
              <a:rPr lang="en-CN" smtClean="0"/>
              <a:t>54</a:t>
            </a:fld>
            <a:endParaRPr lang="en-CN"/>
          </a:p>
        </p:txBody>
      </p:sp>
    </p:spTree>
    <p:custDataLst>
      <p:tags r:id="rId1"/>
    </p:custDataLst>
    <p:extLst>
      <p:ext uri="{BB962C8B-B14F-4D97-AF65-F5344CB8AC3E}">
        <p14:creationId xmlns:p14="http://schemas.microsoft.com/office/powerpoint/2010/main" val="69403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436E696-E7F4-7D9B-95D4-1BCB167D5374}"/>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590405D9-5FE2-3742-F482-D6B9A1E599EE}"/>
              </a:ext>
            </a:extLst>
          </p:cNvPr>
          <p:cNvSpPr/>
          <p:nvPr/>
        </p:nvSpPr>
        <p:spPr>
          <a:xfrm>
            <a:off x="148856" y="182561"/>
            <a:ext cx="11844670" cy="6538913"/>
          </a:xfrm>
          <a:prstGeom prst="roundRect">
            <a:avLst>
              <a:gd name="adj" fmla="val 796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48F5E66-6123-F8B7-D661-1EA6C701CFA9}"/>
              </a:ext>
            </a:extLst>
          </p:cNvPr>
          <p:cNvSpPr>
            <a:spLocks noGrp="1"/>
          </p:cNvSpPr>
          <p:nvPr>
            <p:ph idx="1"/>
          </p:nvPr>
        </p:nvSpPr>
        <p:spPr/>
        <p:txBody>
          <a:bodyPr/>
          <a:lstStyle/>
          <a:p>
            <a:r>
              <a:rPr lang="en-US" dirty="0"/>
              <a:t>A key tool: </a:t>
            </a:r>
            <a:r>
              <a:rPr lang="en-CN"/>
              <a:t>“</a:t>
            </a:r>
            <a:r>
              <a:rPr lang="en-CN" dirty="0"/>
              <a:t>Split and mix”</a:t>
            </a:r>
          </a:p>
          <a:p>
            <a:r>
              <a:rPr lang="en-US" dirty="0"/>
              <a:t>Construction idea: Inner-outer PIR</a:t>
            </a:r>
          </a:p>
          <a:p>
            <a:r>
              <a:rPr lang="en-CN"/>
              <a:t>An </a:t>
            </a:r>
            <a:r>
              <a:rPr lang="en-CN" dirty="0"/>
              <a:t>interesting orthogonal problem</a:t>
            </a:r>
            <a:r>
              <a:rPr lang="en-CN"/>
              <a:t>: </a:t>
            </a:r>
            <a:r>
              <a:rPr lang="en-US" dirty="0"/>
              <a:t>H</a:t>
            </a:r>
            <a:r>
              <a:rPr lang="en-CN"/>
              <a:t>iding </a:t>
            </a:r>
            <a:r>
              <a:rPr lang="en-CN" dirty="0"/>
              <a:t>record size </a:t>
            </a:r>
            <a:r>
              <a:rPr lang="en-CN"/>
              <a:t>without padding</a:t>
            </a:r>
            <a:endParaRPr lang="en-CN" dirty="0"/>
          </a:p>
        </p:txBody>
      </p:sp>
      <p:sp>
        <p:nvSpPr>
          <p:cNvPr id="4" name="Title 1">
            <a:extLst>
              <a:ext uri="{FF2B5EF4-FFF2-40B4-BE49-F238E27FC236}">
                <a16:creationId xmlns:a16="http://schemas.microsoft.com/office/drawing/2014/main" id="{F1E13B64-2408-4C90-4042-33FB1E227339}"/>
              </a:ext>
            </a:extLst>
          </p:cNvPr>
          <p:cNvSpPr>
            <a:spLocks noGrp="1"/>
          </p:cNvSpPr>
          <p:nvPr>
            <p:ph type="title"/>
          </p:nvPr>
        </p:nvSpPr>
        <p:spPr>
          <a:xfrm>
            <a:off x="839788" y="365125"/>
            <a:ext cx="10515600" cy="1325563"/>
          </a:xfrm>
        </p:spPr>
        <p:txBody>
          <a:bodyPr>
            <a:normAutofit/>
          </a:bodyPr>
          <a:lstStyle/>
          <a:p>
            <a:r>
              <a:rPr lang="en-US" sz="3600" b="1" dirty="0">
                <a:latin typeface="+mn-lt"/>
              </a:rPr>
              <a:t>Part I recap: Our information-theoretic </a:t>
            </a:r>
            <a:r>
              <a:rPr lang="en-US" dirty="0"/>
              <a:t>c</a:t>
            </a:r>
            <a:r>
              <a:rPr lang="en-US" sz="3600" b="1" dirty="0">
                <a:latin typeface="+mn-lt"/>
              </a:rPr>
              <a:t>onstruction</a:t>
            </a:r>
            <a:endParaRPr lang="en-CN" sz="3600" dirty="0"/>
          </a:p>
        </p:txBody>
      </p:sp>
      <p:sp>
        <p:nvSpPr>
          <p:cNvPr id="2" name="Right Arrow 1">
            <a:extLst>
              <a:ext uri="{FF2B5EF4-FFF2-40B4-BE49-F238E27FC236}">
                <a16:creationId xmlns:a16="http://schemas.microsoft.com/office/drawing/2014/main" id="{7AD2E276-5E86-529E-C90C-F552F09440B6}"/>
              </a:ext>
            </a:extLst>
          </p:cNvPr>
          <p:cNvSpPr/>
          <p:nvPr/>
        </p:nvSpPr>
        <p:spPr>
          <a:xfrm rot="19121607">
            <a:off x="1106848" y="3732729"/>
            <a:ext cx="608428" cy="520505"/>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Slide Number Placeholder 4">
            <a:extLst>
              <a:ext uri="{FF2B5EF4-FFF2-40B4-BE49-F238E27FC236}">
                <a16:creationId xmlns:a16="http://schemas.microsoft.com/office/drawing/2014/main" id="{BF203C99-261C-879F-E999-A30111C7B269}"/>
              </a:ext>
            </a:extLst>
          </p:cNvPr>
          <p:cNvSpPr>
            <a:spLocks noGrp="1"/>
          </p:cNvSpPr>
          <p:nvPr>
            <p:ph type="sldNum" sz="quarter" idx="12"/>
          </p:nvPr>
        </p:nvSpPr>
        <p:spPr/>
        <p:txBody>
          <a:bodyPr/>
          <a:lstStyle/>
          <a:p>
            <a:fld id="{936B3FD2-17C4-F744-8AD5-E8AA7FAC96FA}" type="slidenum">
              <a:rPr lang="en-CN" smtClean="0"/>
              <a:t>55</a:t>
            </a:fld>
            <a:endParaRPr lang="en-CN"/>
          </a:p>
        </p:txBody>
      </p:sp>
      <p:sp>
        <p:nvSpPr>
          <p:cNvPr id="6" name="TextBox 5">
            <a:extLst>
              <a:ext uri="{FF2B5EF4-FFF2-40B4-BE49-F238E27FC236}">
                <a16:creationId xmlns:a16="http://schemas.microsoft.com/office/drawing/2014/main" id="{61439D37-100A-5EE1-46C9-CCA8A0C647E6}"/>
              </a:ext>
            </a:extLst>
          </p:cNvPr>
          <p:cNvSpPr txBox="1"/>
          <p:nvPr/>
        </p:nvSpPr>
        <p:spPr>
          <a:xfrm>
            <a:off x="493023" y="4323930"/>
            <a:ext cx="3281668" cy="492443"/>
          </a:xfrm>
          <a:prstGeom prst="rect">
            <a:avLst/>
          </a:prstGeom>
          <a:noFill/>
        </p:spPr>
        <p:txBody>
          <a:bodyPr wrap="none" rtlCol="0">
            <a:spAutoFit/>
          </a:bodyPr>
          <a:lstStyle/>
          <a:p>
            <a:r>
              <a:rPr lang="en-US" sz="2600" dirty="0">
                <a:solidFill>
                  <a:srgbClr val="FFC000"/>
                </a:solidFill>
              </a:rPr>
              <a:t>We can get to this now</a:t>
            </a:r>
          </a:p>
        </p:txBody>
      </p:sp>
    </p:spTree>
    <p:extLst>
      <p:ext uri="{BB962C8B-B14F-4D97-AF65-F5344CB8AC3E}">
        <p14:creationId xmlns:p14="http://schemas.microsoft.com/office/powerpoint/2010/main" val="1283392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To deploy PIR in real-world applications…</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7866564" y="326385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9640232" y="4274558"/>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10246863" y="402673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8426970" y="4019396"/>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9049051" y="4371728"/>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7281471" y="4274557"/>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75670CE7-3FD8-5142-73A3-B70586A8D648}"/>
              </a:ext>
            </a:extLst>
          </p:cNvPr>
          <p:cNvSpPr txBox="1"/>
          <p:nvPr/>
        </p:nvSpPr>
        <p:spPr>
          <a:xfrm>
            <a:off x="7175432" y="4866332"/>
            <a:ext cx="3716338" cy="461665"/>
          </a:xfrm>
          <a:prstGeom prst="rect">
            <a:avLst/>
          </a:prstGeom>
          <a:noFill/>
        </p:spPr>
        <p:txBody>
          <a:bodyPr wrap="none" rtlCol="0">
            <a:spAutoFit/>
          </a:bodyPr>
          <a:lstStyle/>
          <a:p>
            <a:r>
              <a:rPr lang="en-CN" sz="2400" dirty="0"/>
              <a:t>Database records in practice</a:t>
            </a:r>
          </a:p>
        </p:txBody>
      </p:sp>
      <p:sp>
        <p:nvSpPr>
          <p:cNvPr id="36" name="TextBox 35">
            <a:extLst>
              <a:ext uri="{FF2B5EF4-FFF2-40B4-BE49-F238E27FC236}">
                <a16:creationId xmlns:a16="http://schemas.microsoft.com/office/drawing/2014/main" id="{36D992A4-2EED-D906-0C38-4F5F9318A7DF}"/>
              </a:ext>
            </a:extLst>
          </p:cNvPr>
          <p:cNvSpPr txBox="1"/>
          <p:nvPr/>
        </p:nvSpPr>
        <p:spPr>
          <a:xfrm>
            <a:off x="1321687" y="4857899"/>
            <a:ext cx="4280274" cy="461665"/>
          </a:xfrm>
          <a:prstGeom prst="rect">
            <a:avLst/>
          </a:prstGeom>
          <a:noFill/>
        </p:spPr>
        <p:txBody>
          <a:bodyPr wrap="none" rtlCol="0">
            <a:spAutoFit/>
          </a:bodyPr>
          <a:lstStyle/>
          <a:p>
            <a:r>
              <a:rPr lang="en-CN" sz="2400" dirty="0"/>
              <a:t>Database entries of PIR in theory</a:t>
            </a:r>
          </a:p>
        </p:txBody>
      </p:sp>
      <p:sp>
        <p:nvSpPr>
          <p:cNvPr id="37" name="Rectangle 36">
            <a:extLst>
              <a:ext uri="{FF2B5EF4-FFF2-40B4-BE49-F238E27FC236}">
                <a16:creationId xmlns:a16="http://schemas.microsoft.com/office/drawing/2014/main" id="{0EBC8DB6-EE29-F593-2267-09A8FCA2B0BE}"/>
              </a:ext>
            </a:extLst>
          </p:cNvPr>
          <p:cNvSpPr/>
          <p:nvPr/>
        </p:nvSpPr>
        <p:spPr>
          <a:xfrm>
            <a:off x="1831768" y="438452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652EAB0E-7CB1-6E70-B427-7AF401BF20FA}"/>
              </a:ext>
            </a:extLst>
          </p:cNvPr>
          <p:cNvSpPr/>
          <p:nvPr/>
        </p:nvSpPr>
        <p:spPr>
          <a:xfrm>
            <a:off x="2422949" y="437915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473162AC-60E0-BCCB-6453-F9285E1DC947}"/>
              </a:ext>
            </a:extLst>
          </p:cNvPr>
          <p:cNvSpPr/>
          <p:nvPr/>
        </p:nvSpPr>
        <p:spPr>
          <a:xfrm>
            <a:off x="3014257" y="438418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AFD4A0B8-D65C-7AE8-25A9-643FDC0D78FA}"/>
              </a:ext>
            </a:extLst>
          </p:cNvPr>
          <p:cNvSpPr/>
          <p:nvPr/>
        </p:nvSpPr>
        <p:spPr>
          <a:xfrm>
            <a:off x="3605438" y="437881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EE0A21E2-99A7-B38D-B235-6DCCCFFC625E}"/>
              </a:ext>
            </a:extLst>
          </p:cNvPr>
          <p:cNvSpPr/>
          <p:nvPr/>
        </p:nvSpPr>
        <p:spPr>
          <a:xfrm>
            <a:off x="4194161" y="438418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77424AE6-B07B-E25C-FB06-74853B1D0970}"/>
              </a:ext>
            </a:extLst>
          </p:cNvPr>
          <p:cNvSpPr/>
          <p:nvPr/>
        </p:nvSpPr>
        <p:spPr>
          <a:xfrm>
            <a:off x="4785342" y="437881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C5E2659-1FF3-E0CB-A35C-2AB9F1A4EAF8}"/>
                  </a:ext>
                </a:extLst>
              </p:cNvPr>
              <p:cNvSpPr/>
              <p:nvPr/>
            </p:nvSpPr>
            <p:spPr>
              <a:xfrm>
                <a:off x="2191768" y="2770262"/>
                <a:ext cx="3283955" cy="1143000"/>
              </a:xfrm>
              <a:prstGeom prst="wedgeRoundRectCallou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solidFill>
                      <a:schemeClr val="tx1"/>
                    </a:solidFill>
                  </a:rPr>
                  <a:t>Often assume the same size, mostly </a:t>
                </a:r>
                <a14:m>
                  <m:oMath xmlns:m="http://schemas.openxmlformats.org/officeDocument/2006/math">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0, 1</m:t>
                            </m:r>
                          </m:e>
                        </m:d>
                      </m:e>
                      <m:sup>
                        <m:r>
                          <a:rPr lang="en-US" sz="2400" b="0" i="1" smtClean="0">
                            <a:solidFill>
                              <a:schemeClr val="tx1"/>
                            </a:solidFill>
                            <a:latin typeface="Cambria Math" panose="02040503050406030204" pitchFamily="18" charset="0"/>
                          </a:rPr>
                          <m:t>𝑛</m:t>
                        </m:r>
                      </m:sup>
                    </m:sSup>
                  </m:oMath>
                </a14:m>
                <a:endParaRPr lang="en-CN" sz="2400" dirty="0">
                  <a:solidFill>
                    <a:schemeClr val="tx1"/>
                  </a:solidFill>
                </a:endParaRPr>
              </a:p>
            </p:txBody>
          </p:sp>
        </mc:Choice>
        <mc:Fallback xmlns="">
          <p:sp>
            <p:nvSpPr>
              <p:cNvPr id="43" name="Rounded Rectangular Callout 42">
                <a:extLst>
                  <a:ext uri="{FF2B5EF4-FFF2-40B4-BE49-F238E27FC236}">
                    <a16:creationId xmlns:a16="http://schemas.microsoft.com/office/drawing/2014/main" id="{CC5E2659-1FF3-E0CB-A35C-2AB9F1A4EAF8}"/>
                  </a:ext>
                </a:extLst>
              </p:cNvPr>
              <p:cNvSpPr>
                <a:spLocks noRot="1" noChangeAspect="1" noMove="1" noResize="1" noEditPoints="1" noAdjustHandles="1" noChangeArrowheads="1" noChangeShapeType="1" noTextEdit="1"/>
              </p:cNvSpPr>
              <p:nvPr/>
            </p:nvSpPr>
            <p:spPr>
              <a:xfrm>
                <a:off x="2191768" y="2770262"/>
                <a:ext cx="3283955" cy="1143000"/>
              </a:xfrm>
              <a:prstGeom prst="wedgeRoundRectCallout">
                <a:avLst/>
              </a:prstGeom>
              <a:blipFill>
                <a:blip r:embed="rId4"/>
                <a:stretch>
                  <a:fillRect l="-385" r="-2308"/>
                </a:stretch>
              </a:blipFill>
              <a:ln>
                <a:noFill/>
              </a:ln>
            </p:spPr>
            <p:txBody>
              <a:bodyPr/>
              <a:lstStyle/>
              <a:p>
                <a:r>
                  <a:rPr lang="en-CN">
                    <a:noFill/>
                  </a:rPr>
                  <a:t> </a:t>
                </a:r>
              </a:p>
            </p:txBody>
          </p:sp>
        </mc:Fallback>
      </mc:AlternateContent>
      <p:sp>
        <p:nvSpPr>
          <p:cNvPr id="44" name="Rounded Rectangular Callout 43">
            <a:extLst>
              <a:ext uri="{FF2B5EF4-FFF2-40B4-BE49-F238E27FC236}">
                <a16:creationId xmlns:a16="http://schemas.microsoft.com/office/drawing/2014/main" id="{2DD34165-49BB-BE1F-1769-B71A3DC1D65E}"/>
              </a:ext>
            </a:extLst>
          </p:cNvPr>
          <p:cNvSpPr/>
          <p:nvPr/>
        </p:nvSpPr>
        <p:spPr>
          <a:xfrm>
            <a:off x="8499686" y="2790925"/>
            <a:ext cx="2526650" cy="980690"/>
          </a:xfrm>
          <a:prstGeom prst="wedgeRoundRectCallou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solidFill>
                  <a:schemeClr val="tx1"/>
                </a:solidFill>
              </a:rPr>
              <a:t>They have different lengths</a:t>
            </a:r>
          </a:p>
        </p:txBody>
      </p:sp>
      <p:sp>
        <p:nvSpPr>
          <p:cNvPr id="2" name="Slide Number Placeholder 1">
            <a:extLst>
              <a:ext uri="{FF2B5EF4-FFF2-40B4-BE49-F238E27FC236}">
                <a16:creationId xmlns:a16="http://schemas.microsoft.com/office/drawing/2014/main" id="{09BA35F0-3888-A13B-9A4E-4B51632B29BF}"/>
              </a:ext>
            </a:extLst>
          </p:cNvPr>
          <p:cNvSpPr>
            <a:spLocks noGrp="1"/>
          </p:cNvSpPr>
          <p:nvPr>
            <p:ph type="sldNum" sz="quarter" idx="12"/>
          </p:nvPr>
        </p:nvSpPr>
        <p:spPr/>
        <p:txBody>
          <a:bodyPr/>
          <a:lstStyle/>
          <a:p>
            <a:fld id="{936B3FD2-17C4-F744-8AD5-E8AA7FAC96FA}" type="slidenum">
              <a:rPr lang="en-CN" smtClean="0"/>
              <a:t>56</a:t>
            </a:fld>
            <a:endParaRPr lang="en-CN"/>
          </a:p>
        </p:txBody>
      </p:sp>
    </p:spTree>
    <p:custDataLst>
      <p:tags r:id="rId1"/>
    </p:custDataLst>
    <p:extLst>
      <p:ext uri="{BB962C8B-B14F-4D97-AF65-F5344CB8AC3E}">
        <p14:creationId xmlns:p14="http://schemas.microsoft.com/office/powerpoint/2010/main" val="2676089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To deploy PIR in real-world applications…</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7866564" y="326385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9640232" y="4274558"/>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10246863" y="402673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8426970" y="4019396"/>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9049051" y="4371728"/>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7281471" y="4274557"/>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75670CE7-3FD8-5142-73A3-B70586A8D648}"/>
              </a:ext>
            </a:extLst>
          </p:cNvPr>
          <p:cNvSpPr txBox="1"/>
          <p:nvPr/>
        </p:nvSpPr>
        <p:spPr>
          <a:xfrm>
            <a:off x="7175432" y="4866332"/>
            <a:ext cx="3716338" cy="461665"/>
          </a:xfrm>
          <a:prstGeom prst="rect">
            <a:avLst/>
          </a:prstGeom>
          <a:noFill/>
        </p:spPr>
        <p:txBody>
          <a:bodyPr wrap="none" rtlCol="0">
            <a:spAutoFit/>
          </a:bodyPr>
          <a:lstStyle/>
          <a:p>
            <a:r>
              <a:rPr lang="en-CN" sz="2400" dirty="0"/>
              <a:t>Database records in practice</a:t>
            </a:r>
          </a:p>
        </p:txBody>
      </p:sp>
      <p:sp>
        <p:nvSpPr>
          <p:cNvPr id="36" name="TextBox 35">
            <a:extLst>
              <a:ext uri="{FF2B5EF4-FFF2-40B4-BE49-F238E27FC236}">
                <a16:creationId xmlns:a16="http://schemas.microsoft.com/office/drawing/2014/main" id="{36D992A4-2EED-D906-0C38-4F5F9318A7DF}"/>
              </a:ext>
            </a:extLst>
          </p:cNvPr>
          <p:cNvSpPr txBox="1"/>
          <p:nvPr/>
        </p:nvSpPr>
        <p:spPr>
          <a:xfrm>
            <a:off x="1321687" y="4857899"/>
            <a:ext cx="4280274" cy="461665"/>
          </a:xfrm>
          <a:prstGeom prst="rect">
            <a:avLst/>
          </a:prstGeom>
          <a:noFill/>
        </p:spPr>
        <p:txBody>
          <a:bodyPr wrap="none" rtlCol="0">
            <a:spAutoFit/>
          </a:bodyPr>
          <a:lstStyle/>
          <a:p>
            <a:r>
              <a:rPr lang="en-CN" sz="2400" dirty="0"/>
              <a:t>Database entries of PIR in theory</a:t>
            </a:r>
          </a:p>
        </p:txBody>
      </p:sp>
      <p:sp>
        <p:nvSpPr>
          <p:cNvPr id="37" name="Rectangle 36">
            <a:extLst>
              <a:ext uri="{FF2B5EF4-FFF2-40B4-BE49-F238E27FC236}">
                <a16:creationId xmlns:a16="http://schemas.microsoft.com/office/drawing/2014/main" id="{0EBC8DB6-EE29-F593-2267-09A8FCA2B0BE}"/>
              </a:ext>
            </a:extLst>
          </p:cNvPr>
          <p:cNvSpPr/>
          <p:nvPr/>
        </p:nvSpPr>
        <p:spPr>
          <a:xfrm>
            <a:off x="1831768" y="438452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652EAB0E-7CB1-6E70-B427-7AF401BF20FA}"/>
              </a:ext>
            </a:extLst>
          </p:cNvPr>
          <p:cNvSpPr/>
          <p:nvPr/>
        </p:nvSpPr>
        <p:spPr>
          <a:xfrm>
            <a:off x="2422949" y="437915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473162AC-60E0-BCCB-6453-F9285E1DC947}"/>
              </a:ext>
            </a:extLst>
          </p:cNvPr>
          <p:cNvSpPr/>
          <p:nvPr/>
        </p:nvSpPr>
        <p:spPr>
          <a:xfrm>
            <a:off x="3014257" y="438418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AFD4A0B8-D65C-7AE8-25A9-643FDC0D78FA}"/>
              </a:ext>
            </a:extLst>
          </p:cNvPr>
          <p:cNvSpPr/>
          <p:nvPr/>
        </p:nvSpPr>
        <p:spPr>
          <a:xfrm>
            <a:off x="3605438" y="437881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EE0A21E2-99A7-B38D-B235-6DCCCFFC625E}"/>
              </a:ext>
            </a:extLst>
          </p:cNvPr>
          <p:cNvSpPr/>
          <p:nvPr/>
        </p:nvSpPr>
        <p:spPr>
          <a:xfrm>
            <a:off x="4194161" y="4384180"/>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77424AE6-B07B-E25C-FB06-74853B1D0970}"/>
              </a:ext>
            </a:extLst>
          </p:cNvPr>
          <p:cNvSpPr/>
          <p:nvPr/>
        </p:nvSpPr>
        <p:spPr>
          <a:xfrm>
            <a:off x="4785342" y="4378815"/>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C5E2659-1FF3-E0CB-A35C-2AB9F1A4EAF8}"/>
                  </a:ext>
                </a:extLst>
              </p:cNvPr>
              <p:cNvSpPr/>
              <p:nvPr/>
            </p:nvSpPr>
            <p:spPr>
              <a:xfrm>
                <a:off x="2191768" y="2770262"/>
                <a:ext cx="3283955" cy="1143000"/>
              </a:xfrm>
              <a:prstGeom prst="wedgeRoundRectCallou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solidFill>
                      <a:schemeClr val="tx1"/>
                    </a:solidFill>
                  </a:rPr>
                  <a:t>Often assume the same size, mostly </a:t>
                </a:r>
                <a14:m>
                  <m:oMath xmlns:m="http://schemas.openxmlformats.org/officeDocument/2006/math">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0, 1</m:t>
                            </m:r>
                          </m:e>
                        </m:d>
                      </m:e>
                      <m:sup>
                        <m:r>
                          <a:rPr lang="en-US" sz="2400" b="0" i="1" smtClean="0">
                            <a:solidFill>
                              <a:schemeClr val="tx1"/>
                            </a:solidFill>
                            <a:latin typeface="Cambria Math" panose="02040503050406030204" pitchFamily="18" charset="0"/>
                          </a:rPr>
                          <m:t>𝑛</m:t>
                        </m:r>
                      </m:sup>
                    </m:sSup>
                  </m:oMath>
                </a14:m>
                <a:endParaRPr lang="en-CN" sz="2400" dirty="0">
                  <a:solidFill>
                    <a:schemeClr val="tx1"/>
                  </a:solidFill>
                </a:endParaRPr>
              </a:p>
            </p:txBody>
          </p:sp>
        </mc:Choice>
        <mc:Fallback xmlns="">
          <p:sp>
            <p:nvSpPr>
              <p:cNvPr id="43" name="Rounded Rectangular Callout 42">
                <a:extLst>
                  <a:ext uri="{FF2B5EF4-FFF2-40B4-BE49-F238E27FC236}">
                    <a16:creationId xmlns:a16="http://schemas.microsoft.com/office/drawing/2014/main" id="{CC5E2659-1FF3-E0CB-A35C-2AB9F1A4EAF8}"/>
                  </a:ext>
                </a:extLst>
              </p:cNvPr>
              <p:cNvSpPr>
                <a:spLocks noRot="1" noChangeAspect="1" noMove="1" noResize="1" noEditPoints="1" noAdjustHandles="1" noChangeArrowheads="1" noChangeShapeType="1" noTextEdit="1"/>
              </p:cNvSpPr>
              <p:nvPr/>
            </p:nvSpPr>
            <p:spPr>
              <a:xfrm>
                <a:off x="2191768" y="2770262"/>
                <a:ext cx="3283955" cy="1143000"/>
              </a:xfrm>
              <a:prstGeom prst="wedgeRoundRectCallout">
                <a:avLst/>
              </a:prstGeom>
              <a:blipFill>
                <a:blip r:embed="rId4"/>
                <a:stretch>
                  <a:fillRect l="-385" r="-2308"/>
                </a:stretch>
              </a:blipFill>
              <a:ln>
                <a:noFill/>
              </a:ln>
            </p:spPr>
            <p:txBody>
              <a:bodyPr/>
              <a:lstStyle/>
              <a:p>
                <a:r>
                  <a:rPr lang="en-CN">
                    <a:noFill/>
                  </a:rPr>
                  <a:t> </a:t>
                </a:r>
              </a:p>
            </p:txBody>
          </p:sp>
        </mc:Fallback>
      </mc:AlternateContent>
      <p:sp>
        <p:nvSpPr>
          <p:cNvPr id="44" name="Rounded Rectangular Callout 43">
            <a:extLst>
              <a:ext uri="{FF2B5EF4-FFF2-40B4-BE49-F238E27FC236}">
                <a16:creationId xmlns:a16="http://schemas.microsoft.com/office/drawing/2014/main" id="{2DD34165-49BB-BE1F-1769-B71A3DC1D65E}"/>
              </a:ext>
            </a:extLst>
          </p:cNvPr>
          <p:cNvSpPr/>
          <p:nvPr/>
        </p:nvSpPr>
        <p:spPr>
          <a:xfrm>
            <a:off x="8499686" y="2790925"/>
            <a:ext cx="2526650" cy="980690"/>
          </a:xfrm>
          <a:prstGeom prst="wedgeRoundRectCallou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solidFill>
                  <a:schemeClr val="tx1"/>
                </a:solidFill>
              </a:rPr>
              <a:t>They have different lengths</a:t>
            </a:r>
          </a:p>
        </p:txBody>
      </p:sp>
      <p:sp>
        <p:nvSpPr>
          <p:cNvPr id="50" name="Rectangle 49">
            <a:extLst>
              <a:ext uri="{FF2B5EF4-FFF2-40B4-BE49-F238E27FC236}">
                <a16:creationId xmlns:a16="http://schemas.microsoft.com/office/drawing/2014/main" id="{0088C5A7-A5F0-58BF-4CF7-E982E86ABF63}"/>
              </a:ext>
            </a:extLst>
          </p:cNvPr>
          <p:cNvSpPr/>
          <p:nvPr/>
        </p:nvSpPr>
        <p:spPr>
          <a:xfrm>
            <a:off x="7281471" y="3284813"/>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16E4BEAF-AA98-77D8-0F89-D48C8E9AFD22}"/>
              </a:ext>
            </a:extLst>
          </p:cNvPr>
          <p:cNvSpPr/>
          <p:nvPr/>
        </p:nvSpPr>
        <p:spPr>
          <a:xfrm>
            <a:off x="9049051" y="3263856"/>
            <a:ext cx="360000" cy="11078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9FA1293-9F9C-2891-DECF-06F360164386}"/>
              </a:ext>
            </a:extLst>
          </p:cNvPr>
          <p:cNvSpPr/>
          <p:nvPr/>
        </p:nvSpPr>
        <p:spPr>
          <a:xfrm>
            <a:off x="8426970" y="3284812"/>
            <a:ext cx="360000" cy="74820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68CBC56D-4AC8-1D5B-16E5-66FC9CC5D09B}"/>
              </a:ext>
            </a:extLst>
          </p:cNvPr>
          <p:cNvSpPr/>
          <p:nvPr/>
        </p:nvSpPr>
        <p:spPr>
          <a:xfrm>
            <a:off x="9640232" y="3284813"/>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153B1FB0-6DA2-990D-1842-DA615E9B349A}"/>
              </a:ext>
            </a:extLst>
          </p:cNvPr>
          <p:cNvSpPr/>
          <p:nvPr/>
        </p:nvSpPr>
        <p:spPr>
          <a:xfrm>
            <a:off x="10245998" y="3284812"/>
            <a:ext cx="360000" cy="7555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dirty="0"/>
          </a:p>
        </p:txBody>
      </p:sp>
      <p:sp>
        <p:nvSpPr>
          <p:cNvPr id="55" name="Rounded Rectangle 54">
            <a:extLst>
              <a:ext uri="{FF2B5EF4-FFF2-40B4-BE49-F238E27FC236}">
                <a16:creationId xmlns:a16="http://schemas.microsoft.com/office/drawing/2014/main" id="{121A0366-E515-537D-87B3-02BFB4729B94}"/>
              </a:ext>
            </a:extLst>
          </p:cNvPr>
          <p:cNvSpPr/>
          <p:nvPr/>
        </p:nvSpPr>
        <p:spPr>
          <a:xfrm>
            <a:off x="2458097" y="5742210"/>
            <a:ext cx="7376234" cy="6042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To retrieve privately, it is necessary to hide record size</a:t>
            </a:r>
          </a:p>
        </p:txBody>
      </p:sp>
      <p:sp>
        <p:nvSpPr>
          <p:cNvPr id="2" name="Slide Number Placeholder 1">
            <a:extLst>
              <a:ext uri="{FF2B5EF4-FFF2-40B4-BE49-F238E27FC236}">
                <a16:creationId xmlns:a16="http://schemas.microsoft.com/office/drawing/2014/main" id="{09BA35F0-3888-A13B-9A4E-4B51632B29BF}"/>
              </a:ext>
            </a:extLst>
          </p:cNvPr>
          <p:cNvSpPr>
            <a:spLocks noGrp="1"/>
          </p:cNvSpPr>
          <p:nvPr>
            <p:ph type="sldNum" sz="quarter" idx="12"/>
          </p:nvPr>
        </p:nvSpPr>
        <p:spPr/>
        <p:txBody>
          <a:bodyPr/>
          <a:lstStyle/>
          <a:p>
            <a:fld id="{936B3FD2-17C4-F744-8AD5-E8AA7FAC96FA}" type="slidenum">
              <a:rPr lang="en-CN" smtClean="0"/>
              <a:t>57</a:t>
            </a:fld>
            <a:endParaRPr lang="en-CN"/>
          </a:p>
        </p:txBody>
      </p:sp>
    </p:spTree>
    <p:custDataLst>
      <p:tags r:id="rId1"/>
    </p:custDataLst>
    <p:extLst>
      <p:ext uri="{BB962C8B-B14F-4D97-AF65-F5344CB8AC3E}">
        <p14:creationId xmlns:p14="http://schemas.microsoft.com/office/powerpoint/2010/main" val="40647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down)">
                                      <p:cBhvr>
                                        <p:cTn id="13" dur="500"/>
                                        <p:tgtEl>
                                          <p:spTgt spid="5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down)">
                                      <p:cBhvr>
                                        <p:cTn id="16" dur="500"/>
                                        <p:tgtEl>
                                          <p:spTgt spid="5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500"/>
                                        <p:tgtEl>
                                          <p:spTgt spid="5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Padding solves the problem: how about efficiency?</a:t>
            </a:r>
          </a:p>
          <a:p>
            <a:endParaRPr lang="en-CN" dirty="0"/>
          </a:p>
          <a:p>
            <a:pPr marL="0" indent="0">
              <a:buNone/>
            </a:pPr>
            <a:r>
              <a:rPr lang="en-CN" dirty="0"/>
              <a:t>   </a:t>
            </a:r>
          </a:p>
          <a:p>
            <a:pPr marL="0" indent="0">
              <a:buNone/>
            </a:pPr>
            <a:endParaRPr lang="en-CN" dirty="0"/>
          </a:p>
          <a:p>
            <a:pPr marL="0" indent="0">
              <a:buNone/>
            </a:pPr>
            <a:r>
              <a:rPr lang="en-CN" dirty="0"/>
              <a:t>   </a:t>
            </a:r>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7630639" y="2879740"/>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9404307" y="3890443"/>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10010938" y="3642616"/>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25604" name="Picture 4" descr="Youtube Play Button Vector Art, Icons, and Graphics for Free Download">
            <a:extLst>
              <a:ext uri="{FF2B5EF4-FFF2-40B4-BE49-F238E27FC236}">
                <a16:creationId xmlns:a16="http://schemas.microsoft.com/office/drawing/2014/main" id="{3DBCCCC0-A3A2-B552-ACC8-0F883CBA6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312" y="2978427"/>
            <a:ext cx="1763122" cy="17631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041D403-05D5-6E06-B19D-D3398E602FDB}"/>
              </a:ext>
            </a:extLst>
          </p:cNvPr>
          <p:cNvSpPr/>
          <p:nvPr/>
        </p:nvSpPr>
        <p:spPr>
          <a:xfrm>
            <a:off x="8191045" y="36352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8813126" y="398761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7045546" y="3890442"/>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75670CE7-3FD8-5142-73A3-B70586A8D648}"/>
              </a:ext>
            </a:extLst>
          </p:cNvPr>
          <p:cNvSpPr txBox="1"/>
          <p:nvPr/>
        </p:nvSpPr>
        <p:spPr>
          <a:xfrm>
            <a:off x="6939507" y="4482217"/>
            <a:ext cx="3716338" cy="461665"/>
          </a:xfrm>
          <a:prstGeom prst="rect">
            <a:avLst/>
          </a:prstGeom>
          <a:noFill/>
        </p:spPr>
        <p:txBody>
          <a:bodyPr wrap="none" rtlCol="0">
            <a:spAutoFit/>
          </a:bodyPr>
          <a:lstStyle/>
          <a:p>
            <a:r>
              <a:rPr lang="en-CN" sz="2400" dirty="0"/>
              <a:t>Database records in practice</a:t>
            </a:r>
          </a:p>
        </p:txBody>
      </p:sp>
      <p:sp>
        <p:nvSpPr>
          <p:cNvPr id="50" name="Rectangle 49">
            <a:extLst>
              <a:ext uri="{FF2B5EF4-FFF2-40B4-BE49-F238E27FC236}">
                <a16:creationId xmlns:a16="http://schemas.microsoft.com/office/drawing/2014/main" id="{0088C5A7-A5F0-58BF-4CF7-E982E86ABF63}"/>
              </a:ext>
            </a:extLst>
          </p:cNvPr>
          <p:cNvSpPr/>
          <p:nvPr/>
        </p:nvSpPr>
        <p:spPr>
          <a:xfrm>
            <a:off x="7045546" y="2900698"/>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16E4BEAF-AA98-77D8-0F89-D48C8E9AFD22}"/>
              </a:ext>
            </a:extLst>
          </p:cNvPr>
          <p:cNvSpPr/>
          <p:nvPr/>
        </p:nvSpPr>
        <p:spPr>
          <a:xfrm>
            <a:off x="8813126" y="2879741"/>
            <a:ext cx="360000" cy="11078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9FA1293-9F9C-2891-DECF-06F360164386}"/>
              </a:ext>
            </a:extLst>
          </p:cNvPr>
          <p:cNvSpPr/>
          <p:nvPr/>
        </p:nvSpPr>
        <p:spPr>
          <a:xfrm>
            <a:off x="8191045" y="2900697"/>
            <a:ext cx="360000" cy="74820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68CBC56D-4AC8-1D5B-16E5-66FC9CC5D09B}"/>
              </a:ext>
            </a:extLst>
          </p:cNvPr>
          <p:cNvSpPr/>
          <p:nvPr/>
        </p:nvSpPr>
        <p:spPr>
          <a:xfrm>
            <a:off x="9404307" y="2900698"/>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153B1FB0-6DA2-990D-1842-DA615E9B349A}"/>
              </a:ext>
            </a:extLst>
          </p:cNvPr>
          <p:cNvSpPr/>
          <p:nvPr/>
        </p:nvSpPr>
        <p:spPr>
          <a:xfrm>
            <a:off x="10010073" y="2900697"/>
            <a:ext cx="360000" cy="7555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dirty="0"/>
          </a:p>
        </p:txBody>
      </p:sp>
      <p:pic>
        <p:nvPicPr>
          <p:cNvPr id="25602" name="Picture 2" descr="Google drive - Free logo icons">
            <a:extLst>
              <a:ext uri="{FF2B5EF4-FFF2-40B4-BE49-F238E27FC236}">
                <a16:creationId xmlns:a16="http://schemas.microsoft.com/office/drawing/2014/main" id="{3067401F-F1E3-CF62-3803-6727506DD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673" y="3198237"/>
            <a:ext cx="1143850" cy="11438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B420A99-42E9-1A7D-A23F-68CC8C30EBC5}"/>
              </a:ext>
            </a:extLst>
          </p:cNvPr>
          <p:cNvSpPr txBox="1"/>
          <p:nvPr/>
        </p:nvSpPr>
        <p:spPr>
          <a:xfrm>
            <a:off x="1676401" y="5131128"/>
            <a:ext cx="10515599" cy="1200329"/>
          </a:xfrm>
          <a:prstGeom prst="rect">
            <a:avLst/>
          </a:prstGeom>
          <a:noFill/>
          <a:ln>
            <a:noFill/>
          </a:ln>
        </p:spPr>
        <p:txBody>
          <a:bodyPr wrap="square">
            <a:spAutoFit/>
          </a:bodyPr>
          <a:lstStyle/>
          <a:p>
            <a:pPr marL="0" indent="0">
              <a:buNone/>
            </a:pPr>
            <a:r>
              <a:rPr lang="en-CN" sz="2400" dirty="0">
                <a:solidFill>
                  <a:schemeClr val="accent1"/>
                </a:solidFill>
              </a:rPr>
              <a:t>The discrepancy between the smallest and the largest record can be huge</a:t>
            </a:r>
          </a:p>
          <a:p>
            <a:pPr marL="0" indent="0">
              <a:buNone/>
            </a:pPr>
            <a:r>
              <a:rPr lang="en-CN" sz="2400" dirty="0">
                <a:solidFill>
                  <a:schemeClr val="accent1"/>
                </a:solidFill>
              </a:rPr>
              <a:t>Majority of the records are small</a:t>
            </a:r>
          </a:p>
          <a:p>
            <a:pPr marL="0" indent="0">
              <a:buNone/>
            </a:pPr>
            <a:r>
              <a:rPr lang="en-CN" sz="2400" dirty="0">
                <a:solidFill>
                  <a:schemeClr val="accent1"/>
                </a:solidFill>
              </a:rPr>
              <a:t>Most users access the small records much more often than the large records</a:t>
            </a:r>
          </a:p>
        </p:txBody>
      </p:sp>
      <p:pic>
        <p:nvPicPr>
          <p:cNvPr id="25608" name="Picture 8" descr="Black tiktok icon - Free black social icons">
            <a:extLst>
              <a:ext uri="{FF2B5EF4-FFF2-40B4-BE49-F238E27FC236}">
                <a16:creationId xmlns:a16="http://schemas.microsoft.com/office/drawing/2014/main" id="{D4AE21FD-B816-A5DB-B082-EF55B8829C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527" y="3284812"/>
            <a:ext cx="1037280" cy="1037280"/>
          </a:xfrm>
          <a:prstGeom prst="rect">
            <a:avLst/>
          </a:prstGeom>
          <a:noFill/>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3029FD4A-2794-5EB8-C524-026354BB4F38}"/>
              </a:ext>
            </a:extLst>
          </p:cNvPr>
          <p:cNvSpPr/>
          <p:nvPr/>
        </p:nvSpPr>
        <p:spPr>
          <a:xfrm>
            <a:off x="1536155" y="4943882"/>
            <a:ext cx="9833518" cy="1622660"/>
          </a:xfrm>
          <a:prstGeom prst="round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Wave 29">
            <a:extLst>
              <a:ext uri="{FF2B5EF4-FFF2-40B4-BE49-F238E27FC236}">
                <a16:creationId xmlns:a16="http://schemas.microsoft.com/office/drawing/2014/main" id="{8569AD6C-4443-C533-781C-9A22652951A5}"/>
              </a:ext>
            </a:extLst>
          </p:cNvPr>
          <p:cNvSpPr/>
          <p:nvPr/>
        </p:nvSpPr>
        <p:spPr>
          <a:xfrm>
            <a:off x="1531992" y="4574484"/>
            <a:ext cx="1991709" cy="543828"/>
          </a:xfrm>
          <a:prstGeom prst="wav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t>Features</a:t>
            </a:r>
          </a:p>
        </p:txBody>
      </p:sp>
      <p:sp>
        <p:nvSpPr>
          <p:cNvPr id="2" name="Slide Number Placeholder 1">
            <a:extLst>
              <a:ext uri="{FF2B5EF4-FFF2-40B4-BE49-F238E27FC236}">
                <a16:creationId xmlns:a16="http://schemas.microsoft.com/office/drawing/2014/main" id="{17581FD8-EC56-48D7-3B44-952120C044D3}"/>
              </a:ext>
            </a:extLst>
          </p:cNvPr>
          <p:cNvSpPr>
            <a:spLocks noGrp="1"/>
          </p:cNvSpPr>
          <p:nvPr>
            <p:ph type="sldNum" sz="quarter" idx="12"/>
          </p:nvPr>
        </p:nvSpPr>
        <p:spPr/>
        <p:txBody>
          <a:bodyPr/>
          <a:lstStyle/>
          <a:p>
            <a:fld id="{936B3FD2-17C4-F744-8AD5-E8AA7FAC96FA}" type="slidenum">
              <a:rPr lang="en-CN" smtClean="0"/>
              <a:t>58</a:t>
            </a:fld>
            <a:endParaRPr lang="en-CN"/>
          </a:p>
        </p:txBody>
      </p:sp>
    </p:spTree>
    <p:custDataLst>
      <p:tags r:id="rId1"/>
    </p:custDataLst>
    <p:extLst>
      <p:ext uri="{BB962C8B-B14F-4D97-AF65-F5344CB8AC3E}">
        <p14:creationId xmlns:p14="http://schemas.microsoft.com/office/powerpoint/2010/main" val="243998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dissolv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dissolv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dissolv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Padding solves the problem: how about efficiency?</a:t>
            </a:r>
          </a:p>
          <a:p>
            <a:endParaRPr lang="en-CN" dirty="0"/>
          </a:p>
          <a:p>
            <a:pPr marL="0" indent="0">
              <a:buNone/>
            </a:pPr>
            <a:r>
              <a:rPr lang="en-CN" dirty="0"/>
              <a:t>   </a:t>
            </a:r>
          </a:p>
          <a:p>
            <a:pPr marL="0" indent="0">
              <a:buNone/>
            </a:pPr>
            <a:endParaRPr lang="en-CN" dirty="0"/>
          </a:p>
          <a:p>
            <a:pPr marL="0" indent="0">
              <a:buNone/>
            </a:pPr>
            <a:r>
              <a:rPr lang="en-CN" dirty="0"/>
              <a:t>   </a:t>
            </a:r>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7630639" y="2879740"/>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9404307" y="3890443"/>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10010938" y="3642616"/>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pic>
        <p:nvPicPr>
          <p:cNvPr id="25604" name="Picture 4" descr="Youtube Play Button Vector Art, Icons, and Graphics for Free Download">
            <a:extLst>
              <a:ext uri="{FF2B5EF4-FFF2-40B4-BE49-F238E27FC236}">
                <a16:creationId xmlns:a16="http://schemas.microsoft.com/office/drawing/2014/main" id="{3DBCCCC0-A3A2-B552-ACC8-0F883CBA6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312" y="2978427"/>
            <a:ext cx="1763122" cy="17631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041D403-05D5-6E06-B19D-D3398E602FDB}"/>
              </a:ext>
            </a:extLst>
          </p:cNvPr>
          <p:cNvSpPr/>
          <p:nvPr/>
        </p:nvSpPr>
        <p:spPr>
          <a:xfrm>
            <a:off x="8191045" y="36352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8813126" y="398761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7045546" y="3890442"/>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extBox 14">
            <a:extLst>
              <a:ext uri="{FF2B5EF4-FFF2-40B4-BE49-F238E27FC236}">
                <a16:creationId xmlns:a16="http://schemas.microsoft.com/office/drawing/2014/main" id="{75670CE7-3FD8-5142-73A3-B70586A8D648}"/>
              </a:ext>
            </a:extLst>
          </p:cNvPr>
          <p:cNvSpPr txBox="1"/>
          <p:nvPr/>
        </p:nvSpPr>
        <p:spPr>
          <a:xfrm>
            <a:off x="6939507" y="4482217"/>
            <a:ext cx="3716338" cy="461665"/>
          </a:xfrm>
          <a:prstGeom prst="rect">
            <a:avLst/>
          </a:prstGeom>
          <a:noFill/>
        </p:spPr>
        <p:txBody>
          <a:bodyPr wrap="none" rtlCol="0">
            <a:spAutoFit/>
          </a:bodyPr>
          <a:lstStyle/>
          <a:p>
            <a:r>
              <a:rPr lang="en-CN" sz="2400" dirty="0"/>
              <a:t>Database records in practice</a:t>
            </a:r>
          </a:p>
        </p:txBody>
      </p:sp>
      <p:sp>
        <p:nvSpPr>
          <p:cNvPr id="50" name="Rectangle 49">
            <a:extLst>
              <a:ext uri="{FF2B5EF4-FFF2-40B4-BE49-F238E27FC236}">
                <a16:creationId xmlns:a16="http://schemas.microsoft.com/office/drawing/2014/main" id="{0088C5A7-A5F0-58BF-4CF7-E982E86ABF63}"/>
              </a:ext>
            </a:extLst>
          </p:cNvPr>
          <p:cNvSpPr/>
          <p:nvPr/>
        </p:nvSpPr>
        <p:spPr>
          <a:xfrm>
            <a:off x="7045546" y="2900698"/>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16E4BEAF-AA98-77D8-0F89-D48C8E9AFD22}"/>
              </a:ext>
            </a:extLst>
          </p:cNvPr>
          <p:cNvSpPr/>
          <p:nvPr/>
        </p:nvSpPr>
        <p:spPr>
          <a:xfrm>
            <a:off x="8813126" y="2879741"/>
            <a:ext cx="360000" cy="110787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9FA1293-9F9C-2891-DECF-06F360164386}"/>
              </a:ext>
            </a:extLst>
          </p:cNvPr>
          <p:cNvSpPr/>
          <p:nvPr/>
        </p:nvSpPr>
        <p:spPr>
          <a:xfrm>
            <a:off x="8191045" y="2900697"/>
            <a:ext cx="360000" cy="74820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68CBC56D-4AC8-1D5B-16E5-66FC9CC5D09B}"/>
              </a:ext>
            </a:extLst>
          </p:cNvPr>
          <p:cNvSpPr/>
          <p:nvPr/>
        </p:nvSpPr>
        <p:spPr>
          <a:xfrm>
            <a:off x="9404307" y="2900698"/>
            <a:ext cx="360000" cy="100336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153B1FB0-6DA2-990D-1842-DA615E9B349A}"/>
              </a:ext>
            </a:extLst>
          </p:cNvPr>
          <p:cNvSpPr/>
          <p:nvPr/>
        </p:nvSpPr>
        <p:spPr>
          <a:xfrm>
            <a:off x="10010073" y="2900697"/>
            <a:ext cx="360000" cy="7555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N" dirty="0"/>
          </a:p>
        </p:txBody>
      </p:sp>
      <p:pic>
        <p:nvPicPr>
          <p:cNvPr id="25602" name="Picture 2" descr="Google drive - Free logo icons">
            <a:extLst>
              <a:ext uri="{FF2B5EF4-FFF2-40B4-BE49-F238E27FC236}">
                <a16:creationId xmlns:a16="http://schemas.microsoft.com/office/drawing/2014/main" id="{3067401F-F1E3-CF62-3803-6727506DD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673" y="3198237"/>
            <a:ext cx="1143850" cy="11438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B420A99-42E9-1A7D-A23F-68CC8C30EBC5}"/>
              </a:ext>
            </a:extLst>
          </p:cNvPr>
          <p:cNvSpPr txBox="1"/>
          <p:nvPr/>
        </p:nvSpPr>
        <p:spPr>
          <a:xfrm>
            <a:off x="1676401" y="5131128"/>
            <a:ext cx="10515599" cy="1200329"/>
          </a:xfrm>
          <a:prstGeom prst="rect">
            <a:avLst/>
          </a:prstGeom>
          <a:noFill/>
          <a:ln>
            <a:noFill/>
          </a:ln>
        </p:spPr>
        <p:txBody>
          <a:bodyPr wrap="square">
            <a:spAutoFit/>
          </a:bodyPr>
          <a:lstStyle/>
          <a:p>
            <a:pPr marL="0" indent="0">
              <a:buNone/>
            </a:pPr>
            <a:r>
              <a:rPr lang="en-CN" sz="2400" dirty="0">
                <a:solidFill>
                  <a:schemeClr val="accent1"/>
                </a:solidFill>
              </a:rPr>
              <a:t>The discrepancy between the smallest and the largest record can be huge</a:t>
            </a:r>
          </a:p>
          <a:p>
            <a:pPr marL="0" indent="0">
              <a:buNone/>
            </a:pPr>
            <a:r>
              <a:rPr lang="en-CN" sz="2400" dirty="0">
                <a:solidFill>
                  <a:schemeClr val="accent1"/>
                </a:solidFill>
              </a:rPr>
              <a:t>Majority of the records are small</a:t>
            </a:r>
          </a:p>
          <a:p>
            <a:pPr marL="0" indent="0">
              <a:buNone/>
            </a:pPr>
            <a:r>
              <a:rPr lang="en-CN" sz="2400" dirty="0">
                <a:solidFill>
                  <a:schemeClr val="accent1"/>
                </a:solidFill>
              </a:rPr>
              <a:t>Most users access the small records much more often than the large records</a:t>
            </a:r>
          </a:p>
        </p:txBody>
      </p:sp>
      <p:pic>
        <p:nvPicPr>
          <p:cNvPr id="25608" name="Picture 8" descr="Black tiktok icon - Free black social icons">
            <a:extLst>
              <a:ext uri="{FF2B5EF4-FFF2-40B4-BE49-F238E27FC236}">
                <a16:creationId xmlns:a16="http://schemas.microsoft.com/office/drawing/2014/main" id="{D4AE21FD-B816-A5DB-B082-EF55B8829C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527" y="3284812"/>
            <a:ext cx="1037280" cy="1037280"/>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ular Callout 27">
            <a:extLst>
              <a:ext uri="{FF2B5EF4-FFF2-40B4-BE49-F238E27FC236}">
                <a16:creationId xmlns:a16="http://schemas.microsoft.com/office/drawing/2014/main" id="{8B56FDFD-C6D6-37CE-7F76-A6224BE14FF4}"/>
              </a:ext>
            </a:extLst>
          </p:cNvPr>
          <p:cNvSpPr/>
          <p:nvPr/>
        </p:nvSpPr>
        <p:spPr>
          <a:xfrm>
            <a:off x="7045546" y="1631347"/>
            <a:ext cx="4324127" cy="1003366"/>
          </a:xfrm>
          <a:prstGeom prst="wedgeRoundRectCallout">
            <a:avLst>
              <a:gd name="adj1" fmla="val -15933"/>
              <a:gd name="adj2" fmla="val 71382"/>
              <a:gd name="adj3" fmla="val 16667"/>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sz="2600" dirty="0"/>
              <a:t>Waste of server storage </a:t>
            </a:r>
          </a:p>
          <a:p>
            <a:pPr algn="ctr"/>
            <a:r>
              <a:rPr lang="en-CN" sz="2600" dirty="0"/>
              <a:t>(though can virtually store)</a:t>
            </a:r>
          </a:p>
        </p:txBody>
      </p:sp>
      <p:sp>
        <p:nvSpPr>
          <p:cNvPr id="32" name="Rounded Rectangle 31">
            <a:extLst>
              <a:ext uri="{FF2B5EF4-FFF2-40B4-BE49-F238E27FC236}">
                <a16:creationId xmlns:a16="http://schemas.microsoft.com/office/drawing/2014/main" id="{3029FD4A-2794-5EB8-C524-026354BB4F38}"/>
              </a:ext>
            </a:extLst>
          </p:cNvPr>
          <p:cNvSpPr/>
          <p:nvPr/>
        </p:nvSpPr>
        <p:spPr>
          <a:xfrm>
            <a:off x="1536155" y="4943882"/>
            <a:ext cx="9833518" cy="1622660"/>
          </a:xfrm>
          <a:prstGeom prst="round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Wave 29">
            <a:extLst>
              <a:ext uri="{FF2B5EF4-FFF2-40B4-BE49-F238E27FC236}">
                <a16:creationId xmlns:a16="http://schemas.microsoft.com/office/drawing/2014/main" id="{8569AD6C-4443-C533-781C-9A22652951A5}"/>
              </a:ext>
            </a:extLst>
          </p:cNvPr>
          <p:cNvSpPr/>
          <p:nvPr/>
        </p:nvSpPr>
        <p:spPr>
          <a:xfrm>
            <a:off x="1531992" y="4574484"/>
            <a:ext cx="1991709" cy="543828"/>
          </a:xfrm>
          <a:prstGeom prst="wav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dirty="0"/>
              <a:t>Features</a:t>
            </a:r>
          </a:p>
        </p:txBody>
      </p:sp>
      <p:sp>
        <p:nvSpPr>
          <p:cNvPr id="29" name="Rounded Rectangular Callout 28">
            <a:extLst>
              <a:ext uri="{FF2B5EF4-FFF2-40B4-BE49-F238E27FC236}">
                <a16:creationId xmlns:a16="http://schemas.microsoft.com/office/drawing/2014/main" id="{44B40DC9-6FA1-A5EE-79A7-5350E4010431}"/>
              </a:ext>
            </a:extLst>
          </p:cNvPr>
          <p:cNvSpPr/>
          <p:nvPr/>
        </p:nvSpPr>
        <p:spPr>
          <a:xfrm>
            <a:off x="3114528" y="4439056"/>
            <a:ext cx="6343995" cy="1276018"/>
          </a:xfrm>
          <a:prstGeom prst="wedgeRoundRectCallout">
            <a:avLst>
              <a:gd name="adj1" fmla="val 40134"/>
              <a:gd name="adj2" fmla="val -66632"/>
              <a:gd name="adj3" fmla="val 16667"/>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N" sz="2600" dirty="0"/>
              <a:t>Client who retrieves t</a:t>
            </a:r>
            <a:r>
              <a:rPr lang="en-US" sz="2600" dirty="0"/>
              <a:t>he</a:t>
            </a:r>
            <a:r>
              <a:rPr lang="en-CN" sz="2600" dirty="0"/>
              <a:t> small record has to pay the cost of retrieving the largest record</a:t>
            </a:r>
          </a:p>
        </p:txBody>
      </p:sp>
      <p:sp>
        <p:nvSpPr>
          <p:cNvPr id="2" name="Slide Number Placeholder 1">
            <a:extLst>
              <a:ext uri="{FF2B5EF4-FFF2-40B4-BE49-F238E27FC236}">
                <a16:creationId xmlns:a16="http://schemas.microsoft.com/office/drawing/2014/main" id="{17581FD8-EC56-48D7-3B44-952120C044D3}"/>
              </a:ext>
            </a:extLst>
          </p:cNvPr>
          <p:cNvSpPr>
            <a:spLocks noGrp="1"/>
          </p:cNvSpPr>
          <p:nvPr>
            <p:ph type="sldNum" sz="quarter" idx="12"/>
          </p:nvPr>
        </p:nvSpPr>
        <p:spPr/>
        <p:txBody>
          <a:bodyPr/>
          <a:lstStyle/>
          <a:p>
            <a:fld id="{936B3FD2-17C4-F744-8AD5-E8AA7FAC96FA}" type="slidenum">
              <a:rPr lang="en-CN" smtClean="0"/>
              <a:t>59</a:t>
            </a:fld>
            <a:endParaRPr lang="en-CN"/>
          </a:p>
        </p:txBody>
      </p:sp>
    </p:spTree>
    <p:custDataLst>
      <p:tags r:id="rId1"/>
    </p:custDataLst>
    <p:extLst>
      <p:ext uri="{BB962C8B-B14F-4D97-AF65-F5344CB8AC3E}">
        <p14:creationId xmlns:p14="http://schemas.microsoft.com/office/powerpoint/2010/main" val="1546486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1DFA1A-2B4B-E5F5-658F-F6C79B9646AD}"/>
                  </a:ext>
                </a:extLst>
              </p:cNvPr>
              <p:cNvSpPr txBox="1"/>
              <p:nvPr/>
            </p:nvSpPr>
            <p:spPr>
              <a:xfrm>
                <a:off x="4198539" y="2314248"/>
                <a:ext cx="5417450" cy="492443"/>
              </a:xfrm>
              <a:prstGeom prst="rect">
                <a:avLst/>
              </a:prstGeom>
              <a:noFill/>
            </p:spPr>
            <p:txBody>
              <a:bodyPr wrap="square" rtlCol="0">
                <a:spAutoFit/>
              </a:bodyPr>
              <a:lstStyle/>
              <a:p>
                <a:r>
                  <a:rPr lang="en-CN" sz="2600" dirty="0"/>
                  <a:t> </a:t>
                </a:r>
                <a:r>
                  <a:rPr lang="en-CN" sz="2600" b="1" dirty="0">
                    <a:solidFill>
                      <a:schemeClr val="accent1"/>
                    </a:solidFill>
                    <a:ea typeface="HanziPen SC" panose="03000300000000000000" pitchFamily="66" charset="-122"/>
                  </a:rPr>
                  <a:t>Database server</a:t>
                </a:r>
                <a:r>
                  <a:rPr lang="en-CN" sz="2600" dirty="0">
                    <a:solidFill>
                      <a:schemeClr val="accent1"/>
                    </a:solidFill>
                  </a:rPr>
                  <a:t> </a:t>
                </a:r>
                <a:r>
                  <a:rPr lang="en-CN" sz="2600" dirty="0"/>
                  <a:t>has</a:t>
                </a:r>
                <a:r>
                  <a:rPr lang="zh-CN" altLang="en-US" sz="2600" dirty="0"/>
                  <a:t> </a:t>
                </a:r>
                <a14:m>
                  <m:oMath xmlns:m="http://schemas.openxmlformats.org/officeDocument/2006/math">
                    <m:r>
                      <a:rPr lang="en-US" sz="2600" b="0" i="1" smtClean="0">
                        <a:latin typeface="Cambria Math" panose="02040503050406030204" pitchFamily="18" charset="0"/>
                      </a:rPr>
                      <m:t>𝑥</m:t>
                    </m:r>
                    <m:r>
                      <a:rPr lang="en-US" sz="2600" b="0" i="1" smtClean="0">
                        <a:latin typeface="Cambria Math" panose="02040503050406030204" pitchFamily="18" charset="0"/>
                      </a:rPr>
                      <m:t>=</m:t>
                    </m:r>
                    <m:sSup>
                      <m:sSupPr>
                        <m:ctrlPr>
                          <a:rPr lang="en-US" sz="2600" b="0" i="1" smtClean="0">
                            <a:latin typeface="Cambria Math" panose="02040503050406030204" pitchFamily="18" charset="0"/>
                          </a:rPr>
                        </m:ctrlPr>
                      </m:sSupPr>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0, 1</m:t>
                            </m:r>
                          </m:e>
                        </m:d>
                      </m:e>
                      <m:sup>
                        <m:r>
                          <a:rPr lang="en-US" sz="2600" b="0" i="1" smtClean="0">
                            <a:latin typeface="Cambria Math" panose="02040503050406030204" pitchFamily="18" charset="0"/>
                          </a:rPr>
                          <m:t>𝑛</m:t>
                        </m:r>
                      </m:sup>
                    </m:sSup>
                  </m:oMath>
                </a14:m>
                <a:endParaRPr lang="en-CN" sz="2600" dirty="0"/>
              </a:p>
            </p:txBody>
          </p:sp>
        </mc:Choice>
        <mc:Fallback xmlns="">
          <p:sp>
            <p:nvSpPr>
              <p:cNvPr id="4" name="TextBox 3">
                <a:extLst>
                  <a:ext uri="{FF2B5EF4-FFF2-40B4-BE49-F238E27FC236}">
                    <a16:creationId xmlns:a16="http://schemas.microsoft.com/office/drawing/2014/main" id="{821DFA1A-2B4B-E5F5-658F-F6C79B9646AD}"/>
                  </a:ext>
                </a:extLst>
              </p:cNvPr>
              <p:cNvSpPr txBox="1">
                <a:spLocks noRot="1" noChangeAspect="1" noMove="1" noResize="1" noEditPoints="1" noAdjustHandles="1" noChangeArrowheads="1" noChangeShapeType="1" noTextEdit="1"/>
              </p:cNvSpPr>
              <p:nvPr/>
            </p:nvSpPr>
            <p:spPr>
              <a:xfrm>
                <a:off x="4198539" y="2314248"/>
                <a:ext cx="5417450" cy="492443"/>
              </a:xfrm>
              <a:prstGeom prst="rect">
                <a:avLst/>
              </a:prstGeom>
              <a:blipFill>
                <a:blip r:embed="rId3"/>
                <a:stretch>
                  <a:fillRect l="-703" t="-12821"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B5D1F6-6F32-7B23-1FBF-033FB7A2BC57}"/>
                  </a:ext>
                </a:extLst>
              </p:cNvPr>
              <p:cNvSpPr txBox="1"/>
              <p:nvPr/>
            </p:nvSpPr>
            <p:spPr>
              <a:xfrm>
                <a:off x="4349436" y="4840987"/>
                <a:ext cx="4550282" cy="892552"/>
              </a:xfrm>
              <a:prstGeom prst="rect">
                <a:avLst/>
              </a:prstGeom>
              <a:noFill/>
            </p:spPr>
            <p:txBody>
              <a:bodyPr wrap="square" rtlCol="0">
                <a:spAutoFit/>
              </a:bodyPr>
              <a:lstStyle/>
              <a:p>
                <a:r>
                  <a:rPr lang="en-CN" sz="2600" b="1" dirty="0">
                    <a:solidFill>
                      <a:schemeClr val="accent1"/>
                    </a:solidFill>
                  </a:rPr>
                  <a:t>Client</a:t>
                </a:r>
                <a:r>
                  <a:rPr lang="en-CN" sz="2600" dirty="0">
                    <a:solidFill>
                      <a:schemeClr val="tx1"/>
                    </a:solidFill>
                  </a:rPr>
                  <a:t> </a:t>
                </a:r>
                <a:r>
                  <a:rPr lang="en-US" sz="2600" dirty="0">
                    <a:solidFill>
                      <a:schemeClr val="tx1"/>
                    </a:solidFill>
                  </a:rPr>
                  <a:t>wants to get </a:t>
                </a:r>
                <a:r>
                  <a:rPr lang="en-US" sz="2600" dirty="0"/>
                  <a:t>the</a:t>
                </a:r>
                <a:r>
                  <a:rPr lang="en-US" sz="2600" dirty="0">
                    <a:solidFill>
                      <a:schemeClr val="tx1"/>
                    </a:solidFill>
                  </a:rPr>
                  <a:t> entry </a:t>
                </a:r>
                <a14:m>
                  <m:oMath xmlns:m="http://schemas.openxmlformats.org/officeDocument/2006/math">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𝑥</m:t>
                        </m:r>
                      </m:e>
                      <m:sub>
                        <m:r>
                          <a:rPr lang="en-US" sz="2600" b="0" i="1" smtClean="0">
                            <a:solidFill>
                              <a:schemeClr val="tx1"/>
                            </a:solidFill>
                            <a:latin typeface="Cambria Math" panose="02040503050406030204" pitchFamily="18" charset="0"/>
                          </a:rPr>
                          <m:t>𝑖</m:t>
                        </m:r>
                      </m:sub>
                    </m:sSub>
                  </m:oMath>
                </a14:m>
                <a:endParaRPr lang="en-US" sz="2600" dirty="0">
                  <a:solidFill>
                    <a:schemeClr val="tx1"/>
                  </a:solidFill>
                </a:endParaRPr>
              </a:p>
              <a:p>
                <a:r>
                  <a:rPr lang="en-US" sz="2600" dirty="0"/>
                  <a:t>without revealing the index </a:t>
                </a:r>
                <a14:m>
                  <m:oMath xmlns:m="http://schemas.openxmlformats.org/officeDocument/2006/math">
                    <m:r>
                      <a:rPr lang="en-US" sz="2600" b="0" i="1" smtClean="0">
                        <a:latin typeface="Cambria Math" panose="02040503050406030204" pitchFamily="18" charset="0"/>
                      </a:rPr>
                      <m:t>𝑖</m:t>
                    </m:r>
                  </m:oMath>
                </a14:m>
                <a:r>
                  <a:rPr lang="en-US" sz="2600" dirty="0"/>
                  <a:t> </a:t>
                </a:r>
                <a:endParaRPr lang="en-CN" sz="2600" dirty="0">
                  <a:solidFill>
                    <a:schemeClr val="tx1"/>
                  </a:solidFill>
                </a:endParaRPr>
              </a:p>
            </p:txBody>
          </p:sp>
        </mc:Choice>
        <mc:Fallback xmlns="">
          <p:sp>
            <p:nvSpPr>
              <p:cNvPr id="10" name="TextBox 9">
                <a:extLst>
                  <a:ext uri="{FF2B5EF4-FFF2-40B4-BE49-F238E27FC236}">
                    <a16:creationId xmlns:a16="http://schemas.microsoft.com/office/drawing/2014/main" id="{76B5D1F6-6F32-7B23-1FBF-033FB7A2BC57}"/>
                  </a:ext>
                </a:extLst>
              </p:cNvPr>
              <p:cNvSpPr txBox="1">
                <a:spLocks noRot="1" noChangeAspect="1" noMove="1" noResize="1" noEditPoints="1" noAdjustHandles="1" noChangeArrowheads="1" noChangeShapeType="1" noTextEdit="1"/>
              </p:cNvSpPr>
              <p:nvPr/>
            </p:nvSpPr>
            <p:spPr>
              <a:xfrm>
                <a:off x="4349436" y="4840987"/>
                <a:ext cx="4550282" cy="892552"/>
              </a:xfrm>
              <a:prstGeom prst="rect">
                <a:avLst/>
              </a:prstGeom>
              <a:blipFill>
                <a:blip r:embed="rId4"/>
                <a:stretch>
                  <a:fillRect l="-2228" t="-7042" b="-16901"/>
                </a:stretch>
              </a:blipFill>
            </p:spPr>
            <p:txBody>
              <a:bodyPr/>
              <a:lstStyle/>
              <a:p>
                <a:r>
                  <a:rPr lang="en-CN">
                    <a:noFill/>
                  </a:rPr>
                  <a:t> </a:t>
                </a:r>
              </a:p>
            </p:txBody>
          </p:sp>
        </mc:Fallback>
      </mc:AlternateContent>
      <p:pic>
        <p:nvPicPr>
          <p:cNvPr id="20" name="Graphic 19" descr="Database outline">
            <a:extLst>
              <a:ext uri="{FF2B5EF4-FFF2-40B4-BE49-F238E27FC236}">
                <a16:creationId xmlns:a16="http://schemas.microsoft.com/office/drawing/2014/main" id="{537D8D47-B994-1BC3-AAAF-7467C630EC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2392" y="1996022"/>
            <a:ext cx="1141323" cy="1141323"/>
          </a:xfrm>
          <a:prstGeom prst="rect">
            <a:avLst/>
          </a:prstGeom>
        </p:spPr>
      </p:pic>
      <p:sp>
        <p:nvSpPr>
          <p:cNvPr id="24" name="TextBox 23">
            <a:extLst>
              <a:ext uri="{FF2B5EF4-FFF2-40B4-BE49-F238E27FC236}">
                <a16:creationId xmlns:a16="http://schemas.microsoft.com/office/drawing/2014/main" id="{FE102B1D-2227-7740-65F9-CCDDA6CA8098}"/>
              </a:ext>
            </a:extLst>
          </p:cNvPr>
          <p:cNvSpPr txBox="1"/>
          <p:nvPr/>
        </p:nvSpPr>
        <p:spPr>
          <a:xfrm>
            <a:off x="2499836" y="3694719"/>
            <a:ext cx="899390" cy="430887"/>
          </a:xfrm>
          <a:prstGeom prst="rect">
            <a:avLst/>
          </a:prstGeom>
          <a:noFill/>
        </p:spPr>
        <p:txBody>
          <a:bodyPr wrap="square" rtlCol="0">
            <a:spAutoFit/>
          </a:bodyPr>
          <a:lstStyle/>
          <a:p>
            <a:r>
              <a:rPr lang="en-CN" sz="2200" dirty="0"/>
              <a:t>Query</a:t>
            </a:r>
          </a:p>
        </p:txBody>
      </p:sp>
      <p:sp>
        <p:nvSpPr>
          <p:cNvPr id="25" name="TextBox 24">
            <a:extLst>
              <a:ext uri="{FF2B5EF4-FFF2-40B4-BE49-F238E27FC236}">
                <a16:creationId xmlns:a16="http://schemas.microsoft.com/office/drawing/2014/main" id="{73A27048-870C-0AC5-D636-B7F5817D75D3}"/>
              </a:ext>
            </a:extLst>
          </p:cNvPr>
          <p:cNvSpPr txBox="1"/>
          <p:nvPr/>
        </p:nvSpPr>
        <p:spPr>
          <a:xfrm>
            <a:off x="3984546" y="3694719"/>
            <a:ext cx="1107995" cy="430887"/>
          </a:xfrm>
          <a:prstGeom prst="rect">
            <a:avLst/>
          </a:prstGeom>
          <a:noFill/>
        </p:spPr>
        <p:txBody>
          <a:bodyPr wrap="square" rtlCol="0">
            <a:spAutoFit/>
          </a:bodyPr>
          <a:lstStyle/>
          <a:p>
            <a:r>
              <a:rPr lang="en-CN" sz="2200" dirty="0"/>
              <a:t>Answer</a:t>
            </a:r>
          </a:p>
        </p:txBody>
      </p:sp>
      <p:cxnSp>
        <p:nvCxnSpPr>
          <p:cNvPr id="26" name="Straight Arrow Connector 25">
            <a:extLst>
              <a:ext uri="{FF2B5EF4-FFF2-40B4-BE49-F238E27FC236}">
                <a16:creationId xmlns:a16="http://schemas.microsoft.com/office/drawing/2014/main" id="{B4E4F235-1DCA-2C01-63C8-5FDA2D64A771}"/>
              </a:ext>
            </a:extLst>
          </p:cNvPr>
          <p:cNvCxnSpPr>
            <a:cxnSpLocks/>
          </p:cNvCxnSpPr>
          <p:nvPr/>
        </p:nvCxnSpPr>
        <p:spPr>
          <a:xfrm>
            <a:off x="3869077" y="3435211"/>
            <a:ext cx="0" cy="1227600"/>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98E716-C06B-C421-C6C3-1C7BD6AC25BE}"/>
              </a:ext>
            </a:extLst>
          </p:cNvPr>
          <p:cNvCxnSpPr>
            <a:cxnSpLocks/>
          </p:cNvCxnSpPr>
          <p:nvPr/>
        </p:nvCxnSpPr>
        <p:spPr>
          <a:xfrm flipV="1">
            <a:off x="3503326" y="3435211"/>
            <a:ext cx="0" cy="1225811"/>
          </a:xfrm>
          <a:prstGeom prst="straightConnector1">
            <a:avLst/>
          </a:prstGeom>
          <a:ln w="635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a:extLst>
              <a:ext uri="{FF2B5EF4-FFF2-40B4-BE49-F238E27FC236}">
                <a16:creationId xmlns:a16="http://schemas.microsoft.com/office/drawing/2014/main" id="{2A21B064-66D3-D289-BB05-38809ACBE855}"/>
              </a:ext>
            </a:extLst>
          </p:cNvPr>
          <p:cNvSpPr/>
          <p:nvPr/>
        </p:nvSpPr>
        <p:spPr>
          <a:xfrm>
            <a:off x="5208009" y="3694719"/>
            <a:ext cx="5557755" cy="744630"/>
          </a:xfrm>
          <a:prstGeom prst="wedgeRoundRectCallout">
            <a:avLst>
              <a:gd name="adj1" fmla="val -55366"/>
              <a:gd name="adj2" fmla="val 18817"/>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We want small communication (sublinear)</a:t>
            </a:r>
            <a:endParaRPr lang="en-CN" sz="2400" dirty="0"/>
          </a:p>
        </p:txBody>
      </p:sp>
      <p:sp>
        <p:nvSpPr>
          <p:cNvPr id="7" name="Title 1">
            <a:extLst>
              <a:ext uri="{FF2B5EF4-FFF2-40B4-BE49-F238E27FC236}">
                <a16:creationId xmlns:a16="http://schemas.microsoft.com/office/drawing/2014/main" id="{454A1F58-0F41-38FC-3280-75ECE19CE434}"/>
              </a:ext>
            </a:extLst>
          </p:cNvPr>
          <p:cNvSpPr>
            <a:spLocks noGrp="1"/>
          </p:cNvSpPr>
          <p:nvPr>
            <p:ph type="title"/>
          </p:nvPr>
        </p:nvSpPr>
        <p:spPr>
          <a:xfrm>
            <a:off x="838200" y="365125"/>
            <a:ext cx="10515600" cy="1325563"/>
          </a:xfrm>
        </p:spPr>
        <p:txBody>
          <a:bodyPr>
            <a:normAutofit/>
          </a:bodyPr>
          <a:lstStyle/>
          <a:p>
            <a:r>
              <a:rPr lang="en-US" dirty="0"/>
              <a:t>An ideal picture of PIR</a:t>
            </a:r>
            <a:endParaRPr lang="en-CN" dirty="0">
              <a:latin typeface="+mn-lt"/>
            </a:endParaRPr>
          </a:p>
        </p:txBody>
      </p:sp>
      <p:sp>
        <p:nvSpPr>
          <p:cNvPr id="2" name="Slide Number Placeholder 1">
            <a:extLst>
              <a:ext uri="{FF2B5EF4-FFF2-40B4-BE49-F238E27FC236}">
                <a16:creationId xmlns:a16="http://schemas.microsoft.com/office/drawing/2014/main" id="{9B2E6F5A-B587-544F-2369-0ADB862B190D}"/>
              </a:ext>
            </a:extLst>
          </p:cNvPr>
          <p:cNvSpPr>
            <a:spLocks noGrp="1"/>
          </p:cNvSpPr>
          <p:nvPr>
            <p:ph type="sldNum" sz="quarter" idx="12"/>
          </p:nvPr>
        </p:nvSpPr>
        <p:spPr/>
        <p:txBody>
          <a:bodyPr/>
          <a:lstStyle/>
          <a:p>
            <a:fld id="{936B3FD2-17C4-F744-8AD5-E8AA7FAC96FA}" type="slidenum">
              <a:rPr lang="en-CN" smtClean="0"/>
              <a:t>6</a:t>
            </a:fld>
            <a:endParaRPr lang="en-CN"/>
          </a:p>
        </p:txBody>
      </p:sp>
      <p:sp>
        <p:nvSpPr>
          <p:cNvPr id="5" name="Rounded Rectangular Callout 4">
            <a:extLst>
              <a:ext uri="{FF2B5EF4-FFF2-40B4-BE49-F238E27FC236}">
                <a16:creationId xmlns:a16="http://schemas.microsoft.com/office/drawing/2014/main" id="{4373A321-040E-AD4E-E5E8-F3773484C8B7}"/>
              </a:ext>
            </a:extLst>
          </p:cNvPr>
          <p:cNvSpPr/>
          <p:nvPr/>
        </p:nvSpPr>
        <p:spPr>
          <a:xfrm>
            <a:off x="4684549" y="1463973"/>
            <a:ext cx="5805172" cy="714676"/>
          </a:xfrm>
          <a:prstGeom prst="wedgeRoundRectCallout">
            <a:avLst>
              <a:gd name="adj1" fmla="val -33454"/>
              <a:gd name="adj2" fmla="val 75163"/>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t>We want fast server computation (sublinear)</a:t>
            </a:r>
            <a:endParaRPr lang="en-CN" sz="2400" dirty="0"/>
          </a:p>
        </p:txBody>
      </p:sp>
      <p:pic>
        <p:nvPicPr>
          <p:cNvPr id="6" name="Graphic 5" descr="Smart Phone with solid fill">
            <a:extLst>
              <a:ext uri="{FF2B5EF4-FFF2-40B4-BE49-F238E27FC236}">
                <a16:creationId xmlns:a16="http://schemas.microsoft.com/office/drawing/2014/main" id="{EC4D9668-C642-C853-03A7-3658AD2E3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71924">
            <a:off x="3342306" y="4944010"/>
            <a:ext cx="789459" cy="789459"/>
          </a:xfrm>
          <a:prstGeom prst="rect">
            <a:avLst/>
          </a:prstGeom>
        </p:spPr>
      </p:pic>
    </p:spTree>
    <p:extLst>
      <p:ext uri="{BB962C8B-B14F-4D97-AF65-F5344CB8AC3E}">
        <p14:creationId xmlns:p14="http://schemas.microsoft.com/office/powerpoint/2010/main" val="2211472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In the “standard” model, there is no way out</a:t>
            </a:r>
          </a:p>
          <a:p>
            <a:r>
              <a:rPr lang="en-CN" dirty="0"/>
              <a:t>In the shuffle model: yes, we can</a:t>
            </a:r>
          </a:p>
          <a:p>
            <a:pPr lvl="1"/>
            <a:r>
              <a:rPr lang="en-CN" sz="2600" dirty="0">
                <a:solidFill>
                  <a:schemeClr val="accent6"/>
                </a:solidFill>
              </a:rPr>
              <a:t>No server storage overhead</a:t>
            </a:r>
          </a:p>
          <a:p>
            <a:pPr lvl="1"/>
            <a:r>
              <a:rPr lang="en-CN" sz="2600" dirty="0">
                <a:solidFill>
                  <a:schemeClr val="accent6"/>
                </a:solidFill>
              </a:rPr>
              <a:t>Client communication proportional to the length of the retrieved record</a:t>
            </a:r>
          </a:p>
          <a:p>
            <a:pPr lvl="1"/>
            <a:r>
              <a:rPr lang="en-CN" sz="2600" dirty="0">
                <a:solidFill>
                  <a:schemeClr val="accent1"/>
                </a:solidFill>
              </a:rPr>
              <a:t>Leak only the total size of all queried records</a:t>
            </a:r>
          </a:p>
          <a:p>
            <a:endParaRPr lang="en-CN" sz="2600"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2" name="Slide Number Placeholder 1">
            <a:extLst>
              <a:ext uri="{FF2B5EF4-FFF2-40B4-BE49-F238E27FC236}">
                <a16:creationId xmlns:a16="http://schemas.microsoft.com/office/drawing/2014/main" id="{763F6398-E126-FBBE-C56A-6169843A8152}"/>
              </a:ext>
            </a:extLst>
          </p:cNvPr>
          <p:cNvSpPr>
            <a:spLocks noGrp="1"/>
          </p:cNvSpPr>
          <p:nvPr>
            <p:ph type="sldNum" sz="quarter" idx="12"/>
          </p:nvPr>
        </p:nvSpPr>
        <p:spPr/>
        <p:txBody>
          <a:bodyPr/>
          <a:lstStyle/>
          <a:p>
            <a:fld id="{936B3FD2-17C4-F744-8AD5-E8AA7FAC96FA}" type="slidenum">
              <a:rPr lang="en-CN" smtClean="0"/>
              <a:t>60</a:t>
            </a:fld>
            <a:endParaRPr lang="en-CN"/>
          </a:p>
        </p:txBody>
      </p:sp>
    </p:spTree>
    <p:extLst>
      <p:ext uri="{BB962C8B-B14F-4D97-AF65-F5344CB8AC3E}">
        <p14:creationId xmlns:p14="http://schemas.microsoft.com/office/powerpoint/2010/main" val="2458303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toy protocol</a:t>
            </a:r>
          </a:p>
          <a:p>
            <a:endParaRPr lang="en-CN"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5617301" y="2293034"/>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6223932" y="3296401"/>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6830563" y="3048574"/>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5010670" y="3041239"/>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4454868" y="339366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3865171" y="3296400"/>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602D0FA3-CF30-3B25-A1FC-43942928E1C4}"/>
              </a:ext>
            </a:extLst>
          </p:cNvPr>
          <p:cNvSpPr/>
          <p:nvPr/>
        </p:nvSpPr>
        <p:spPr>
          <a:xfrm rot="5400000">
            <a:off x="5699633" y="431903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59260321-E6A8-60CF-73BF-AFA579C74DCC}"/>
              </a:ext>
            </a:extLst>
          </p:cNvPr>
          <p:cNvSpPr/>
          <p:nvPr/>
        </p:nvSpPr>
        <p:spPr>
          <a:xfrm rot="5400000">
            <a:off x="6714818" y="4820720"/>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E451C370-DAC8-090A-1D78-C8F71A45ADD9}"/>
              </a:ext>
            </a:extLst>
          </p:cNvPr>
          <p:cNvSpPr/>
          <p:nvPr/>
        </p:nvSpPr>
        <p:spPr>
          <a:xfrm rot="5400000">
            <a:off x="7362895" y="46916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ectangle 6">
            <a:extLst>
              <a:ext uri="{FF2B5EF4-FFF2-40B4-BE49-F238E27FC236}">
                <a16:creationId xmlns:a16="http://schemas.microsoft.com/office/drawing/2014/main" id="{DE742A1B-1A23-658E-04B4-840C5710EA88}"/>
              </a:ext>
            </a:extLst>
          </p:cNvPr>
          <p:cNvSpPr/>
          <p:nvPr/>
        </p:nvSpPr>
        <p:spPr>
          <a:xfrm rot="5400000">
            <a:off x="4560534" y="4699333"/>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B870A45C-2742-ACF5-B63A-53046A3D22A4}"/>
              </a:ext>
            </a:extLst>
          </p:cNvPr>
          <p:cNvSpPr/>
          <p:nvPr/>
        </p:nvSpPr>
        <p:spPr>
          <a:xfrm rot="5400000">
            <a:off x="3975417" y="4875546"/>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7980737-F188-3FE6-37BF-9DDDA981CAA9}"/>
              </a:ext>
            </a:extLst>
          </p:cNvPr>
          <p:cNvSpPr/>
          <p:nvPr/>
        </p:nvSpPr>
        <p:spPr>
          <a:xfrm rot="5400000">
            <a:off x="3500180" y="4825843"/>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Arrow 16">
            <a:extLst>
              <a:ext uri="{FF2B5EF4-FFF2-40B4-BE49-F238E27FC236}">
                <a16:creationId xmlns:a16="http://schemas.microsoft.com/office/drawing/2014/main" id="{ECF786CC-177D-F6E3-D615-C62CC854E3D8}"/>
              </a:ext>
            </a:extLst>
          </p:cNvPr>
          <p:cNvSpPr/>
          <p:nvPr/>
        </p:nvSpPr>
        <p:spPr>
          <a:xfrm rot="5400000">
            <a:off x="5378959" y="4125372"/>
            <a:ext cx="569547" cy="4318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E4F18BF-5FB6-67BF-0760-910C199C9FB1}"/>
              </a:ext>
            </a:extLst>
          </p:cNvPr>
          <p:cNvSpPr txBox="1"/>
          <p:nvPr/>
        </p:nvSpPr>
        <p:spPr>
          <a:xfrm>
            <a:off x="5879633" y="4044745"/>
            <a:ext cx="1756635" cy="461665"/>
          </a:xfrm>
          <a:prstGeom prst="rect">
            <a:avLst/>
          </a:prstGeom>
          <a:noFill/>
        </p:spPr>
        <p:txBody>
          <a:bodyPr wrap="none" rtlCol="0">
            <a:spAutoFit/>
          </a:bodyPr>
          <a:lstStyle/>
          <a:p>
            <a:r>
              <a:rPr lang="en-CN" sz="2400" dirty="0"/>
              <a:t>Concatenate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BE530A-C370-C50D-CD96-15AB1C6A97E1}"/>
                  </a:ext>
                </a:extLst>
              </p:cNvPr>
              <p:cNvSpPr txBox="1"/>
              <p:nvPr/>
            </p:nvSpPr>
            <p:spPr>
              <a:xfrm>
                <a:off x="1027624" y="4813180"/>
                <a:ext cx="2409827" cy="461665"/>
              </a:xfrm>
              <a:prstGeom prst="rect">
                <a:avLst/>
              </a:prstGeom>
              <a:noFill/>
            </p:spPr>
            <p:txBody>
              <a:bodyPr wrap="none" rtlCol="0">
                <a:spAutoFit/>
              </a:bodyPr>
              <a:lstStyle/>
              <a:p>
                <a:r>
                  <a:rPr lang="en-CN" sz="2400" dirty="0"/>
                  <a:t>An </a:t>
                </a:r>
                <a14:m>
                  <m:oMath xmlns:m="http://schemas.openxmlformats.org/officeDocument/2006/math">
                    <m:r>
                      <a:rPr lang="en-US" sz="2400" b="0" i="1" smtClean="0">
                        <a:latin typeface="Cambria Math" panose="02040503050406030204" pitchFamily="18" charset="0"/>
                      </a:rPr>
                      <m:t>𝑛</m:t>
                    </m:r>
                  </m:oMath>
                </a14:m>
                <a:r>
                  <a:rPr lang="en-CN" sz="2400" dirty="0"/>
                  <a:t>-bit database</a:t>
                </a:r>
              </a:p>
            </p:txBody>
          </p:sp>
        </mc:Choice>
        <mc:Fallback xmlns="">
          <p:sp>
            <p:nvSpPr>
              <p:cNvPr id="20" name="TextBox 19">
                <a:extLst>
                  <a:ext uri="{FF2B5EF4-FFF2-40B4-BE49-F238E27FC236}">
                    <a16:creationId xmlns:a16="http://schemas.microsoft.com/office/drawing/2014/main" id="{5EBE530A-C370-C50D-CD96-15AB1C6A97E1}"/>
                  </a:ext>
                </a:extLst>
              </p:cNvPr>
              <p:cNvSpPr txBox="1">
                <a:spLocks noRot="1" noChangeAspect="1" noMove="1" noResize="1" noEditPoints="1" noAdjustHandles="1" noChangeArrowheads="1" noChangeShapeType="1" noTextEdit="1"/>
              </p:cNvSpPr>
              <p:nvPr/>
            </p:nvSpPr>
            <p:spPr>
              <a:xfrm>
                <a:off x="1027624" y="4813180"/>
                <a:ext cx="2409827" cy="461665"/>
              </a:xfrm>
              <a:prstGeom prst="rect">
                <a:avLst/>
              </a:prstGeom>
              <a:blipFill>
                <a:blip r:embed="rId3"/>
                <a:stretch>
                  <a:fillRect l="-4211" t="-8108" r="-3158"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42136C-5A20-9611-69F3-4D5F82BC0C04}"/>
                  </a:ext>
                </a:extLst>
              </p:cNvPr>
              <p:cNvSpPr txBox="1"/>
              <p:nvPr/>
            </p:nvSpPr>
            <p:spPr>
              <a:xfrm>
                <a:off x="1060767" y="3355489"/>
                <a:ext cx="258000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𝑇</m:t>
                    </m:r>
                  </m:oMath>
                </a14:m>
                <a:r>
                  <a:rPr lang="en-CN" sz="2400" dirty="0"/>
                  <a:t> database records</a:t>
                </a:r>
              </a:p>
            </p:txBody>
          </p:sp>
        </mc:Choice>
        <mc:Fallback xmlns="">
          <p:sp>
            <p:nvSpPr>
              <p:cNvPr id="21" name="TextBox 20">
                <a:extLst>
                  <a:ext uri="{FF2B5EF4-FFF2-40B4-BE49-F238E27FC236}">
                    <a16:creationId xmlns:a16="http://schemas.microsoft.com/office/drawing/2014/main" id="{CE42136C-5A20-9611-69F3-4D5F82BC0C04}"/>
                  </a:ext>
                </a:extLst>
              </p:cNvPr>
              <p:cNvSpPr txBox="1">
                <a:spLocks noRot="1" noChangeAspect="1" noMove="1" noResize="1" noEditPoints="1" noAdjustHandles="1" noChangeArrowheads="1" noChangeShapeType="1" noTextEdit="1"/>
              </p:cNvSpPr>
              <p:nvPr/>
            </p:nvSpPr>
            <p:spPr>
              <a:xfrm>
                <a:off x="1060767" y="3355489"/>
                <a:ext cx="2580002" cy="461665"/>
              </a:xfrm>
              <a:prstGeom prst="rect">
                <a:avLst/>
              </a:prstGeom>
              <a:blipFill>
                <a:blip r:embed="rId4"/>
                <a:stretch>
                  <a:fillRect l="-490" t="-8108" r="-2941" b="-29730"/>
                </a:stretch>
              </a:blipFill>
            </p:spPr>
            <p:txBody>
              <a:bodyPr/>
              <a:lstStyle/>
              <a:p>
                <a:r>
                  <a:rPr lang="en-CN">
                    <a:noFill/>
                  </a:rPr>
                  <a:t> </a:t>
                </a:r>
              </a:p>
            </p:txBody>
          </p:sp>
        </mc:Fallback>
      </mc:AlternateContent>
      <p:sp>
        <p:nvSpPr>
          <p:cNvPr id="15" name="Slide Number Placeholder 14">
            <a:extLst>
              <a:ext uri="{FF2B5EF4-FFF2-40B4-BE49-F238E27FC236}">
                <a16:creationId xmlns:a16="http://schemas.microsoft.com/office/drawing/2014/main" id="{13DE6988-457B-7BEF-C2ED-732D2468BF00}"/>
              </a:ext>
            </a:extLst>
          </p:cNvPr>
          <p:cNvSpPr>
            <a:spLocks noGrp="1"/>
          </p:cNvSpPr>
          <p:nvPr>
            <p:ph type="sldNum" sz="quarter" idx="12"/>
          </p:nvPr>
        </p:nvSpPr>
        <p:spPr/>
        <p:txBody>
          <a:bodyPr/>
          <a:lstStyle/>
          <a:p>
            <a:fld id="{936B3FD2-17C4-F744-8AD5-E8AA7FAC96FA}" type="slidenum">
              <a:rPr lang="en-CN" smtClean="0"/>
              <a:t>61</a:t>
            </a:fld>
            <a:endParaRPr lang="en-CN"/>
          </a:p>
        </p:txBody>
      </p:sp>
    </p:spTree>
    <p:extLst>
      <p:ext uri="{BB962C8B-B14F-4D97-AF65-F5344CB8AC3E}">
        <p14:creationId xmlns:p14="http://schemas.microsoft.com/office/powerpoint/2010/main" val="271960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toy protocol</a:t>
            </a:r>
          </a:p>
          <a:p>
            <a:endParaRPr lang="en-CN"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5617301" y="2293034"/>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6223932" y="3296401"/>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6830563" y="3048574"/>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5010670" y="3041239"/>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4454868" y="339366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3865171" y="3296400"/>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602D0FA3-CF30-3B25-A1FC-43942928E1C4}"/>
              </a:ext>
            </a:extLst>
          </p:cNvPr>
          <p:cNvSpPr/>
          <p:nvPr/>
        </p:nvSpPr>
        <p:spPr>
          <a:xfrm rot="5400000">
            <a:off x="5699633" y="431903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59260321-E6A8-60CF-73BF-AFA579C74DCC}"/>
              </a:ext>
            </a:extLst>
          </p:cNvPr>
          <p:cNvSpPr/>
          <p:nvPr/>
        </p:nvSpPr>
        <p:spPr>
          <a:xfrm rot="5400000">
            <a:off x="6714818" y="4820720"/>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E451C370-DAC8-090A-1D78-C8F71A45ADD9}"/>
              </a:ext>
            </a:extLst>
          </p:cNvPr>
          <p:cNvSpPr/>
          <p:nvPr/>
        </p:nvSpPr>
        <p:spPr>
          <a:xfrm rot="5400000">
            <a:off x="7362895" y="46916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ectangle 6">
            <a:extLst>
              <a:ext uri="{FF2B5EF4-FFF2-40B4-BE49-F238E27FC236}">
                <a16:creationId xmlns:a16="http://schemas.microsoft.com/office/drawing/2014/main" id="{DE742A1B-1A23-658E-04B4-840C5710EA88}"/>
              </a:ext>
            </a:extLst>
          </p:cNvPr>
          <p:cNvSpPr/>
          <p:nvPr/>
        </p:nvSpPr>
        <p:spPr>
          <a:xfrm rot="5400000">
            <a:off x="4560534" y="4699333"/>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B870A45C-2742-ACF5-B63A-53046A3D22A4}"/>
              </a:ext>
            </a:extLst>
          </p:cNvPr>
          <p:cNvSpPr/>
          <p:nvPr/>
        </p:nvSpPr>
        <p:spPr>
          <a:xfrm rot="5400000">
            <a:off x="3975417" y="4875546"/>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7980737-F188-3FE6-37BF-9DDDA981CAA9}"/>
              </a:ext>
            </a:extLst>
          </p:cNvPr>
          <p:cNvSpPr/>
          <p:nvPr/>
        </p:nvSpPr>
        <p:spPr>
          <a:xfrm rot="5400000">
            <a:off x="3500180" y="4825843"/>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Arrow 16">
            <a:extLst>
              <a:ext uri="{FF2B5EF4-FFF2-40B4-BE49-F238E27FC236}">
                <a16:creationId xmlns:a16="http://schemas.microsoft.com/office/drawing/2014/main" id="{ECF786CC-177D-F6E3-D615-C62CC854E3D8}"/>
              </a:ext>
            </a:extLst>
          </p:cNvPr>
          <p:cNvSpPr/>
          <p:nvPr/>
        </p:nvSpPr>
        <p:spPr>
          <a:xfrm rot="5400000">
            <a:off x="5378959" y="4125372"/>
            <a:ext cx="569547" cy="4318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E4F18BF-5FB6-67BF-0760-910C199C9FB1}"/>
              </a:ext>
            </a:extLst>
          </p:cNvPr>
          <p:cNvSpPr txBox="1"/>
          <p:nvPr/>
        </p:nvSpPr>
        <p:spPr>
          <a:xfrm>
            <a:off x="5879633" y="4044745"/>
            <a:ext cx="1756635" cy="461665"/>
          </a:xfrm>
          <a:prstGeom prst="rect">
            <a:avLst/>
          </a:prstGeom>
          <a:noFill/>
        </p:spPr>
        <p:txBody>
          <a:bodyPr wrap="none" rtlCol="0">
            <a:spAutoFit/>
          </a:bodyPr>
          <a:lstStyle/>
          <a:p>
            <a:r>
              <a:rPr lang="en-CN" sz="2400" dirty="0"/>
              <a:t>Concatenate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BE530A-C370-C50D-CD96-15AB1C6A97E1}"/>
                  </a:ext>
                </a:extLst>
              </p:cNvPr>
              <p:cNvSpPr txBox="1"/>
              <p:nvPr/>
            </p:nvSpPr>
            <p:spPr>
              <a:xfrm>
                <a:off x="1027624" y="4813180"/>
                <a:ext cx="2409827" cy="461665"/>
              </a:xfrm>
              <a:prstGeom prst="rect">
                <a:avLst/>
              </a:prstGeom>
              <a:noFill/>
            </p:spPr>
            <p:txBody>
              <a:bodyPr wrap="none" rtlCol="0">
                <a:spAutoFit/>
              </a:bodyPr>
              <a:lstStyle/>
              <a:p>
                <a:r>
                  <a:rPr lang="en-CN" sz="2400" dirty="0"/>
                  <a:t>An </a:t>
                </a:r>
                <a14:m>
                  <m:oMath xmlns:m="http://schemas.openxmlformats.org/officeDocument/2006/math">
                    <m:r>
                      <a:rPr lang="en-US" sz="2400" b="0" i="1" smtClean="0">
                        <a:latin typeface="Cambria Math" panose="02040503050406030204" pitchFamily="18" charset="0"/>
                      </a:rPr>
                      <m:t>𝑛</m:t>
                    </m:r>
                  </m:oMath>
                </a14:m>
                <a:r>
                  <a:rPr lang="en-CN" sz="2400" dirty="0"/>
                  <a:t>-bit database</a:t>
                </a:r>
              </a:p>
            </p:txBody>
          </p:sp>
        </mc:Choice>
        <mc:Fallback xmlns="">
          <p:sp>
            <p:nvSpPr>
              <p:cNvPr id="20" name="TextBox 19">
                <a:extLst>
                  <a:ext uri="{FF2B5EF4-FFF2-40B4-BE49-F238E27FC236}">
                    <a16:creationId xmlns:a16="http://schemas.microsoft.com/office/drawing/2014/main" id="{5EBE530A-C370-C50D-CD96-15AB1C6A97E1}"/>
                  </a:ext>
                </a:extLst>
              </p:cNvPr>
              <p:cNvSpPr txBox="1">
                <a:spLocks noRot="1" noChangeAspect="1" noMove="1" noResize="1" noEditPoints="1" noAdjustHandles="1" noChangeArrowheads="1" noChangeShapeType="1" noTextEdit="1"/>
              </p:cNvSpPr>
              <p:nvPr/>
            </p:nvSpPr>
            <p:spPr>
              <a:xfrm>
                <a:off x="1027624" y="4813180"/>
                <a:ext cx="2409827" cy="461665"/>
              </a:xfrm>
              <a:prstGeom prst="rect">
                <a:avLst/>
              </a:prstGeom>
              <a:blipFill>
                <a:blip r:embed="rId2"/>
                <a:stretch>
                  <a:fillRect l="-4211" t="-8108" r="-3158" b="-29730"/>
                </a:stretch>
              </a:blipFill>
            </p:spPr>
            <p:txBody>
              <a:bodyPr/>
              <a:lstStyle/>
              <a:p>
                <a:r>
                  <a:rPr lang="en-CN">
                    <a:noFill/>
                  </a:rPr>
                  <a:t> </a:t>
                </a:r>
              </a:p>
            </p:txBody>
          </p:sp>
        </mc:Fallback>
      </mc:AlternateContent>
      <p:pic>
        <p:nvPicPr>
          <p:cNvPr id="23" name="Graphic 22" descr="User with solid fill">
            <a:extLst>
              <a:ext uri="{FF2B5EF4-FFF2-40B4-BE49-F238E27FC236}">
                <a16:creationId xmlns:a16="http://schemas.microsoft.com/office/drawing/2014/main" id="{394DF010-1DCC-CA1F-9A55-3CCE01DA5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949" y="5591865"/>
            <a:ext cx="566576" cy="566576"/>
          </a:xfrm>
          <a:prstGeom prst="rect">
            <a:avLst/>
          </a:prstGeom>
        </p:spPr>
      </p:pic>
      <mc:AlternateContent xmlns:mc="http://schemas.openxmlformats.org/markup-compatibility/2006" xmlns:a14="http://schemas.microsoft.com/office/drawing/2010/main">
        <mc:Choice Requires="a14">
          <p:sp>
            <p:nvSpPr>
              <p:cNvPr id="24" name="Rounded Rectangular Callout 23">
                <a:extLst>
                  <a:ext uri="{FF2B5EF4-FFF2-40B4-BE49-F238E27FC236}">
                    <a16:creationId xmlns:a16="http://schemas.microsoft.com/office/drawing/2014/main" id="{1CFA7B8A-69F3-A86C-D6F2-383A220CF29F}"/>
                  </a:ext>
                </a:extLst>
              </p:cNvPr>
              <p:cNvSpPr/>
              <p:nvPr/>
            </p:nvSpPr>
            <p:spPr>
              <a:xfrm>
                <a:off x="8010606" y="4444079"/>
                <a:ext cx="3976672" cy="1213454"/>
              </a:xfrm>
              <a:prstGeom prst="wedgeRoundRectCallout">
                <a:avLst>
                  <a:gd name="adj1" fmla="val -45484"/>
                  <a:gd name="adj2" fmla="val 6505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Query a size-</a:t>
                </a:r>
                <a14:m>
                  <m:oMath xmlns:m="http://schemas.openxmlformats.org/officeDocument/2006/math">
                    <m:r>
                      <a:rPr lang="en-US" sz="2200" b="0" i="1" smtClean="0">
                        <a:latin typeface="Cambria Math" panose="02040503050406030204" pitchFamily="18" charset="0"/>
                      </a:rPr>
                      <m:t>ℓ</m:t>
                    </m:r>
                  </m:oMath>
                </a14:m>
                <a:r>
                  <a:rPr lang="en-CN" sz="2200" dirty="0"/>
                  <a:t> record: </a:t>
                </a:r>
              </a:p>
              <a:p>
                <a:pPr algn="ctr"/>
                <a:r>
                  <a:rPr lang="en-CN" sz="2200" dirty="0"/>
                  <a:t>Make </a:t>
                </a:r>
                <a14:m>
                  <m:oMath xmlns:m="http://schemas.openxmlformats.org/officeDocument/2006/math">
                    <m:r>
                      <a:rPr lang="en-US" sz="2200" b="0" i="1" smtClean="0">
                        <a:latin typeface="Cambria Math" panose="02040503050406030204" pitchFamily="18" charset="0"/>
                      </a:rPr>
                      <m:t>ℓ</m:t>
                    </m:r>
                  </m:oMath>
                </a14:m>
                <a:r>
                  <a:rPr lang="en-CN" sz="2200" dirty="0"/>
                  <a:t> PIR queries, </a:t>
                </a:r>
              </a:p>
              <a:p>
                <a:pPr algn="ctr"/>
                <a:r>
                  <a:rPr lang="en-CN" sz="2200" dirty="0"/>
                  <a:t>each for one bit</a:t>
                </a:r>
              </a:p>
            </p:txBody>
          </p:sp>
        </mc:Choice>
        <mc:Fallback xmlns="">
          <p:sp>
            <p:nvSpPr>
              <p:cNvPr id="24" name="Rounded Rectangular Callout 23">
                <a:extLst>
                  <a:ext uri="{FF2B5EF4-FFF2-40B4-BE49-F238E27FC236}">
                    <a16:creationId xmlns:a16="http://schemas.microsoft.com/office/drawing/2014/main" id="{1CFA7B8A-69F3-A86C-D6F2-383A220CF29F}"/>
                  </a:ext>
                </a:extLst>
              </p:cNvPr>
              <p:cNvSpPr>
                <a:spLocks noRot="1" noChangeAspect="1" noMove="1" noResize="1" noEditPoints="1" noAdjustHandles="1" noChangeArrowheads="1" noChangeShapeType="1" noTextEdit="1"/>
              </p:cNvSpPr>
              <p:nvPr/>
            </p:nvSpPr>
            <p:spPr>
              <a:xfrm>
                <a:off x="8010606" y="4444079"/>
                <a:ext cx="3976672" cy="1213454"/>
              </a:xfrm>
              <a:prstGeom prst="wedgeRoundRectCallout">
                <a:avLst>
                  <a:gd name="adj1" fmla="val -45484"/>
                  <a:gd name="adj2" fmla="val 65055"/>
                  <a:gd name="adj3" fmla="val 16667"/>
                </a:avLst>
              </a:prstGeom>
              <a:blipFill>
                <a:blip r:embed="rId5"/>
                <a:stretch>
                  <a:fillRect/>
                </a:stretch>
              </a:blipFill>
              <a:ln>
                <a:noFill/>
              </a:ln>
            </p:spPr>
            <p:txBody>
              <a:bodyPr/>
              <a:lstStyle/>
              <a:p>
                <a:r>
                  <a:rPr lang="en-CN">
                    <a:noFill/>
                  </a:rPr>
                  <a:t> </a:t>
                </a:r>
              </a:p>
            </p:txBody>
          </p:sp>
        </mc:Fallback>
      </mc:AlternateContent>
      <p:pic>
        <p:nvPicPr>
          <p:cNvPr id="25" name="Graphic 24" descr="User with solid fill">
            <a:extLst>
              <a:ext uri="{FF2B5EF4-FFF2-40B4-BE49-F238E27FC236}">
                <a16:creationId xmlns:a16="http://schemas.microsoft.com/office/drawing/2014/main" id="{588BF380-F34E-0490-05F6-E12BF1AC4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11355" y="5603618"/>
            <a:ext cx="566576" cy="566576"/>
          </a:xfrm>
          <a:prstGeom prst="rect">
            <a:avLst/>
          </a:prstGeom>
        </p:spPr>
      </p:pic>
      <p:pic>
        <p:nvPicPr>
          <p:cNvPr id="26" name="Graphic 25" descr="User with solid fill">
            <a:extLst>
              <a:ext uri="{FF2B5EF4-FFF2-40B4-BE49-F238E27FC236}">
                <a16:creationId xmlns:a16="http://schemas.microsoft.com/office/drawing/2014/main" id="{8873CB10-DD35-65A9-C3B7-FE17AE939B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7931" y="5603618"/>
            <a:ext cx="566576" cy="566576"/>
          </a:xfrm>
          <a:prstGeom prst="rect">
            <a:avLst/>
          </a:prstGeom>
        </p:spPr>
      </p:pic>
      <p:pic>
        <p:nvPicPr>
          <p:cNvPr id="27" name="Graphic 26" descr="User with solid fill">
            <a:extLst>
              <a:ext uri="{FF2B5EF4-FFF2-40B4-BE49-F238E27FC236}">
                <a16:creationId xmlns:a16="http://schemas.microsoft.com/office/drawing/2014/main" id="{2285B72A-A862-A048-E12D-2AD38826E3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2469" y="5591865"/>
            <a:ext cx="566576" cy="56657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F59080-6EA8-6DE3-EAEA-343FD59B0831}"/>
                  </a:ext>
                </a:extLst>
              </p:cNvPr>
              <p:cNvSpPr txBox="1"/>
              <p:nvPr/>
            </p:nvSpPr>
            <p:spPr>
              <a:xfrm>
                <a:off x="1060767" y="3355489"/>
                <a:ext cx="258000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𝑇</m:t>
                    </m:r>
                  </m:oMath>
                </a14:m>
                <a:r>
                  <a:rPr lang="en-CN" sz="2400" dirty="0"/>
                  <a:t> database records</a:t>
                </a:r>
              </a:p>
            </p:txBody>
          </p:sp>
        </mc:Choice>
        <mc:Fallback xmlns="">
          <p:sp>
            <p:nvSpPr>
              <p:cNvPr id="29" name="TextBox 28">
                <a:extLst>
                  <a:ext uri="{FF2B5EF4-FFF2-40B4-BE49-F238E27FC236}">
                    <a16:creationId xmlns:a16="http://schemas.microsoft.com/office/drawing/2014/main" id="{77F59080-6EA8-6DE3-EAEA-343FD59B0831}"/>
                  </a:ext>
                </a:extLst>
              </p:cNvPr>
              <p:cNvSpPr txBox="1">
                <a:spLocks noRot="1" noChangeAspect="1" noMove="1" noResize="1" noEditPoints="1" noAdjustHandles="1" noChangeArrowheads="1" noChangeShapeType="1" noTextEdit="1"/>
              </p:cNvSpPr>
              <p:nvPr/>
            </p:nvSpPr>
            <p:spPr>
              <a:xfrm>
                <a:off x="1060767" y="3355489"/>
                <a:ext cx="2580002" cy="461665"/>
              </a:xfrm>
              <a:prstGeom prst="rect">
                <a:avLst/>
              </a:prstGeom>
              <a:blipFill>
                <a:blip r:embed="rId12"/>
                <a:stretch>
                  <a:fillRect l="-490" t="-8108" r="-2941" b="-29730"/>
                </a:stretch>
              </a:blipFill>
            </p:spPr>
            <p:txBody>
              <a:bodyPr/>
              <a:lstStyle/>
              <a:p>
                <a:r>
                  <a:rPr lang="en-CN">
                    <a:noFill/>
                  </a:rPr>
                  <a:t> </a:t>
                </a:r>
              </a:p>
            </p:txBody>
          </p:sp>
        </mc:Fallback>
      </mc:AlternateContent>
      <p:sp>
        <p:nvSpPr>
          <p:cNvPr id="15" name="Slide Number Placeholder 14">
            <a:extLst>
              <a:ext uri="{FF2B5EF4-FFF2-40B4-BE49-F238E27FC236}">
                <a16:creationId xmlns:a16="http://schemas.microsoft.com/office/drawing/2014/main" id="{864E1703-558C-E910-BEAB-AEA1EF20442F}"/>
              </a:ext>
            </a:extLst>
          </p:cNvPr>
          <p:cNvSpPr>
            <a:spLocks noGrp="1"/>
          </p:cNvSpPr>
          <p:nvPr>
            <p:ph type="sldNum" sz="quarter" idx="12"/>
          </p:nvPr>
        </p:nvSpPr>
        <p:spPr/>
        <p:txBody>
          <a:bodyPr/>
          <a:lstStyle/>
          <a:p>
            <a:fld id="{936B3FD2-17C4-F744-8AD5-E8AA7FAC96FA}" type="slidenum">
              <a:rPr lang="en-CN" smtClean="0"/>
              <a:t>62</a:t>
            </a:fld>
            <a:endParaRPr lang="en-CN"/>
          </a:p>
        </p:txBody>
      </p:sp>
    </p:spTree>
    <p:extLst>
      <p:ext uri="{BB962C8B-B14F-4D97-AF65-F5344CB8AC3E}">
        <p14:creationId xmlns:p14="http://schemas.microsoft.com/office/powerpoint/2010/main" val="1862223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toy protocol</a:t>
            </a:r>
          </a:p>
          <a:p>
            <a:endParaRPr lang="en-CN"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5617301" y="2293034"/>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6223932" y="3296401"/>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6830563" y="3048574"/>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5010670" y="3041239"/>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4454868" y="339366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3865171" y="3296400"/>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602D0FA3-CF30-3B25-A1FC-43942928E1C4}"/>
              </a:ext>
            </a:extLst>
          </p:cNvPr>
          <p:cNvSpPr/>
          <p:nvPr/>
        </p:nvSpPr>
        <p:spPr>
          <a:xfrm rot="5400000">
            <a:off x="5699633" y="431903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59260321-E6A8-60CF-73BF-AFA579C74DCC}"/>
              </a:ext>
            </a:extLst>
          </p:cNvPr>
          <p:cNvSpPr/>
          <p:nvPr/>
        </p:nvSpPr>
        <p:spPr>
          <a:xfrm rot="5400000">
            <a:off x="6714818" y="4820720"/>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E451C370-DAC8-090A-1D78-C8F71A45ADD9}"/>
              </a:ext>
            </a:extLst>
          </p:cNvPr>
          <p:cNvSpPr/>
          <p:nvPr/>
        </p:nvSpPr>
        <p:spPr>
          <a:xfrm rot="5400000">
            <a:off x="7362895" y="46916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ectangle 6">
            <a:extLst>
              <a:ext uri="{FF2B5EF4-FFF2-40B4-BE49-F238E27FC236}">
                <a16:creationId xmlns:a16="http://schemas.microsoft.com/office/drawing/2014/main" id="{DE742A1B-1A23-658E-04B4-840C5710EA88}"/>
              </a:ext>
            </a:extLst>
          </p:cNvPr>
          <p:cNvSpPr/>
          <p:nvPr/>
        </p:nvSpPr>
        <p:spPr>
          <a:xfrm rot="5400000">
            <a:off x="4560534" y="4699333"/>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B870A45C-2742-ACF5-B63A-53046A3D22A4}"/>
              </a:ext>
            </a:extLst>
          </p:cNvPr>
          <p:cNvSpPr/>
          <p:nvPr/>
        </p:nvSpPr>
        <p:spPr>
          <a:xfrm rot="5400000">
            <a:off x="3975417" y="4875546"/>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7980737-F188-3FE6-37BF-9DDDA981CAA9}"/>
              </a:ext>
            </a:extLst>
          </p:cNvPr>
          <p:cNvSpPr/>
          <p:nvPr/>
        </p:nvSpPr>
        <p:spPr>
          <a:xfrm rot="5400000">
            <a:off x="3500180" y="4825843"/>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Arrow 16">
            <a:extLst>
              <a:ext uri="{FF2B5EF4-FFF2-40B4-BE49-F238E27FC236}">
                <a16:creationId xmlns:a16="http://schemas.microsoft.com/office/drawing/2014/main" id="{ECF786CC-177D-F6E3-D615-C62CC854E3D8}"/>
              </a:ext>
            </a:extLst>
          </p:cNvPr>
          <p:cNvSpPr/>
          <p:nvPr/>
        </p:nvSpPr>
        <p:spPr>
          <a:xfrm rot="5400000">
            <a:off x="5378959" y="4125372"/>
            <a:ext cx="569547" cy="4318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E4F18BF-5FB6-67BF-0760-910C199C9FB1}"/>
              </a:ext>
            </a:extLst>
          </p:cNvPr>
          <p:cNvSpPr txBox="1"/>
          <p:nvPr/>
        </p:nvSpPr>
        <p:spPr>
          <a:xfrm>
            <a:off x="5879633" y="4044745"/>
            <a:ext cx="1756635" cy="461665"/>
          </a:xfrm>
          <a:prstGeom prst="rect">
            <a:avLst/>
          </a:prstGeom>
          <a:noFill/>
        </p:spPr>
        <p:txBody>
          <a:bodyPr wrap="none" rtlCol="0">
            <a:spAutoFit/>
          </a:bodyPr>
          <a:lstStyle/>
          <a:p>
            <a:r>
              <a:rPr lang="en-CN" sz="2400" dirty="0"/>
              <a:t>Concatenate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BE530A-C370-C50D-CD96-15AB1C6A97E1}"/>
                  </a:ext>
                </a:extLst>
              </p:cNvPr>
              <p:cNvSpPr txBox="1"/>
              <p:nvPr/>
            </p:nvSpPr>
            <p:spPr>
              <a:xfrm>
                <a:off x="1027624" y="4813180"/>
                <a:ext cx="2409827" cy="461665"/>
              </a:xfrm>
              <a:prstGeom prst="rect">
                <a:avLst/>
              </a:prstGeom>
              <a:noFill/>
            </p:spPr>
            <p:txBody>
              <a:bodyPr wrap="none" rtlCol="0">
                <a:spAutoFit/>
              </a:bodyPr>
              <a:lstStyle/>
              <a:p>
                <a:r>
                  <a:rPr lang="en-CN" sz="2400" dirty="0"/>
                  <a:t>An </a:t>
                </a:r>
                <a14:m>
                  <m:oMath xmlns:m="http://schemas.openxmlformats.org/officeDocument/2006/math">
                    <m:r>
                      <a:rPr lang="en-US" sz="2400" b="0" i="1" smtClean="0">
                        <a:latin typeface="Cambria Math" panose="02040503050406030204" pitchFamily="18" charset="0"/>
                      </a:rPr>
                      <m:t>𝑛</m:t>
                    </m:r>
                  </m:oMath>
                </a14:m>
                <a:r>
                  <a:rPr lang="en-CN" sz="2400" dirty="0"/>
                  <a:t>-bit database</a:t>
                </a:r>
              </a:p>
            </p:txBody>
          </p:sp>
        </mc:Choice>
        <mc:Fallback xmlns="">
          <p:sp>
            <p:nvSpPr>
              <p:cNvPr id="20" name="TextBox 19">
                <a:extLst>
                  <a:ext uri="{FF2B5EF4-FFF2-40B4-BE49-F238E27FC236}">
                    <a16:creationId xmlns:a16="http://schemas.microsoft.com/office/drawing/2014/main" id="{5EBE530A-C370-C50D-CD96-15AB1C6A97E1}"/>
                  </a:ext>
                </a:extLst>
              </p:cNvPr>
              <p:cNvSpPr txBox="1">
                <a:spLocks noRot="1" noChangeAspect="1" noMove="1" noResize="1" noEditPoints="1" noAdjustHandles="1" noChangeArrowheads="1" noChangeShapeType="1" noTextEdit="1"/>
              </p:cNvSpPr>
              <p:nvPr/>
            </p:nvSpPr>
            <p:spPr>
              <a:xfrm>
                <a:off x="1027624" y="4813180"/>
                <a:ext cx="2409827" cy="461665"/>
              </a:xfrm>
              <a:prstGeom prst="rect">
                <a:avLst/>
              </a:prstGeom>
              <a:blipFill>
                <a:blip r:embed="rId3"/>
                <a:stretch>
                  <a:fillRect l="-4211" t="-8108" r="-3158" b="-29730"/>
                </a:stretch>
              </a:blipFill>
            </p:spPr>
            <p:txBody>
              <a:bodyPr/>
              <a:lstStyle/>
              <a:p>
                <a:r>
                  <a:rPr lang="en-CN">
                    <a:noFill/>
                  </a:rPr>
                  <a:t> </a:t>
                </a:r>
              </a:p>
            </p:txBody>
          </p:sp>
        </mc:Fallback>
      </mc:AlternateContent>
      <p:pic>
        <p:nvPicPr>
          <p:cNvPr id="23" name="Graphic 22" descr="User with solid fill">
            <a:extLst>
              <a:ext uri="{FF2B5EF4-FFF2-40B4-BE49-F238E27FC236}">
                <a16:creationId xmlns:a16="http://schemas.microsoft.com/office/drawing/2014/main" id="{394DF010-1DCC-CA1F-9A55-3CCE01DA5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6949" y="5591865"/>
            <a:ext cx="566576" cy="566576"/>
          </a:xfrm>
          <a:prstGeom prst="rect">
            <a:avLst/>
          </a:prstGeom>
        </p:spPr>
      </p:pic>
      <mc:AlternateContent xmlns:mc="http://schemas.openxmlformats.org/markup-compatibility/2006" xmlns:a14="http://schemas.microsoft.com/office/drawing/2010/main">
        <mc:Choice Requires="a14">
          <p:sp>
            <p:nvSpPr>
              <p:cNvPr id="24" name="Rounded Rectangular Callout 23">
                <a:extLst>
                  <a:ext uri="{FF2B5EF4-FFF2-40B4-BE49-F238E27FC236}">
                    <a16:creationId xmlns:a16="http://schemas.microsoft.com/office/drawing/2014/main" id="{1CFA7B8A-69F3-A86C-D6F2-383A220CF29F}"/>
                  </a:ext>
                </a:extLst>
              </p:cNvPr>
              <p:cNvSpPr/>
              <p:nvPr/>
            </p:nvSpPr>
            <p:spPr>
              <a:xfrm>
                <a:off x="8010606" y="4444079"/>
                <a:ext cx="3976672" cy="1213454"/>
              </a:xfrm>
              <a:prstGeom prst="wedgeRoundRectCallout">
                <a:avLst>
                  <a:gd name="adj1" fmla="val -45484"/>
                  <a:gd name="adj2" fmla="val 65055"/>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Query a size-</a:t>
                </a:r>
                <a14:m>
                  <m:oMath xmlns:m="http://schemas.openxmlformats.org/officeDocument/2006/math">
                    <m:r>
                      <a:rPr lang="en-US" sz="2200" b="0" i="1" smtClean="0">
                        <a:latin typeface="Cambria Math" panose="02040503050406030204" pitchFamily="18" charset="0"/>
                      </a:rPr>
                      <m:t>ℓ</m:t>
                    </m:r>
                  </m:oMath>
                </a14:m>
                <a:r>
                  <a:rPr lang="en-CN" sz="2200" dirty="0"/>
                  <a:t> record: </a:t>
                </a:r>
              </a:p>
              <a:p>
                <a:pPr algn="ctr"/>
                <a:r>
                  <a:rPr lang="en-CN" sz="2200" dirty="0"/>
                  <a:t>Make </a:t>
                </a:r>
                <a14:m>
                  <m:oMath xmlns:m="http://schemas.openxmlformats.org/officeDocument/2006/math">
                    <m:r>
                      <a:rPr lang="en-US" sz="2200" b="0" i="1" smtClean="0">
                        <a:latin typeface="Cambria Math" panose="02040503050406030204" pitchFamily="18" charset="0"/>
                      </a:rPr>
                      <m:t>ℓ</m:t>
                    </m:r>
                  </m:oMath>
                </a14:m>
                <a:r>
                  <a:rPr lang="en-CN" sz="2200" dirty="0"/>
                  <a:t> PIR queries, </a:t>
                </a:r>
              </a:p>
              <a:p>
                <a:pPr algn="ctr"/>
                <a:r>
                  <a:rPr lang="en-CN" sz="2200" dirty="0"/>
                  <a:t>each for one bit</a:t>
                </a:r>
              </a:p>
            </p:txBody>
          </p:sp>
        </mc:Choice>
        <mc:Fallback xmlns="">
          <p:sp>
            <p:nvSpPr>
              <p:cNvPr id="24" name="Rounded Rectangular Callout 23">
                <a:extLst>
                  <a:ext uri="{FF2B5EF4-FFF2-40B4-BE49-F238E27FC236}">
                    <a16:creationId xmlns:a16="http://schemas.microsoft.com/office/drawing/2014/main" id="{1CFA7B8A-69F3-A86C-D6F2-383A220CF29F}"/>
                  </a:ext>
                </a:extLst>
              </p:cNvPr>
              <p:cNvSpPr>
                <a:spLocks noRot="1" noChangeAspect="1" noMove="1" noResize="1" noEditPoints="1" noAdjustHandles="1" noChangeArrowheads="1" noChangeShapeType="1" noTextEdit="1"/>
              </p:cNvSpPr>
              <p:nvPr/>
            </p:nvSpPr>
            <p:spPr>
              <a:xfrm>
                <a:off x="8010606" y="4444079"/>
                <a:ext cx="3976672" cy="1213454"/>
              </a:xfrm>
              <a:prstGeom prst="wedgeRoundRectCallout">
                <a:avLst>
                  <a:gd name="adj1" fmla="val -45484"/>
                  <a:gd name="adj2" fmla="val 65055"/>
                  <a:gd name="adj3" fmla="val 16667"/>
                </a:avLst>
              </a:prstGeom>
              <a:blipFill>
                <a:blip r:embed="rId6"/>
                <a:stretch>
                  <a:fillRect/>
                </a:stretch>
              </a:blipFill>
              <a:ln>
                <a:noFill/>
              </a:ln>
            </p:spPr>
            <p:txBody>
              <a:bodyPr/>
              <a:lstStyle/>
              <a:p>
                <a:r>
                  <a:rPr lang="en-CN">
                    <a:noFill/>
                  </a:rPr>
                  <a:t> </a:t>
                </a:r>
              </a:p>
            </p:txBody>
          </p:sp>
        </mc:Fallback>
      </mc:AlternateContent>
      <p:pic>
        <p:nvPicPr>
          <p:cNvPr id="25" name="Graphic 24" descr="User with solid fill">
            <a:extLst>
              <a:ext uri="{FF2B5EF4-FFF2-40B4-BE49-F238E27FC236}">
                <a16:creationId xmlns:a16="http://schemas.microsoft.com/office/drawing/2014/main" id="{588BF380-F34E-0490-05F6-E12BF1AC45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11355" y="5603618"/>
            <a:ext cx="566576" cy="566576"/>
          </a:xfrm>
          <a:prstGeom prst="rect">
            <a:avLst/>
          </a:prstGeom>
        </p:spPr>
      </p:pic>
      <p:pic>
        <p:nvPicPr>
          <p:cNvPr id="26" name="Graphic 25" descr="User with solid fill">
            <a:extLst>
              <a:ext uri="{FF2B5EF4-FFF2-40B4-BE49-F238E27FC236}">
                <a16:creationId xmlns:a16="http://schemas.microsoft.com/office/drawing/2014/main" id="{8873CB10-DD35-65A9-C3B7-FE17AE93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77931" y="5603618"/>
            <a:ext cx="566576" cy="566576"/>
          </a:xfrm>
          <a:prstGeom prst="rect">
            <a:avLst/>
          </a:prstGeom>
        </p:spPr>
      </p:pic>
      <p:pic>
        <p:nvPicPr>
          <p:cNvPr id="27" name="Graphic 26" descr="User with solid fill">
            <a:extLst>
              <a:ext uri="{FF2B5EF4-FFF2-40B4-BE49-F238E27FC236}">
                <a16:creationId xmlns:a16="http://schemas.microsoft.com/office/drawing/2014/main" id="{2285B72A-A862-A048-E12D-2AD38826E3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2469" y="5591865"/>
            <a:ext cx="566576" cy="56657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F59080-6EA8-6DE3-EAEA-343FD59B0831}"/>
                  </a:ext>
                </a:extLst>
              </p:cNvPr>
              <p:cNvSpPr txBox="1"/>
              <p:nvPr/>
            </p:nvSpPr>
            <p:spPr>
              <a:xfrm>
                <a:off x="1060767" y="3355489"/>
                <a:ext cx="258000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𝑇</m:t>
                    </m:r>
                  </m:oMath>
                </a14:m>
                <a:r>
                  <a:rPr lang="en-CN" sz="2400" dirty="0"/>
                  <a:t> database records</a:t>
                </a:r>
              </a:p>
            </p:txBody>
          </p:sp>
        </mc:Choice>
        <mc:Fallback xmlns="">
          <p:sp>
            <p:nvSpPr>
              <p:cNvPr id="29" name="TextBox 28">
                <a:extLst>
                  <a:ext uri="{FF2B5EF4-FFF2-40B4-BE49-F238E27FC236}">
                    <a16:creationId xmlns:a16="http://schemas.microsoft.com/office/drawing/2014/main" id="{77F59080-6EA8-6DE3-EAEA-343FD59B0831}"/>
                  </a:ext>
                </a:extLst>
              </p:cNvPr>
              <p:cNvSpPr txBox="1">
                <a:spLocks noRot="1" noChangeAspect="1" noMove="1" noResize="1" noEditPoints="1" noAdjustHandles="1" noChangeArrowheads="1" noChangeShapeType="1" noTextEdit="1"/>
              </p:cNvSpPr>
              <p:nvPr/>
            </p:nvSpPr>
            <p:spPr>
              <a:xfrm>
                <a:off x="1060767" y="3355489"/>
                <a:ext cx="2580002" cy="461665"/>
              </a:xfrm>
              <a:prstGeom prst="rect">
                <a:avLst/>
              </a:prstGeom>
              <a:blipFill>
                <a:blip r:embed="rId13"/>
                <a:stretch>
                  <a:fillRect l="-490" t="-8108" r="-2941" b="-29730"/>
                </a:stretch>
              </a:blipFill>
            </p:spPr>
            <p:txBody>
              <a:bodyPr/>
              <a:lstStyle/>
              <a:p>
                <a:r>
                  <a:rPr lang="en-CN">
                    <a:noFill/>
                  </a:rPr>
                  <a:t> </a:t>
                </a:r>
              </a:p>
            </p:txBody>
          </p:sp>
        </mc:Fallback>
      </mc:AlternateContent>
      <p:sp>
        <p:nvSpPr>
          <p:cNvPr id="15" name="Rounded Rectangular Callout 14">
            <a:extLst>
              <a:ext uri="{FF2B5EF4-FFF2-40B4-BE49-F238E27FC236}">
                <a16:creationId xmlns:a16="http://schemas.microsoft.com/office/drawing/2014/main" id="{62AB76B8-A113-8405-64AC-68170C654064}"/>
              </a:ext>
            </a:extLst>
          </p:cNvPr>
          <p:cNvSpPr/>
          <p:nvPr/>
        </p:nvSpPr>
        <p:spPr>
          <a:xfrm>
            <a:off x="7542895" y="3023136"/>
            <a:ext cx="4175431" cy="945396"/>
          </a:xfrm>
          <a:prstGeom prst="wedgeRoundRectCallout">
            <a:avLst>
              <a:gd name="adj1" fmla="val -43475"/>
              <a:gd name="adj2" fmla="val 67418"/>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dirty="0"/>
              <a:t>No server storage overhead</a:t>
            </a:r>
          </a:p>
        </p:txBody>
      </p:sp>
      <p:sp>
        <p:nvSpPr>
          <p:cNvPr id="19" name="Rounded Rectangular Callout 18">
            <a:extLst>
              <a:ext uri="{FF2B5EF4-FFF2-40B4-BE49-F238E27FC236}">
                <a16:creationId xmlns:a16="http://schemas.microsoft.com/office/drawing/2014/main" id="{390F9A31-D447-C910-A3A2-630FD19CFA5A}"/>
              </a:ext>
            </a:extLst>
          </p:cNvPr>
          <p:cNvSpPr/>
          <p:nvPr/>
        </p:nvSpPr>
        <p:spPr>
          <a:xfrm>
            <a:off x="417069" y="4871279"/>
            <a:ext cx="4933960" cy="1418340"/>
          </a:xfrm>
          <a:prstGeom prst="wedgeRoundRectCallout">
            <a:avLst>
              <a:gd name="adj1" fmla="val 54039"/>
              <a:gd name="adj2" fmla="val 22057"/>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dirty="0"/>
              <a:t>Communication is proportional to the queried length instead of the maximum length</a:t>
            </a:r>
          </a:p>
        </p:txBody>
      </p:sp>
      <p:sp>
        <p:nvSpPr>
          <p:cNvPr id="21" name="Slide Number Placeholder 20">
            <a:extLst>
              <a:ext uri="{FF2B5EF4-FFF2-40B4-BE49-F238E27FC236}">
                <a16:creationId xmlns:a16="http://schemas.microsoft.com/office/drawing/2014/main" id="{5C710CE8-68D0-4A64-8089-B09E72711242}"/>
              </a:ext>
            </a:extLst>
          </p:cNvPr>
          <p:cNvSpPr>
            <a:spLocks noGrp="1"/>
          </p:cNvSpPr>
          <p:nvPr>
            <p:ph type="sldNum" sz="quarter" idx="12"/>
          </p:nvPr>
        </p:nvSpPr>
        <p:spPr/>
        <p:txBody>
          <a:bodyPr/>
          <a:lstStyle/>
          <a:p>
            <a:fld id="{936B3FD2-17C4-F744-8AD5-E8AA7FAC96FA}" type="slidenum">
              <a:rPr lang="en-CN" smtClean="0"/>
              <a:t>63</a:t>
            </a:fld>
            <a:endParaRPr lang="en-CN"/>
          </a:p>
        </p:txBody>
      </p:sp>
    </p:spTree>
    <p:custDataLst>
      <p:tags r:id="rId1"/>
    </p:custDataLst>
    <p:extLst>
      <p:ext uri="{BB962C8B-B14F-4D97-AF65-F5344CB8AC3E}">
        <p14:creationId xmlns:p14="http://schemas.microsoft.com/office/powerpoint/2010/main" val="369888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toy protocol</a:t>
            </a:r>
          </a:p>
          <a:p>
            <a:endParaRPr lang="en-CN"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5617301" y="2293034"/>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6223932" y="3296401"/>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6830563" y="3048574"/>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5010670" y="3041239"/>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4454868" y="339366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3865171" y="3296400"/>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602D0FA3-CF30-3B25-A1FC-43942928E1C4}"/>
              </a:ext>
            </a:extLst>
          </p:cNvPr>
          <p:cNvSpPr/>
          <p:nvPr/>
        </p:nvSpPr>
        <p:spPr>
          <a:xfrm rot="5400000">
            <a:off x="5699633" y="431903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59260321-E6A8-60CF-73BF-AFA579C74DCC}"/>
              </a:ext>
            </a:extLst>
          </p:cNvPr>
          <p:cNvSpPr/>
          <p:nvPr/>
        </p:nvSpPr>
        <p:spPr>
          <a:xfrm rot="5400000">
            <a:off x="6714818" y="4820720"/>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E451C370-DAC8-090A-1D78-C8F71A45ADD9}"/>
              </a:ext>
            </a:extLst>
          </p:cNvPr>
          <p:cNvSpPr/>
          <p:nvPr/>
        </p:nvSpPr>
        <p:spPr>
          <a:xfrm rot="5400000">
            <a:off x="7362895" y="46916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ectangle 6">
            <a:extLst>
              <a:ext uri="{FF2B5EF4-FFF2-40B4-BE49-F238E27FC236}">
                <a16:creationId xmlns:a16="http://schemas.microsoft.com/office/drawing/2014/main" id="{DE742A1B-1A23-658E-04B4-840C5710EA88}"/>
              </a:ext>
            </a:extLst>
          </p:cNvPr>
          <p:cNvSpPr/>
          <p:nvPr/>
        </p:nvSpPr>
        <p:spPr>
          <a:xfrm rot="5400000">
            <a:off x="4560534" y="4699333"/>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B870A45C-2742-ACF5-B63A-53046A3D22A4}"/>
              </a:ext>
            </a:extLst>
          </p:cNvPr>
          <p:cNvSpPr/>
          <p:nvPr/>
        </p:nvSpPr>
        <p:spPr>
          <a:xfrm rot="5400000">
            <a:off x="3975417" y="4875546"/>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7980737-F188-3FE6-37BF-9DDDA981CAA9}"/>
              </a:ext>
            </a:extLst>
          </p:cNvPr>
          <p:cNvSpPr/>
          <p:nvPr/>
        </p:nvSpPr>
        <p:spPr>
          <a:xfrm rot="5400000">
            <a:off x="3500180" y="4825843"/>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Arrow 16">
            <a:extLst>
              <a:ext uri="{FF2B5EF4-FFF2-40B4-BE49-F238E27FC236}">
                <a16:creationId xmlns:a16="http://schemas.microsoft.com/office/drawing/2014/main" id="{ECF786CC-177D-F6E3-D615-C62CC854E3D8}"/>
              </a:ext>
            </a:extLst>
          </p:cNvPr>
          <p:cNvSpPr/>
          <p:nvPr/>
        </p:nvSpPr>
        <p:spPr>
          <a:xfrm rot="5400000">
            <a:off x="5378959" y="4125372"/>
            <a:ext cx="569547" cy="4318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E4F18BF-5FB6-67BF-0760-910C199C9FB1}"/>
              </a:ext>
            </a:extLst>
          </p:cNvPr>
          <p:cNvSpPr txBox="1"/>
          <p:nvPr/>
        </p:nvSpPr>
        <p:spPr>
          <a:xfrm>
            <a:off x="5879633" y="4044745"/>
            <a:ext cx="1756635" cy="461665"/>
          </a:xfrm>
          <a:prstGeom prst="rect">
            <a:avLst/>
          </a:prstGeom>
          <a:noFill/>
        </p:spPr>
        <p:txBody>
          <a:bodyPr wrap="none" rtlCol="0">
            <a:spAutoFit/>
          </a:bodyPr>
          <a:lstStyle/>
          <a:p>
            <a:r>
              <a:rPr lang="en-CN" sz="2400" dirty="0"/>
              <a:t>Concatenate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BE530A-C370-C50D-CD96-15AB1C6A97E1}"/>
                  </a:ext>
                </a:extLst>
              </p:cNvPr>
              <p:cNvSpPr txBox="1"/>
              <p:nvPr/>
            </p:nvSpPr>
            <p:spPr>
              <a:xfrm>
                <a:off x="1027624" y="4813180"/>
                <a:ext cx="2409827" cy="461665"/>
              </a:xfrm>
              <a:prstGeom prst="rect">
                <a:avLst/>
              </a:prstGeom>
              <a:noFill/>
            </p:spPr>
            <p:txBody>
              <a:bodyPr wrap="none" rtlCol="0">
                <a:spAutoFit/>
              </a:bodyPr>
              <a:lstStyle/>
              <a:p>
                <a:r>
                  <a:rPr lang="en-CN" sz="2400" dirty="0"/>
                  <a:t>An </a:t>
                </a:r>
                <a14:m>
                  <m:oMath xmlns:m="http://schemas.openxmlformats.org/officeDocument/2006/math">
                    <m:r>
                      <a:rPr lang="en-US" sz="2400" b="0" i="1" smtClean="0">
                        <a:latin typeface="Cambria Math" panose="02040503050406030204" pitchFamily="18" charset="0"/>
                      </a:rPr>
                      <m:t>𝑛</m:t>
                    </m:r>
                  </m:oMath>
                </a14:m>
                <a:r>
                  <a:rPr lang="en-CN" sz="2400" dirty="0"/>
                  <a:t>-bit database</a:t>
                </a:r>
              </a:p>
            </p:txBody>
          </p:sp>
        </mc:Choice>
        <mc:Fallback xmlns="">
          <p:sp>
            <p:nvSpPr>
              <p:cNvPr id="20" name="TextBox 19">
                <a:extLst>
                  <a:ext uri="{FF2B5EF4-FFF2-40B4-BE49-F238E27FC236}">
                    <a16:creationId xmlns:a16="http://schemas.microsoft.com/office/drawing/2014/main" id="{5EBE530A-C370-C50D-CD96-15AB1C6A97E1}"/>
                  </a:ext>
                </a:extLst>
              </p:cNvPr>
              <p:cNvSpPr txBox="1">
                <a:spLocks noRot="1" noChangeAspect="1" noMove="1" noResize="1" noEditPoints="1" noAdjustHandles="1" noChangeArrowheads="1" noChangeShapeType="1" noTextEdit="1"/>
              </p:cNvSpPr>
              <p:nvPr/>
            </p:nvSpPr>
            <p:spPr>
              <a:xfrm>
                <a:off x="1027624" y="4813180"/>
                <a:ext cx="2409827" cy="461665"/>
              </a:xfrm>
              <a:prstGeom prst="rect">
                <a:avLst/>
              </a:prstGeom>
              <a:blipFill>
                <a:blip r:embed="rId2"/>
                <a:stretch>
                  <a:fillRect l="-4211" t="-8108" r="-3158" b="-29730"/>
                </a:stretch>
              </a:blipFill>
            </p:spPr>
            <p:txBody>
              <a:bodyPr/>
              <a:lstStyle/>
              <a:p>
                <a:r>
                  <a:rPr lang="en-CN">
                    <a:noFill/>
                  </a:rPr>
                  <a:t> </a:t>
                </a:r>
              </a:p>
            </p:txBody>
          </p:sp>
        </mc:Fallback>
      </mc:AlternateContent>
      <p:pic>
        <p:nvPicPr>
          <p:cNvPr id="23" name="Graphic 22" descr="User with solid fill">
            <a:extLst>
              <a:ext uri="{FF2B5EF4-FFF2-40B4-BE49-F238E27FC236}">
                <a16:creationId xmlns:a16="http://schemas.microsoft.com/office/drawing/2014/main" id="{394DF010-1DCC-CA1F-9A55-3CCE01DA5D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6949" y="5591865"/>
            <a:ext cx="566576" cy="566576"/>
          </a:xfrm>
          <a:prstGeom prst="rect">
            <a:avLst/>
          </a:prstGeom>
        </p:spPr>
      </p:pic>
      <mc:AlternateContent xmlns:mc="http://schemas.openxmlformats.org/markup-compatibility/2006" xmlns:a14="http://schemas.microsoft.com/office/drawing/2010/main">
        <mc:Choice Requires="a14">
          <p:sp>
            <p:nvSpPr>
              <p:cNvPr id="24" name="Rounded Rectangular Callout 23">
                <a:extLst>
                  <a:ext uri="{FF2B5EF4-FFF2-40B4-BE49-F238E27FC236}">
                    <a16:creationId xmlns:a16="http://schemas.microsoft.com/office/drawing/2014/main" id="{1CFA7B8A-69F3-A86C-D6F2-383A220CF29F}"/>
                  </a:ext>
                </a:extLst>
              </p:cNvPr>
              <p:cNvSpPr/>
              <p:nvPr/>
            </p:nvSpPr>
            <p:spPr>
              <a:xfrm>
                <a:off x="8010606" y="4444079"/>
                <a:ext cx="3976672" cy="1213454"/>
              </a:xfrm>
              <a:prstGeom prst="wedgeRoundRectCallout">
                <a:avLst>
                  <a:gd name="adj1" fmla="val -45484"/>
                  <a:gd name="adj2" fmla="val 65055"/>
                  <a:gd name="adj3"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Query a size-</a:t>
                </a:r>
                <a14:m>
                  <m:oMath xmlns:m="http://schemas.openxmlformats.org/officeDocument/2006/math">
                    <m:r>
                      <a:rPr lang="en-US" sz="2200" b="0" i="1" smtClean="0">
                        <a:latin typeface="Cambria Math" panose="02040503050406030204" pitchFamily="18" charset="0"/>
                      </a:rPr>
                      <m:t>ℓ</m:t>
                    </m:r>
                  </m:oMath>
                </a14:m>
                <a:r>
                  <a:rPr lang="en-CN" sz="2200" dirty="0"/>
                  <a:t> record: </a:t>
                </a:r>
              </a:p>
              <a:p>
                <a:pPr algn="ctr"/>
                <a:r>
                  <a:rPr lang="en-CN" sz="2200" dirty="0"/>
                  <a:t>Make </a:t>
                </a:r>
                <a14:m>
                  <m:oMath xmlns:m="http://schemas.openxmlformats.org/officeDocument/2006/math">
                    <m:r>
                      <a:rPr lang="en-US" sz="2200" b="0" i="1" smtClean="0">
                        <a:latin typeface="Cambria Math" panose="02040503050406030204" pitchFamily="18" charset="0"/>
                      </a:rPr>
                      <m:t>ℓ</m:t>
                    </m:r>
                  </m:oMath>
                </a14:m>
                <a:r>
                  <a:rPr lang="en-CN" sz="2200" dirty="0"/>
                  <a:t> PIR queries, </a:t>
                </a:r>
              </a:p>
              <a:p>
                <a:pPr algn="ctr"/>
                <a:r>
                  <a:rPr lang="en-CN" sz="2200" dirty="0"/>
                  <a:t>each for one bit</a:t>
                </a:r>
              </a:p>
            </p:txBody>
          </p:sp>
        </mc:Choice>
        <mc:Fallback xmlns="">
          <p:sp>
            <p:nvSpPr>
              <p:cNvPr id="24" name="Rounded Rectangular Callout 23">
                <a:extLst>
                  <a:ext uri="{FF2B5EF4-FFF2-40B4-BE49-F238E27FC236}">
                    <a16:creationId xmlns:a16="http://schemas.microsoft.com/office/drawing/2014/main" id="{1CFA7B8A-69F3-A86C-D6F2-383A220CF29F}"/>
                  </a:ext>
                </a:extLst>
              </p:cNvPr>
              <p:cNvSpPr>
                <a:spLocks noRot="1" noChangeAspect="1" noMove="1" noResize="1" noEditPoints="1" noAdjustHandles="1" noChangeArrowheads="1" noChangeShapeType="1" noTextEdit="1"/>
              </p:cNvSpPr>
              <p:nvPr/>
            </p:nvSpPr>
            <p:spPr>
              <a:xfrm>
                <a:off x="8010606" y="4444079"/>
                <a:ext cx="3976672" cy="1213454"/>
              </a:xfrm>
              <a:prstGeom prst="wedgeRoundRectCallout">
                <a:avLst>
                  <a:gd name="adj1" fmla="val -45484"/>
                  <a:gd name="adj2" fmla="val 65055"/>
                  <a:gd name="adj3" fmla="val 16667"/>
                </a:avLst>
              </a:prstGeom>
              <a:blipFill>
                <a:blip r:embed="rId5"/>
                <a:stretch>
                  <a:fillRect/>
                </a:stretch>
              </a:blipFill>
              <a:ln>
                <a:noFill/>
              </a:ln>
            </p:spPr>
            <p:txBody>
              <a:bodyPr/>
              <a:lstStyle/>
              <a:p>
                <a:r>
                  <a:rPr lang="en-CN">
                    <a:noFill/>
                  </a:rPr>
                  <a:t> </a:t>
                </a:r>
              </a:p>
            </p:txBody>
          </p:sp>
        </mc:Fallback>
      </mc:AlternateContent>
      <p:pic>
        <p:nvPicPr>
          <p:cNvPr id="25" name="Graphic 24" descr="User with solid fill">
            <a:extLst>
              <a:ext uri="{FF2B5EF4-FFF2-40B4-BE49-F238E27FC236}">
                <a16:creationId xmlns:a16="http://schemas.microsoft.com/office/drawing/2014/main" id="{588BF380-F34E-0490-05F6-E12BF1AC45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11355" y="5603618"/>
            <a:ext cx="566576" cy="566576"/>
          </a:xfrm>
          <a:prstGeom prst="rect">
            <a:avLst/>
          </a:prstGeom>
        </p:spPr>
      </p:pic>
      <p:pic>
        <p:nvPicPr>
          <p:cNvPr id="26" name="Graphic 25" descr="User with solid fill">
            <a:extLst>
              <a:ext uri="{FF2B5EF4-FFF2-40B4-BE49-F238E27FC236}">
                <a16:creationId xmlns:a16="http://schemas.microsoft.com/office/drawing/2014/main" id="{8873CB10-DD35-65A9-C3B7-FE17AE939B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7931" y="5603618"/>
            <a:ext cx="566576" cy="566576"/>
          </a:xfrm>
          <a:prstGeom prst="rect">
            <a:avLst/>
          </a:prstGeom>
        </p:spPr>
      </p:pic>
      <p:pic>
        <p:nvPicPr>
          <p:cNvPr id="27" name="Graphic 26" descr="User with solid fill">
            <a:extLst>
              <a:ext uri="{FF2B5EF4-FFF2-40B4-BE49-F238E27FC236}">
                <a16:creationId xmlns:a16="http://schemas.microsoft.com/office/drawing/2014/main" id="{2285B72A-A862-A048-E12D-2AD38826E3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2469" y="5591865"/>
            <a:ext cx="566576" cy="56657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F59080-6EA8-6DE3-EAEA-343FD59B0831}"/>
                  </a:ext>
                </a:extLst>
              </p:cNvPr>
              <p:cNvSpPr txBox="1"/>
              <p:nvPr/>
            </p:nvSpPr>
            <p:spPr>
              <a:xfrm>
                <a:off x="1060767" y="3355489"/>
                <a:ext cx="258000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𝑇</m:t>
                    </m:r>
                  </m:oMath>
                </a14:m>
                <a:r>
                  <a:rPr lang="en-CN" sz="2400" dirty="0"/>
                  <a:t> database records</a:t>
                </a:r>
              </a:p>
            </p:txBody>
          </p:sp>
        </mc:Choice>
        <mc:Fallback xmlns="">
          <p:sp>
            <p:nvSpPr>
              <p:cNvPr id="29" name="TextBox 28">
                <a:extLst>
                  <a:ext uri="{FF2B5EF4-FFF2-40B4-BE49-F238E27FC236}">
                    <a16:creationId xmlns:a16="http://schemas.microsoft.com/office/drawing/2014/main" id="{77F59080-6EA8-6DE3-EAEA-343FD59B0831}"/>
                  </a:ext>
                </a:extLst>
              </p:cNvPr>
              <p:cNvSpPr txBox="1">
                <a:spLocks noRot="1" noChangeAspect="1" noMove="1" noResize="1" noEditPoints="1" noAdjustHandles="1" noChangeArrowheads="1" noChangeShapeType="1" noTextEdit="1"/>
              </p:cNvSpPr>
              <p:nvPr/>
            </p:nvSpPr>
            <p:spPr>
              <a:xfrm>
                <a:off x="1060767" y="3355489"/>
                <a:ext cx="2580002" cy="461665"/>
              </a:xfrm>
              <a:prstGeom prst="rect">
                <a:avLst/>
              </a:prstGeom>
              <a:blipFill>
                <a:blip r:embed="rId12"/>
                <a:stretch>
                  <a:fillRect l="-490" t="-8108" r="-2941" b="-29730"/>
                </a:stretch>
              </a:blipFill>
            </p:spPr>
            <p:txBody>
              <a:bodyPr/>
              <a:lstStyle/>
              <a:p>
                <a:r>
                  <a:rPr lang="en-CN">
                    <a:noFill/>
                  </a:rPr>
                  <a:t> </a:t>
                </a:r>
              </a:p>
            </p:txBody>
          </p:sp>
        </mc:Fallback>
      </mc:AlternateContent>
      <p:sp>
        <p:nvSpPr>
          <p:cNvPr id="15" name="Rounded Rectangular Callout 14">
            <a:extLst>
              <a:ext uri="{FF2B5EF4-FFF2-40B4-BE49-F238E27FC236}">
                <a16:creationId xmlns:a16="http://schemas.microsoft.com/office/drawing/2014/main" id="{62AB76B8-A113-8405-64AC-68170C654064}"/>
              </a:ext>
            </a:extLst>
          </p:cNvPr>
          <p:cNvSpPr/>
          <p:nvPr/>
        </p:nvSpPr>
        <p:spPr>
          <a:xfrm>
            <a:off x="7542895" y="3023136"/>
            <a:ext cx="4175431" cy="945396"/>
          </a:xfrm>
          <a:prstGeom prst="wedgeRoundRectCallout">
            <a:avLst>
              <a:gd name="adj1" fmla="val -43475"/>
              <a:gd name="adj2" fmla="val 67418"/>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dirty="0"/>
              <a:t>No server storage overhead</a:t>
            </a:r>
          </a:p>
        </p:txBody>
      </p:sp>
      <p:sp>
        <p:nvSpPr>
          <p:cNvPr id="19" name="Rounded Rectangular Callout 18">
            <a:extLst>
              <a:ext uri="{FF2B5EF4-FFF2-40B4-BE49-F238E27FC236}">
                <a16:creationId xmlns:a16="http://schemas.microsoft.com/office/drawing/2014/main" id="{390F9A31-D447-C910-A3A2-630FD19CFA5A}"/>
              </a:ext>
            </a:extLst>
          </p:cNvPr>
          <p:cNvSpPr/>
          <p:nvPr/>
        </p:nvSpPr>
        <p:spPr>
          <a:xfrm>
            <a:off x="417069" y="4871279"/>
            <a:ext cx="4933960" cy="1418340"/>
          </a:xfrm>
          <a:prstGeom prst="wedgeRoundRectCallout">
            <a:avLst>
              <a:gd name="adj1" fmla="val 54039"/>
              <a:gd name="adj2" fmla="val 22057"/>
              <a:gd name="adj3" fmla="val 1666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dirty="0"/>
              <a:t>Communication is proportional to the queried length instead of the maximum length</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6C831F7-86A1-835A-4B1C-D717D6B4D2BE}"/>
                  </a:ext>
                </a:extLst>
              </p:cNvPr>
              <p:cNvSpPr/>
              <p:nvPr/>
            </p:nvSpPr>
            <p:spPr>
              <a:xfrm>
                <a:off x="1955551" y="3252120"/>
                <a:ext cx="7683500" cy="13555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600" dirty="0"/>
                  <a:t>Can we do better?</a:t>
                </a:r>
              </a:p>
              <a:p>
                <a:pPr algn="ctr"/>
                <a:r>
                  <a:rPr lang="en-CN" sz="2600" dirty="0"/>
                  <a:t>Yes, from </a:t>
                </a:r>
                <a14:m>
                  <m:oMath xmlns:m="http://schemas.openxmlformats.org/officeDocument/2006/math">
                    <m:r>
                      <a:rPr lang="en-US" sz="2600" b="0" i="1" smtClean="0">
                        <a:latin typeface="Cambria Math" panose="02040503050406030204" pitchFamily="18" charset="0"/>
                      </a:rPr>
                      <m:t>ℓ</m:t>
                    </m:r>
                  </m:oMath>
                </a14:m>
                <a:r>
                  <a:rPr lang="en-CN" sz="2600" dirty="0"/>
                  <a:t> PIR queries to </a:t>
                </a:r>
                <a14:m>
                  <m:oMath xmlns:m="http://schemas.openxmlformats.org/officeDocument/2006/math">
                    <m:r>
                      <m:rPr>
                        <m:sty m:val="p"/>
                      </m:rPr>
                      <a:rPr lang="en-US" sz="2600" b="0" i="1" smtClean="0">
                        <a:latin typeface="Cambria Math" panose="02040503050406030204" pitchFamily="18" charset="0"/>
                      </a:rPr>
                      <m:t>polylog</m:t>
                    </m:r>
                    <m:r>
                      <a:rPr lang="en-US" sz="2600" b="0" i="1" smtClean="0">
                        <a:latin typeface="Cambria Math" panose="02040503050406030204" pitchFamily="18" charset="0"/>
                      </a:rPr>
                      <m:t>ℓ </m:t>
                    </m:r>
                  </m:oMath>
                </a14:m>
                <a:r>
                  <a:rPr lang="en-CN" sz="2600" dirty="0"/>
                  <a:t>PIR queries</a:t>
                </a:r>
              </a:p>
            </p:txBody>
          </p:sp>
        </mc:Choice>
        <mc:Fallback xmlns="">
          <p:sp>
            <p:nvSpPr>
              <p:cNvPr id="21" name="Rounded Rectangle 20">
                <a:extLst>
                  <a:ext uri="{FF2B5EF4-FFF2-40B4-BE49-F238E27FC236}">
                    <a16:creationId xmlns:a16="http://schemas.microsoft.com/office/drawing/2014/main" id="{D6C831F7-86A1-835A-4B1C-D717D6B4D2BE}"/>
                  </a:ext>
                </a:extLst>
              </p:cNvPr>
              <p:cNvSpPr>
                <a:spLocks noRot="1" noChangeAspect="1" noMove="1" noResize="1" noEditPoints="1" noAdjustHandles="1" noChangeArrowheads="1" noChangeShapeType="1" noTextEdit="1"/>
              </p:cNvSpPr>
              <p:nvPr/>
            </p:nvSpPr>
            <p:spPr>
              <a:xfrm>
                <a:off x="1955551" y="3252120"/>
                <a:ext cx="7683500" cy="1355564"/>
              </a:xfrm>
              <a:prstGeom prst="roundRect">
                <a:avLst/>
              </a:prstGeom>
              <a:blipFill>
                <a:blip r:embed="rId13"/>
                <a:stretch>
                  <a:fillRect/>
                </a:stretch>
              </a:blipFill>
              <a:ln>
                <a:noFill/>
              </a:ln>
            </p:spPr>
            <p:txBody>
              <a:bodyPr/>
              <a:lstStyle/>
              <a:p>
                <a:r>
                  <a:rPr lang="en-CN">
                    <a:noFill/>
                  </a:rPr>
                  <a:t> </a:t>
                </a:r>
              </a:p>
            </p:txBody>
          </p:sp>
        </mc:Fallback>
      </mc:AlternateContent>
      <p:sp>
        <p:nvSpPr>
          <p:cNvPr id="22" name="Slide Number Placeholder 21">
            <a:extLst>
              <a:ext uri="{FF2B5EF4-FFF2-40B4-BE49-F238E27FC236}">
                <a16:creationId xmlns:a16="http://schemas.microsoft.com/office/drawing/2014/main" id="{D57EF614-9096-D6C3-A237-38C5A141DB20}"/>
              </a:ext>
            </a:extLst>
          </p:cNvPr>
          <p:cNvSpPr>
            <a:spLocks noGrp="1"/>
          </p:cNvSpPr>
          <p:nvPr>
            <p:ph type="sldNum" sz="quarter" idx="12"/>
          </p:nvPr>
        </p:nvSpPr>
        <p:spPr/>
        <p:txBody>
          <a:bodyPr/>
          <a:lstStyle/>
          <a:p>
            <a:fld id="{936B3FD2-17C4-F744-8AD5-E8AA7FAC96FA}" type="slidenum">
              <a:rPr lang="en-CN" smtClean="0"/>
              <a:t>64</a:t>
            </a:fld>
            <a:endParaRPr lang="en-CN"/>
          </a:p>
        </p:txBody>
      </p:sp>
    </p:spTree>
    <p:extLst>
      <p:ext uri="{BB962C8B-B14F-4D97-AF65-F5344CB8AC3E}">
        <p14:creationId xmlns:p14="http://schemas.microsoft.com/office/powerpoint/2010/main" val="1881384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Revisit the toy protocol</a:t>
            </a:r>
          </a:p>
          <a:p>
            <a:endParaRPr lang="en-CN" dirty="0"/>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9" name="Rectangle 8">
            <a:extLst>
              <a:ext uri="{FF2B5EF4-FFF2-40B4-BE49-F238E27FC236}">
                <a16:creationId xmlns:a16="http://schemas.microsoft.com/office/drawing/2014/main" id="{1B675844-7BD6-DF7E-B6C2-30028F83F2BC}"/>
              </a:ext>
            </a:extLst>
          </p:cNvPr>
          <p:cNvSpPr/>
          <p:nvPr/>
        </p:nvSpPr>
        <p:spPr>
          <a:xfrm>
            <a:off x="5617301" y="2293034"/>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A8874794-8F7C-87EF-BDA7-3898DC72B7B2}"/>
              </a:ext>
            </a:extLst>
          </p:cNvPr>
          <p:cNvSpPr/>
          <p:nvPr/>
        </p:nvSpPr>
        <p:spPr>
          <a:xfrm>
            <a:off x="6223932" y="3296401"/>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F7FB3349-85B9-0F33-D7FC-3529847B2333}"/>
              </a:ext>
            </a:extLst>
          </p:cNvPr>
          <p:cNvSpPr/>
          <p:nvPr/>
        </p:nvSpPr>
        <p:spPr>
          <a:xfrm>
            <a:off x="6830563" y="3048574"/>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A041D403-05D5-6E06-B19D-D3398E602FDB}"/>
              </a:ext>
            </a:extLst>
          </p:cNvPr>
          <p:cNvSpPr/>
          <p:nvPr/>
        </p:nvSpPr>
        <p:spPr>
          <a:xfrm>
            <a:off x="5010670" y="3041239"/>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7D19389-7FAF-7D02-0734-B4475A28D165}"/>
              </a:ext>
            </a:extLst>
          </p:cNvPr>
          <p:cNvSpPr/>
          <p:nvPr/>
        </p:nvSpPr>
        <p:spPr>
          <a:xfrm>
            <a:off x="4454868" y="3393663"/>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CB37892C-4556-E4E5-F7BD-A737B5189B64}"/>
              </a:ext>
            </a:extLst>
          </p:cNvPr>
          <p:cNvSpPr/>
          <p:nvPr/>
        </p:nvSpPr>
        <p:spPr>
          <a:xfrm>
            <a:off x="3865171" y="3296400"/>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602D0FA3-CF30-3B25-A1FC-43942928E1C4}"/>
              </a:ext>
            </a:extLst>
          </p:cNvPr>
          <p:cNvSpPr/>
          <p:nvPr/>
        </p:nvSpPr>
        <p:spPr>
          <a:xfrm rot="5400000">
            <a:off x="5699633" y="4319035"/>
            <a:ext cx="360000" cy="14602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59260321-E6A8-60CF-73BF-AFA579C74DCC}"/>
              </a:ext>
            </a:extLst>
          </p:cNvPr>
          <p:cNvSpPr/>
          <p:nvPr/>
        </p:nvSpPr>
        <p:spPr>
          <a:xfrm rot="5400000">
            <a:off x="6714818" y="4820720"/>
            <a:ext cx="360000" cy="45683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Rectangle 4">
            <a:extLst>
              <a:ext uri="{FF2B5EF4-FFF2-40B4-BE49-F238E27FC236}">
                <a16:creationId xmlns:a16="http://schemas.microsoft.com/office/drawing/2014/main" id="{E451C370-DAC8-090A-1D78-C8F71A45ADD9}"/>
              </a:ext>
            </a:extLst>
          </p:cNvPr>
          <p:cNvSpPr/>
          <p:nvPr/>
        </p:nvSpPr>
        <p:spPr>
          <a:xfrm rot="5400000">
            <a:off x="7362895" y="4691681"/>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Rectangle 6">
            <a:extLst>
              <a:ext uri="{FF2B5EF4-FFF2-40B4-BE49-F238E27FC236}">
                <a16:creationId xmlns:a16="http://schemas.microsoft.com/office/drawing/2014/main" id="{DE742A1B-1A23-658E-04B4-840C5710EA88}"/>
              </a:ext>
            </a:extLst>
          </p:cNvPr>
          <p:cNvSpPr/>
          <p:nvPr/>
        </p:nvSpPr>
        <p:spPr>
          <a:xfrm rot="5400000">
            <a:off x="4560534" y="4699333"/>
            <a:ext cx="360000" cy="70466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B870A45C-2742-ACF5-B63A-53046A3D22A4}"/>
              </a:ext>
            </a:extLst>
          </p:cNvPr>
          <p:cNvSpPr/>
          <p:nvPr/>
        </p:nvSpPr>
        <p:spPr>
          <a:xfrm rot="5400000">
            <a:off x="3975417" y="4875546"/>
            <a:ext cx="360000" cy="3522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57980737-F188-3FE6-37BF-9DDDA981CAA9}"/>
              </a:ext>
            </a:extLst>
          </p:cNvPr>
          <p:cNvSpPr/>
          <p:nvPr/>
        </p:nvSpPr>
        <p:spPr>
          <a:xfrm rot="5400000">
            <a:off x="3500180" y="4825843"/>
            <a:ext cx="360000" cy="4516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7" name="Right Arrow 16">
            <a:extLst>
              <a:ext uri="{FF2B5EF4-FFF2-40B4-BE49-F238E27FC236}">
                <a16:creationId xmlns:a16="http://schemas.microsoft.com/office/drawing/2014/main" id="{ECF786CC-177D-F6E3-D615-C62CC854E3D8}"/>
              </a:ext>
            </a:extLst>
          </p:cNvPr>
          <p:cNvSpPr/>
          <p:nvPr/>
        </p:nvSpPr>
        <p:spPr>
          <a:xfrm rot="5400000">
            <a:off x="5378959" y="4125372"/>
            <a:ext cx="569547" cy="4318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CE4F18BF-5FB6-67BF-0760-910C199C9FB1}"/>
              </a:ext>
            </a:extLst>
          </p:cNvPr>
          <p:cNvSpPr txBox="1"/>
          <p:nvPr/>
        </p:nvSpPr>
        <p:spPr>
          <a:xfrm>
            <a:off x="5879633" y="4044745"/>
            <a:ext cx="1756635" cy="461665"/>
          </a:xfrm>
          <a:prstGeom prst="rect">
            <a:avLst/>
          </a:prstGeom>
          <a:noFill/>
        </p:spPr>
        <p:txBody>
          <a:bodyPr wrap="none" rtlCol="0">
            <a:spAutoFit/>
          </a:bodyPr>
          <a:lstStyle/>
          <a:p>
            <a:r>
              <a:rPr lang="en-CN" sz="2400" dirty="0"/>
              <a:t>Concatenate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BE530A-C370-C50D-CD96-15AB1C6A97E1}"/>
                  </a:ext>
                </a:extLst>
              </p:cNvPr>
              <p:cNvSpPr txBox="1"/>
              <p:nvPr/>
            </p:nvSpPr>
            <p:spPr>
              <a:xfrm>
                <a:off x="1027624" y="4813180"/>
                <a:ext cx="2409827" cy="461665"/>
              </a:xfrm>
              <a:prstGeom prst="rect">
                <a:avLst/>
              </a:prstGeom>
              <a:noFill/>
            </p:spPr>
            <p:txBody>
              <a:bodyPr wrap="none" rtlCol="0">
                <a:spAutoFit/>
              </a:bodyPr>
              <a:lstStyle/>
              <a:p>
                <a:r>
                  <a:rPr lang="en-CN" sz="2400" dirty="0"/>
                  <a:t>An </a:t>
                </a:r>
                <a14:m>
                  <m:oMath xmlns:m="http://schemas.openxmlformats.org/officeDocument/2006/math">
                    <m:r>
                      <a:rPr lang="en-US" sz="2400" b="0" i="1" smtClean="0">
                        <a:latin typeface="Cambria Math" panose="02040503050406030204" pitchFamily="18" charset="0"/>
                      </a:rPr>
                      <m:t>𝑛</m:t>
                    </m:r>
                  </m:oMath>
                </a14:m>
                <a:r>
                  <a:rPr lang="en-CN" sz="2400" dirty="0"/>
                  <a:t>-bit database</a:t>
                </a:r>
              </a:p>
            </p:txBody>
          </p:sp>
        </mc:Choice>
        <mc:Fallback xmlns="">
          <p:sp>
            <p:nvSpPr>
              <p:cNvPr id="20" name="TextBox 19">
                <a:extLst>
                  <a:ext uri="{FF2B5EF4-FFF2-40B4-BE49-F238E27FC236}">
                    <a16:creationId xmlns:a16="http://schemas.microsoft.com/office/drawing/2014/main" id="{5EBE530A-C370-C50D-CD96-15AB1C6A97E1}"/>
                  </a:ext>
                </a:extLst>
              </p:cNvPr>
              <p:cNvSpPr txBox="1">
                <a:spLocks noRot="1" noChangeAspect="1" noMove="1" noResize="1" noEditPoints="1" noAdjustHandles="1" noChangeArrowheads="1" noChangeShapeType="1" noTextEdit="1"/>
              </p:cNvSpPr>
              <p:nvPr/>
            </p:nvSpPr>
            <p:spPr>
              <a:xfrm>
                <a:off x="1027624" y="4813180"/>
                <a:ext cx="2409827" cy="461665"/>
              </a:xfrm>
              <a:prstGeom prst="rect">
                <a:avLst/>
              </a:prstGeom>
              <a:blipFill>
                <a:blip r:embed="rId3"/>
                <a:stretch>
                  <a:fillRect l="-4211" t="-8108" r="-3158" b="-29730"/>
                </a:stretch>
              </a:blipFill>
            </p:spPr>
            <p:txBody>
              <a:bodyPr/>
              <a:lstStyle/>
              <a:p>
                <a:r>
                  <a:rPr lang="en-CN">
                    <a:noFill/>
                  </a:rPr>
                  <a:t> </a:t>
                </a:r>
              </a:p>
            </p:txBody>
          </p:sp>
        </mc:Fallback>
      </mc:AlternateContent>
      <p:pic>
        <p:nvPicPr>
          <p:cNvPr id="23" name="Graphic 22" descr="User with solid fill">
            <a:extLst>
              <a:ext uri="{FF2B5EF4-FFF2-40B4-BE49-F238E27FC236}">
                <a16:creationId xmlns:a16="http://schemas.microsoft.com/office/drawing/2014/main" id="{394DF010-1DCC-CA1F-9A55-3CCE01DA5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6949" y="5591865"/>
            <a:ext cx="566576" cy="566576"/>
          </a:xfrm>
          <a:prstGeom prst="rect">
            <a:avLst/>
          </a:prstGeom>
        </p:spPr>
      </p:pic>
      <mc:AlternateContent xmlns:mc="http://schemas.openxmlformats.org/markup-compatibility/2006" xmlns:a14="http://schemas.microsoft.com/office/drawing/2010/main">
        <mc:Choice Requires="a14">
          <p:sp>
            <p:nvSpPr>
              <p:cNvPr id="24" name="Rounded Rectangular Callout 23">
                <a:extLst>
                  <a:ext uri="{FF2B5EF4-FFF2-40B4-BE49-F238E27FC236}">
                    <a16:creationId xmlns:a16="http://schemas.microsoft.com/office/drawing/2014/main" id="{1CFA7B8A-69F3-A86C-D6F2-383A220CF29F}"/>
                  </a:ext>
                </a:extLst>
              </p:cNvPr>
              <p:cNvSpPr/>
              <p:nvPr/>
            </p:nvSpPr>
            <p:spPr>
              <a:xfrm>
                <a:off x="8010606" y="4444079"/>
                <a:ext cx="3976672" cy="1213454"/>
              </a:xfrm>
              <a:prstGeom prst="wedgeRoundRectCallout">
                <a:avLst>
                  <a:gd name="adj1" fmla="val -45484"/>
                  <a:gd name="adj2" fmla="val 65055"/>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Query a size-</a:t>
                </a:r>
                <a14:m>
                  <m:oMath xmlns:m="http://schemas.openxmlformats.org/officeDocument/2006/math">
                    <m:r>
                      <a:rPr lang="en-US" sz="2200" b="0" i="1" smtClean="0">
                        <a:latin typeface="Cambria Math" panose="02040503050406030204" pitchFamily="18" charset="0"/>
                      </a:rPr>
                      <m:t>ℓ</m:t>
                    </m:r>
                  </m:oMath>
                </a14:m>
                <a:r>
                  <a:rPr lang="en-CN" sz="2200" dirty="0"/>
                  <a:t> record: </a:t>
                </a:r>
              </a:p>
              <a:p>
                <a:pPr algn="ctr"/>
                <a:r>
                  <a:rPr lang="en-CN" sz="2200" dirty="0"/>
                  <a:t>Make </a:t>
                </a:r>
                <a14:m>
                  <m:oMath xmlns:m="http://schemas.openxmlformats.org/officeDocument/2006/math">
                    <m:r>
                      <a:rPr lang="en-US" sz="2200" b="0" i="1" smtClean="0">
                        <a:latin typeface="Cambria Math" panose="02040503050406030204" pitchFamily="18" charset="0"/>
                      </a:rPr>
                      <m:t>ℓ</m:t>
                    </m:r>
                  </m:oMath>
                </a14:m>
                <a:r>
                  <a:rPr lang="en-CN" sz="2200" dirty="0"/>
                  <a:t> PIR queries, </a:t>
                </a:r>
              </a:p>
              <a:p>
                <a:pPr algn="ctr"/>
                <a:r>
                  <a:rPr lang="en-CN" sz="2200" dirty="0">
                    <a:solidFill>
                      <a:schemeClr val="bg1"/>
                    </a:solidFill>
                  </a:rPr>
                  <a:t>each for one bit</a:t>
                </a:r>
              </a:p>
            </p:txBody>
          </p:sp>
        </mc:Choice>
        <mc:Fallback xmlns="">
          <p:sp>
            <p:nvSpPr>
              <p:cNvPr id="24" name="Rounded Rectangular Callout 23">
                <a:extLst>
                  <a:ext uri="{FF2B5EF4-FFF2-40B4-BE49-F238E27FC236}">
                    <a16:creationId xmlns:a16="http://schemas.microsoft.com/office/drawing/2014/main" id="{1CFA7B8A-69F3-A86C-D6F2-383A220CF29F}"/>
                  </a:ext>
                </a:extLst>
              </p:cNvPr>
              <p:cNvSpPr>
                <a:spLocks noRot="1" noChangeAspect="1" noMove="1" noResize="1" noEditPoints="1" noAdjustHandles="1" noChangeArrowheads="1" noChangeShapeType="1" noTextEdit="1"/>
              </p:cNvSpPr>
              <p:nvPr/>
            </p:nvSpPr>
            <p:spPr>
              <a:xfrm>
                <a:off x="8010606" y="4444079"/>
                <a:ext cx="3976672" cy="1213454"/>
              </a:xfrm>
              <a:prstGeom prst="wedgeRoundRectCallout">
                <a:avLst>
                  <a:gd name="adj1" fmla="val -45484"/>
                  <a:gd name="adj2" fmla="val 65055"/>
                  <a:gd name="adj3" fmla="val 16667"/>
                </a:avLst>
              </a:prstGeom>
              <a:blipFill>
                <a:blip r:embed="rId6"/>
                <a:stretch>
                  <a:fillRect/>
                </a:stretch>
              </a:blipFill>
              <a:ln>
                <a:noFill/>
              </a:ln>
            </p:spPr>
            <p:txBody>
              <a:bodyPr/>
              <a:lstStyle/>
              <a:p>
                <a:r>
                  <a:rPr lang="en-CN">
                    <a:noFill/>
                  </a:rPr>
                  <a:t> </a:t>
                </a:r>
              </a:p>
            </p:txBody>
          </p:sp>
        </mc:Fallback>
      </mc:AlternateContent>
      <p:pic>
        <p:nvPicPr>
          <p:cNvPr id="25" name="Graphic 24" descr="User with solid fill">
            <a:extLst>
              <a:ext uri="{FF2B5EF4-FFF2-40B4-BE49-F238E27FC236}">
                <a16:creationId xmlns:a16="http://schemas.microsoft.com/office/drawing/2014/main" id="{588BF380-F34E-0490-05F6-E12BF1AC45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11355" y="5603618"/>
            <a:ext cx="566576" cy="566576"/>
          </a:xfrm>
          <a:prstGeom prst="rect">
            <a:avLst/>
          </a:prstGeom>
        </p:spPr>
      </p:pic>
      <p:pic>
        <p:nvPicPr>
          <p:cNvPr id="26" name="Graphic 25" descr="User with solid fill">
            <a:extLst>
              <a:ext uri="{FF2B5EF4-FFF2-40B4-BE49-F238E27FC236}">
                <a16:creationId xmlns:a16="http://schemas.microsoft.com/office/drawing/2014/main" id="{8873CB10-DD35-65A9-C3B7-FE17AE93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77931" y="5603618"/>
            <a:ext cx="566576" cy="566576"/>
          </a:xfrm>
          <a:prstGeom prst="rect">
            <a:avLst/>
          </a:prstGeom>
        </p:spPr>
      </p:pic>
      <p:pic>
        <p:nvPicPr>
          <p:cNvPr id="27" name="Graphic 26" descr="User with solid fill">
            <a:extLst>
              <a:ext uri="{FF2B5EF4-FFF2-40B4-BE49-F238E27FC236}">
                <a16:creationId xmlns:a16="http://schemas.microsoft.com/office/drawing/2014/main" id="{2285B72A-A862-A048-E12D-2AD38826E3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62469" y="5591865"/>
            <a:ext cx="566576" cy="56657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F59080-6EA8-6DE3-EAEA-343FD59B0831}"/>
                  </a:ext>
                </a:extLst>
              </p:cNvPr>
              <p:cNvSpPr txBox="1"/>
              <p:nvPr/>
            </p:nvSpPr>
            <p:spPr>
              <a:xfrm>
                <a:off x="1060767" y="3355489"/>
                <a:ext cx="2580002"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𝑇</m:t>
                    </m:r>
                  </m:oMath>
                </a14:m>
                <a:r>
                  <a:rPr lang="en-CN" sz="2400" dirty="0"/>
                  <a:t> database records</a:t>
                </a:r>
              </a:p>
            </p:txBody>
          </p:sp>
        </mc:Choice>
        <mc:Fallback xmlns="">
          <p:sp>
            <p:nvSpPr>
              <p:cNvPr id="29" name="TextBox 28">
                <a:extLst>
                  <a:ext uri="{FF2B5EF4-FFF2-40B4-BE49-F238E27FC236}">
                    <a16:creationId xmlns:a16="http://schemas.microsoft.com/office/drawing/2014/main" id="{77F59080-6EA8-6DE3-EAEA-343FD59B0831}"/>
                  </a:ext>
                </a:extLst>
              </p:cNvPr>
              <p:cNvSpPr txBox="1">
                <a:spLocks noRot="1" noChangeAspect="1" noMove="1" noResize="1" noEditPoints="1" noAdjustHandles="1" noChangeArrowheads="1" noChangeShapeType="1" noTextEdit="1"/>
              </p:cNvSpPr>
              <p:nvPr/>
            </p:nvSpPr>
            <p:spPr>
              <a:xfrm>
                <a:off x="1060767" y="3355489"/>
                <a:ext cx="2580002" cy="461665"/>
              </a:xfrm>
              <a:prstGeom prst="rect">
                <a:avLst/>
              </a:prstGeom>
              <a:blipFill>
                <a:blip r:embed="rId13"/>
                <a:stretch>
                  <a:fillRect l="-490" t="-8108" r="-2941" b="-29730"/>
                </a:stretch>
              </a:blipFill>
            </p:spPr>
            <p:txBody>
              <a:bodyPr/>
              <a:lstStyle/>
              <a:p>
                <a:r>
                  <a:rPr lang="en-CN">
                    <a:noFill/>
                  </a:rPr>
                  <a:t> </a:t>
                </a:r>
              </a:p>
            </p:txBody>
          </p:sp>
        </mc:Fallback>
      </mc:AlternateContent>
      <p:sp>
        <p:nvSpPr>
          <p:cNvPr id="30" name="TextBox 29">
            <a:extLst>
              <a:ext uri="{FF2B5EF4-FFF2-40B4-BE49-F238E27FC236}">
                <a16:creationId xmlns:a16="http://schemas.microsoft.com/office/drawing/2014/main" id="{6373FD26-FA69-8765-D633-B9503714909D}"/>
              </a:ext>
            </a:extLst>
          </p:cNvPr>
          <p:cNvSpPr txBox="1"/>
          <p:nvPr/>
        </p:nvSpPr>
        <p:spPr>
          <a:xfrm>
            <a:off x="7962864" y="3282441"/>
            <a:ext cx="3924857" cy="892552"/>
          </a:xfrm>
          <a:prstGeom prst="rect">
            <a:avLst/>
          </a:prstGeom>
          <a:noFill/>
        </p:spPr>
        <p:txBody>
          <a:bodyPr wrap="none" rtlCol="0">
            <a:spAutoFit/>
          </a:bodyPr>
          <a:lstStyle/>
          <a:p>
            <a:r>
              <a:rPr lang="en-US" sz="2600" b="1" dirty="0">
                <a:solidFill>
                  <a:schemeClr val="accent1"/>
                </a:solidFill>
              </a:rPr>
              <a:t>Why not retrieve more bits</a:t>
            </a:r>
          </a:p>
          <a:p>
            <a:r>
              <a:rPr lang="en-US" sz="2600" b="1" dirty="0">
                <a:solidFill>
                  <a:schemeClr val="accent1"/>
                </a:solidFill>
              </a:rPr>
              <a:t>in each PIR query?</a:t>
            </a:r>
            <a:endParaRPr lang="en-CN" sz="2600" b="1" dirty="0">
              <a:solidFill>
                <a:schemeClr val="accent1"/>
              </a:solidFill>
            </a:endParaRPr>
          </a:p>
        </p:txBody>
      </p:sp>
      <p:sp>
        <p:nvSpPr>
          <p:cNvPr id="15" name="Slide Number Placeholder 14">
            <a:extLst>
              <a:ext uri="{FF2B5EF4-FFF2-40B4-BE49-F238E27FC236}">
                <a16:creationId xmlns:a16="http://schemas.microsoft.com/office/drawing/2014/main" id="{B7F1AD76-ABE4-8C77-3828-BCC21CE1E1E6}"/>
              </a:ext>
            </a:extLst>
          </p:cNvPr>
          <p:cNvSpPr>
            <a:spLocks noGrp="1"/>
          </p:cNvSpPr>
          <p:nvPr>
            <p:ph type="sldNum" sz="quarter" idx="12"/>
          </p:nvPr>
        </p:nvSpPr>
        <p:spPr/>
        <p:txBody>
          <a:bodyPr/>
          <a:lstStyle/>
          <a:p>
            <a:fld id="{936B3FD2-17C4-F744-8AD5-E8AA7FAC96FA}" type="slidenum">
              <a:rPr lang="en-CN" smtClean="0"/>
              <a:t>65</a:t>
            </a:fld>
            <a:endParaRPr lang="en-CN"/>
          </a:p>
        </p:txBody>
      </p:sp>
    </p:spTree>
    <p:custDataLst>
      <p:tags r:id="rId1"/>
    </p:custDataLst>
    <p:extLst>
      <p:ext uri="{BB962C8B-B14F-4D97-AF65-F5344CB8AC3E}">
        <p14:creationId xmlns:p14="http://schemas.microsoft.com/office/powerpoint/2010/main" val="213468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Splitting records to the powers of two</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4"/>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4571243" y="3249613"/>
            <a:ext cx="360000" cy="142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04AEA488-B9C8-2E19-B382-F75052665183}"/>
              </a:ext>
            </a:extLst>
          </p:cNvPr>
          <p:cNvSpPr/>
          <p:nvPr/>
        </p:nvSpPr>
        <p:spPr>
          <a:xfrm rot="5400000">
            <a:off x="5619677" y="4107542"/>
            <a:ext cx="360000" cy="6929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ectangle 21">
            <a:extLst>
              <a:ext uri="{FF2B5EF4-FFF2-40B4-BE49-F238E27FC236}">
                <a16:creationId xmlns:a16="http://schemas.microsoft.com/office/drawing/2014/main" id="{484DEA69-E41C-21C1-8D8A-DC4DFAB0BEA6}"/>
              </a:ext>
            </a:extLst>
          </p:cNvPr>
          <p:cNvSpPr/>
          <p:nvPr/>
        </p:nvSpPr>
        <p:spPr>
          <a:xfrm>
            <a:off x="7659342" y="3670029"/>
            <a:ext cx="3372333" cy="738664"/>
          </a:xfrm>
          <a:prstGeom prst="rect">
            <a:avLst/>
          </a:prstGeom>
          <a:noFill/>
        </p:spPr>
        <p:txBody>
          <a:bodyPr wrap="none" lIns="91440" tIns="45720" rIns="91440" bIns="45720">
            <a:spAutoFit/>
          </a:bodyPr>
          <a:lstStyle/>
          <a:p>
            <a:pPr algn="ctr"/>
            <a:r>
              <a:rPr lang="en-US" sz="4200" b="0" cap="none" spc="0" dirty="0">
                <a:ln w="0"/>
                <a:solidFill>
                  <a:schemeClr val="accent1"/>
                </a:solidFill>
                <a:effectLst>
                  <a:outerShdw blurRad="38100" dist="25400" dir="5400000" algn="ctr" rotWithShape="0">
                    <a:srgbClr val="6E747A">
                      <a:alpha val="43000"/>
                    </a:srgbClr>
                  </a:outerShdw>
                </a:effectLst>
              </a:rPr>
              <a:t>Secure or not?</a:t>
            </a:r>
          </a:p>
        </p:txBody>
      </p:sp>
      <p:sp>
        <p:nvSpPr>
          <p:cNvPr id="23" name="TextBox 22">
            <a:extLst>
              <a:ext uri="{FF2B5EF4-FFF2-40B4-BE49-F238E27FC236}">
                <a16:creationId xmlns:a16="http://schemas.microsoft.com/office/drawing/2014/main" id="{7F151048-79B7-5E34-2C72-1903AD81A8D4}"/>
              </a:ext>
            </a:extLst>
          </p:cNvPr>
          <p:cNvSpPr txBox="1"/>
          <p:nvPr/>
        </p:nvSpPr>
        <p:spPr>
          <a:xfrm>
            <a:off x="7212364" y="4547130"/>
            <a:ext cx="4579833" cy="830997"/>
          </a:xfrm>
          <a:prstGeom prst="rect">
            <a:avLst/>
          </a:prstGeom>
          <a:noFill/>
        </p:spPr>
        <p:txBody>
          <a:bodyPr wrap="square" rtlCol="0">
            <a:spAutoFit/>
          </a:bodyPr>
          <a:lstStyle/>
          <a:p>
            <a:r>
              <a:rPr lang="en-CN" sz="2400" dirty="0"/>
              <a:t>Deterministic splitting is not secure</a:t>
            </a:r>
          </a:p>
          <a:p>
            <a:r>
              <a:rPr lang="en-CN" sz="2400" dirty="0"/>
              <a:t>(unless split down to 1)</a:t>
            </a:r>
          </a:p>
        </p:txBody>
      </p:sp>
      <p:sp>
        <p:nvSpPr>
          <p:cNvPr id="15" name="Slide Number Placeholder 14">
            <a:extLst>
              <a:ext uri="{FF2B5EF4-FFF2-40B4-BE49-F238E27FC236}">
                <a16:creationId xmlns:a16="http://schemas.microsoft.com/office/drawing/2014/main" id="{063DFDE7-E912-4653-DB2F-C8091581A623}"/>
              </a:ext>
            </a:extLst>
          </p:cNvPr>
          <p:cNvSpPr>
            <a:spLocks noGrp="1"/>
          </p:cNvSpPr>
          <p:nvPr>
            <p:ph type="sldNum" sz="quarter" idx="12"/>
          </p:nvPr>
        </p:nvSpPr>
        <p:spPr/>
        <p:txBody>
          <a:bodyPr/>
          <a:lstStyle/>
          <a:p>
            <a:fld id="{936B3FD2-17C4-F744-8AD5-E8AA7FAC96FA}" type="slidenum">
              <a:rPr lang="en-CN" smtClean="0"/>
              <a:t>66</a:t>
            </a:fld>
            <a:endParaRPr lang="en-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88A70F-14E5-886B-8D02-B5E418BE7A8E}"/>
                  </a:ext>
                </a:extLst>
              </p:cNvPr>
              <p:cNvSpPr txBox="1"/>
              <p:nvPr/>
            </p:nvSpPr>
            <p:spPr>
              <a:xfrm>
                <a:off x="1108577" y="5430477"/>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r>
                      <a:rPr lang="en-US" sz="2200" b="0" i="0" smtClean="0">
                        <a:latin typeface="Cambria Math" panose="02040503050406030204" pitchFamily="18" charset="0"/>
                      </a:rPr>
                      <m:t> </m:t>
                    </m:r>
                  </m:oMath>
                </a14:m>
                <a:r>
                  <a:rPr lang="en-CN" sz="2200" dirty="0"/>
                  <a:t>bits per entry</a:t>
                </a:r>
              </a:p>
            </p:txBody>
          </p:sp>
        </mc:Choice>
        <mc:Fallback xmlns="">
          <p:sp>
            <p:nvSpPr>
              <p:cNvPr id="16" name="TextBox 15">
                <a:extLst>
                  <a:ext uri="{FF2B5EF4-FFF2-40B4-BE49-F238E27FC236}">
                    <a16:creationId xmlns:a16="http://schemas.microsoft.com/office/drawing/2014/main" id="{5988A70F-14E5-886B-8D02-B5E418BE7A8E}"/>
                  </a:ext>
                </a:extLst>
              </p:cNvPr>
              <p:cNvSpPr txBox="1">
                <a:spLocks noRot="1" noChangeAspect="1" noMove="1" noResize="1" noEditPoints="1" noAdjustHandles="1" noChangeArrowheads="1" noChangeShapeType="1" noTextEdit="1"/>
              </p:cNvSpPr>
              <p:nvPr/>
            </p:nvSpPr>
            <p:spPr>
              <a:xfrm>
                <a:off x="1108577" y="5430477"/>
                <a:ext cx="6152904" cy="780470"/>
              </a:xfrm>
              <a:prstGeom prst="rect">
                <a:avLst/>
              </a:prstGeom>
              <a:blipFill>
                <a:blip r:embed="rId5"/>
                <a:stretch>
                  <a:fillRect l="-1237" t="-4762" b="-14286"/>
                </a:stretch>
              </a:blipFill>
            </p:spPr>
            <p:txBody>
              <a:bodyPr/>
              <a:lstStyle/>
              <a:p>
                <a:r>
                  <a:rPr lang="en-CN">
                    <a:noFill/>
                  </a:rPr>
                  <a:t> </a:t>
                </a:r>
              </a:p>
            </p:txBody>
          </p:sp>
        </mc:Fallback>
      </mc:AlternateContent>
    </p:spTree>
    <p:custDataLst>
      <p:tags r:id="rId1"/>
    </p:custDataLst>
    <p:extLst>
      <p:ext uri="{BB962C8B-B14F-4D97-AF65-F5344CB8AC3E}">
        <p14:creationId xmlns:p14="http://schemas.microsoft.com/office/powerpoint/2010/main" val="30063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animBg="1"/>
      <p:bldP spid="4" grpId="0" animBg="1"/>
      <p:bldP spid="8"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Splitting records to the powers of two</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7" name="Rectangle 6">
            <a:extLst>
              <a:ext uri="{FF2B5EF4-FFF2-40B4-BE49-F238E27FC236}">
                <a16:creationId xmlns:a16="http://schemas.microsoft.com/office/drawing/2014/main" id="{026DDEF7-F339-3FFF-B6CA-49E814E3FA99}"/>
              </a:ext>
            </a:extLst>
          </p:cNvPr>
          <p:cNvSpPr/>
          <p:nvPr/>
        </p:nvSpPr>
        <p:spPr>
          <a:xfrm rot="5400000">
            <a:off x="4373478"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1497847"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782731"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2212719"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3653478"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097652" y="324915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4"/>
                <a:stretch>
                  <a:fillRect l="-1235" t="-4839" b="-16129"/>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439859" y="411342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1149362" y="411166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613934"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259859"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1851767" y="411303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2572559" y="411128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3292559" y="410659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024640" y="410484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4727045" y="410621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5436548" y="410446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1310231"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97582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04521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1691135"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2741507"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2407096"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3466634"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3112559"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4162931"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382852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489791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4543835"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5594207"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5259796"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800029" y="3287043"/>
            <a:ext cx="360000" cy="141866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3128664" y="4819271"/>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7F151048-79B7-5E34-2C72-1903AD81A8D4}"/>
              </a:ext>
            </a:extLst>
          </p:cNvPr>
          <p:cNvSpPr txBox="1"/>
          <p:nvPr/>
        </p:nvSpPr>
        <p:spPr>
          <a:xfrm>
            <a:off x="1463337" y="2646455"/>
            <a:ext cx="9128859" cy="461665"/>
          </a:xfrm>
          <a:prstGeom prst="rect">
            <a:avLst/>
          </a:prstGeom>
          <a:noFill/>
        </p:spPr>
        <p:txBody>
          <a:bodyPr wrap="square" rtlCol="0">
            <a:spAutoFit/>
          </a:bodyPr>
          <a:lstStyle/>
          <a:p>
            <a:r>
              <a:rPr lang="en-CN" sz="2400" dirty="0"/>
              <a:t>Consider </a:t>
            </a:r>
            <a:r>
              <a:rPr lang="en-CN" sz="2400" dirty="0">
                <a:highlight>
                  <a:srgbClr val="FFFF00"/>
                </a:highlight>
              </a:rPr>
              <a:t>5   1   1   1</a:t>
            </a:r>
            <a:r>
              <a:rPr lang="en-CN" sz="2400" dirty="0"/>
              <a:t>                             v.s.                          </a:t>
            </a:r>
            <a:r>
              <a:rPr lang="en-CN" sz="2400" dirty="0">
                <a:highlight>
                  <a:srgbClr val="FFFF00"/>
                </a:highlight>
              </a:rPr>
              <a:t>2   2   2   2</a:t>
            </a:r>
            <a:r>
              <a:rPr lang="en-CN" sz="2400" dirty="0"/>
              <a:t> </a:t>
            </a:r>
          </a:p>
        </p:txBody>
      </p:sp>
      <p:sp>
        <p:nvSpPr>
          <p:cNvPr id="18" name="Rectangle 17">
            <a:extLst>
              <a:ext uri="{FF2B5EF4-FFF2-40B4-BE49-F238E27FC236}">
                <a16:creationId xmlns:a16="http://schemas.microsoft.com/office/drawing/2014/main" id="{F1ED5C5F-8EC3-90BA-9525-00BC83CF1145}"/>
              </a:ext>
            </a:extLst>
          </p:cNvPr>
          <p:cNvSpPr/>
          <p:nvPr/>
        </p:nvSpPr>
        <p:spPr>
          <a:xfrm rot="5400000">
            <a:off x="1677721" y="4801383"/>
            <a:ext cx="360000" cy="374979"/>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69EFDA3A-D1C4-E50A-080B-AAEFFC3F3A88}"/>
              </a:ext>
            </a:extLst>
          </p:cNvPr>
          <p:cNvSpPr/>
          <p:nvPr/>
        </p:nvSpPr>
        <p:spPr>
          <a:xfrm rot="5400000">
            <a:off x="4900950" y="4808709"/>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2C246CC5-9961-091B-6F42-F21EA1D6C39C}"/>
              </a:ext>
            </a:extLst>
          </p:cNvPr>
          <p:cNvSpPr/>
          <p:nvPr/>
        </p:nvSpPr>
        <p:spPr>
          <a:xfrm rot="5400000">
            <a:off x="5611407" y="4812206"/>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E50D3BC3-869D-5644-BCA2-5FE36FF91745}"/>
              </a:ext>
            </a:extLst>
          </p:cNvPr>
          <p:cNvSpPr/>
          <p:nvPr/>
        </p:nvSpPr>
        <p:spPr>
          <a:xfrm rot="5400000">
            <a:off x="10313211"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Rectangle 48">
            <a:extLst>
              <a:ext uri="{FF2B5EF4-FFF2-40B4-BE49-F238E27FC236}">
                <a16:creationId xmlns:a16="http://schemas.microsoft.com/office/drawing/2014/main" id="{4AFB1334-7FCB-417E-765E-A15FB3BB1A95}"/>
              </a:ext>
            </a:extLst>
          </p:cNvPr>
          <p:cNvSpPr/>
          <p:nvPr/>
        </p:nvSpPr>
        <p:spPr>
          <a:xfrm rot="5400000">
            <a:off x="7437580"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96000CD0-EB1D-5DE7-DD51-3BE7BFC25BEE}"/>
              </a:ext>
            </a:extLst>
          </p:cNvPr>
          <p:cNvSpPr/>
          <p:nvPr/>
        </p:nvSpPr>
        <p:spPr>
          <a:xfrm rot="5400000">
            <a:off x="6722464"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41F07D9-6524-0966-BC5F-8CE40A1EBC60}"/>
              </a:ext>
            </a:extLst>
          </p:cNvPr>
          <p:cNvSpPr/>
          <p:nvPr/>
        </p:nvSpPr>
        <p:spPr>
          <a:xfrm rot="5400000">
            <a:off x="8152452"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FFDB85EC-0D2F-A80C-458A-AB3ECB1D5F6C}"/>
              </a:ext>
            </a:extLst>
          </p:cNvPr>
          <p:cNvSpPr/>
          <p:nvPr/>
        </p:nvSpPr>
        <p:spPr>
          <a:xfrm rot="5400000">
            <a:off x="9593211"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C8ACD48C-6C4C-4ABB-81B3-E2C6212648B0}"/>
              </a:ext>
            </a:extLst>
          </p:cNvPr>
          <p:cNvSpPr/>
          <p:nvPr/>
        </p:nvSpPr>
        <p:spPr>
          <a:xfrm rot="5400000">
            <a:off x="11037385" y="3246659"/>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BA1169BD-01F2-8A89-EA91-7362E0B2836E}"/>
              </a:ext>
            </a:extLst>
          </p:cNvPr>
          <p:cNvSpPr/>
          <p:nvPr/>
        </p:nvSpPr>
        <p:spPr>
          <a:xfrm rot="5400000">
            <a:off x="6379592" y="411092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ectangle 55">
            <a:extLst>
              <a:ext uri="{FF2B5EF4-FFF2-40B4-BE49-F238E27FC236}">
                <a16:creationId xmlns:a16="http://schemas.microsoft.com/office/drawing/2014/main" id="{52CA4DC0-ECD9-2F87-46E6-83C45A723B85}"/>
              </a:ext>
            </a:extLst>
          </p:cNvPr>
          <p:cNvSpPr/>
          <p:nvPr/>
        </p:nvSpPr>
        <p:spPr>
          <a:xfrm rot="5400000">
            <a:off x="7089095" y="410917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ectangle 56">
            <a:extLst>
              <a:ext uri="{FF2B5EF4-FFF2-40B4-BE49-F238E27FC236}">
                <a16:creationId xmlns:a16="http://schemas.microsoft.com/office/drawing/2014/main" id="{4221F20C-CBCB-262B-4E62-3B901E52F143}"/>
              </a:ext>
            </a:extLst>
          </p:cNvPr>
          <p:cNvSpPr/>
          <p:nvPr/>
        </p:nvSpPr>
        <p:spPr>
          <a:xfrm rot="5400000">
            <a:off x="6553667"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DB76BC43-0999-3F1A-3C40-800363E41287}"/>
              </a:ext>
            </a:extLst>
          </p:cNvPr>
          <p:cNvSpPr/>
          <p:nvPr/>
        </p:nvSpPr>
        <p:spPr>
          <a:xfrm rot="5400000">
            <a:off x="6199592"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A44DF9C6-134E-92D2-3EFA-B2A06C94DA56}"/>
              </a:ext>
            </a:extLst>
          </p:cNvPr>
          <p:cNvSpPr/>
          <p:nvPr/>
        </p:nvSpPr>
        <p:spPr>
          <a:xfrm rot="5400000">
            <a:off x="7791500" y="411054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AE2A6D2D-8449-104A-8ED0-72551FE6F069}"/>
              </a:ext>
            </a:extLst>
          </p:cNvPr>
          <p:cNvSpPr/>
          <p:nvPr/>
        </p:nvSpPr>
        <p:spPr>
          <a:xfrm rot="5400000">
            <a:off x="8512292" y="410879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5055EB4E-416C-D016-423D-AB7E8CC9F58C}"/>
              </a:ext>
            </a:extLst>
          </p:cNvPr>
          <p:cNvSpPr/>
          <p:nvPr/>
        </p:nvSpPr>
        <p:spPr>
          <a:xfrm rot="5400000">
            <a:off x="9232292" y="410409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068C9F55-C4B3-73C0-69DF-2F2BCC05DC02}"/>
              </a:ext>
            </a:extLst>
          </p:cNvPr>
          <p:cNvSpPr/>
          <p:nvPr/>
        </p:nvSpPr>
        <p:spPr>
          <a:xfrm rot="5400000">
            <a:off x="9964373" y="410234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18D84A46-5A74-18AE-DCE7-694E93CC1D5F}"/>
              </a:ext>
            </a:extLst>
          </p:cNvPr>
          <p:cNvSpPr/>
          <p:nvPr/>
        </p:nvSpPr>
        <p:spPr>
          <a:xfrm rot="5400000">
            <a:off x="10666778" y="410371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ectangle 63">
            <a:extLst>
              <a:ext uri="{FF2B5EF4-FFF2-40B4-BE49-F238E27FC236}">
                <a16:creationId xmlns:a16="http://schemas.microsoft.com/office/drawing/2014/main" id="{9F892635-C30E-974F-A192-AAEE0969B892}"/>
              </a:ext>
            </a:extLst>
          </p:cNvPr>
          <p:cNvSpPr/>
          <p:nvPr/>
        </p:nvSpPr>
        <p:spPr>
          <a:xfrm rot="5400000">
            <a:off x="11376281" y="410196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ectangle 64">
            <a:extLst>
              <a:ext uri="{FF2B5EF4-FFF2-40B4-BE49-F238E27FC236}">
                <a16:creationId xmlns:a16="http://schemas.microsoft.com/office/drawing/2014/main" id="{3AFFDCE1-ACBD-CD6B-C77D-26E645C2CFB5}"/>
              </a:ext>
            </a:extLst>
          </p:cNvPr>
          <p:cNvSpPr/>
          <p:nvPr/>
        </p:nvSpPr>
        <p:spPr>
          <a:xfrm rot="5400000">
            <a:off x="7249964"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ectangle 65">
            <a:extLst>
              <a:ext uri="{FF2B5EF4-FFF2-40B4-BE49-F238E27FC236}">
                <a16:creationId xmlns:a16="http://schemas.microsoft.com/office/drawing/2014/main" id="{C471E810-C727-67AB-46F5-8221FD8CD175}"/>
              </a:ext>
            </a:extLst>
          </p:cNvPr>
          <p:cNvSpPr/>
          <p:nvPr/>
        </p:nvSpPr>
        <p:spPr>
          <a:xfrm rot="5400000">
            <a:off x="691555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ectangle 66">
            <a:extLst>
              <a:ext uri="{FF2B5EF4-FFF2-40B4-BE49-F238E27FC236}">
                <a16:creationId xmlns:a16="http://schemas.microsoft.com/office/drawing/2014/main" id="{787E58F1-41D0-A115-537F-9831C4D48CE5}"/>
              </a:ext>
            </a:extLst>
          </p:cNvPr>
          <p:cNvSpPr/>
          <p:nvPr/>
        </p:nvSpPr>
        <p:spPr>
          <a:xfrm rot="5400000">
            <a:off x="798494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ectangle 67">
            <a:extLst>
              <a:ext uri="{FF2B5EF4-FFF2-40B4-BE49-F238E27FC236}">
                <a16:creationId xmlns:a16="http://schemas.microsoft.com/office/drawing/2014/main" id="{995E1353-EC17-F985-F8BF-882D3EB1D27F}"/>
              </a:ext>
            </a:extLst>
          </p:cNvPr>
          <p:cNvSpPr/>
          <p:nvPr/>
        </p:nvSpPr>
        <p:spPr>
          <a:xfrm rot="5400000">
            <a:off x="7630868"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9" name="Rectangle 68">
            <a:extLst>
              <a:ext uri="{FF2B5EF4-FFF2-40B4-BE49-F238E27FC236}">
                <a16:creationId xmlns:a16="http://schemas.microsoft.com/office/drawing/2014/main" id="{913FB6DD-7D7D-592F-2E28-0FFF0D96F26D}"/>
              </a:ext>
            </a:extLst>
          </p:cNvPr>
          <p:cNvSpPr/>
          <p:nvPr/>
        </p:nvSpPr>
        <p:spPr>
          <a:xfrm rot="5400000">
            <a:off x="8681240"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7005821A-5AC6-3F89-1F0D-F832A93EC753}"/>
              </a:ext>
            </a:extLst>
          </p:cNvPr>
          <p:cNvSpPr/>
          <p:nvPr/>
        </p:nvSpPr>
        <p:spPr>
          <a:xfrm rot="5400000">
            <a:off x="8346829"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Rectangle 70">
            <a:extLst>
              <a:ext uri="{FF2B5EF4-FFF2-40B4-BE49-F238E27FC236}">
                <a16:creationId xmlns:a16="http://schemas.microsoft.com/office/drawing/2014/main" id="{65DD08E0-0484-87C8-39A5-369F4EAE1F21}"/>
              </a:ext>
            </a:extLst>
          </p:cNvPr>
          <p:cNvSpPr/>
          <p:nvPr/>
        </p:nvSpPr>
        <p:spPr>
          <a:xfrm rot="5400000">
            <a:off x="9406367"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A87272AE-ABBD-3960-C91B-155945BB3039}"/>
              </a:ext>
            </a:extLst>
          </p:cNvPr>
          <p:cNvSpPr/>
          <p:nvPr/>
        </p:nvSpPr>
        <p:spPr>
          <a:xfrm rot="5400000">
            <a:off x="9052292"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Rectangle 72">
            <a:extLst>
              <a:ext uri="{FF2B5EF4-FFF2-40B4-BE49-F238E27FC236}">
                <a16:creationId xmlns:a16="http://schemas.microsoft.com/office/drawing/2014/main" id="{184E084B-3EA7-C5DA-6F98-E3C49B837728}"/>
              </a:ext>
            </a:extLst>
          </p:cNvPr>
          <p:cNvSpPr/>
          <p:nvPr/>
        </p:nvSpPr>
        <p:spPr>
          <a:xfrm rot="5400000">
            <a:off x="10102664"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Rectangle 73">
            <a:extLst>
              <a:ext uri="{FF2B5EF4-FFF2-40B4-BE49-F238E27FC236}">
                <a16:creationId xmlns:a16="http://schemas.microsoft.com/office/drawing/2014/main" id="{21AE1E97-6175-CEE0-D56D-534CE14BF8F9}"/>
              </a:ext>
            </a:extLst>
          </p:cNvPr>
          <p:cNvSpPr/>
          <p:nvPr/>
        </p:nvSpPr>
        <p:spPr>
          <a:xfrm rot="5400000">
            <a:off x="976825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5" name="Rectangle 74">
            <a:extLst>
              <a:ext uri="{FF2B5EF4-FFF2-40B4-BE49-F238E27FC236}">
                <a16:creationId xmlns:a16="http://schemas.microsoft.com/office/drawing/2014/main" id="{1C5EB2FE-636A-F5BB-DA85-DE974F1FC683}"/>
              </a:ext>
            </a:extLst>
          </p:cNvPr>
          <p:cNvSpPr/>
          <p:nvPr/>
        </p:nvSpPr>
        <p:spPr>
          <a:xfrm rot="5400000">
            <a:off x="1083764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A83046AC-9D0A-E6D4-8E0F-E65D6FA46618}"/>
              </a:ext>
            </a:extLst>
          </p:cNvPr>
          <p:cNvSpPr/>
          <p:nvPr/>
        </p:nvSpPr>
        <p:spPr>
          <a:xfrm rot="5400000">
            <a:off x="10483568"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5104BE5B-AB34-549C-6869-B601DB6D0C7D}"/>
              </a:ext>
            </a:extLst>
          </p:cNvPr>
          <p:cNvSpPr/>
          <p:nvPr/>
        </p:nvSpPr>
        <p:spPr>
          <a:xfrm rot="5400000">
            <a:off x="11533940"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5076CA68-4DFC-D4D0-52DF-A7AD558F8037}"/>
              </a:ext>
            </a:extLst>
          </p:cNvPr>
          <p:cNvSpPr/>
          <p:nvPr/>
        </p:nvSpPr>
        <p:spPr>
          <a:xfrm rot="5400000">
            <a:off x="11199529"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1EF6F965-C8E3-4762-D44C-97360B549069}"/>
              </a:ext>
            </a:extLst>
          </p:cNvPr>
          <p:cNvSpPr/>
          <p:nvPr/>
        </p:nvSpPr>
        <p:spPr>
          <a:xfrm rot="5400000">
            <a:off x="7792577" y="4090494"/>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4" name="Rectangle 83">
            <a:extLst>
              <a:ext uri="{FF2B5EF4-FFF2-40B4-BE49-F238E27FC236}">
                <a16:creationId xmlns:a16="http://schemas.microsoft.com/office/drawing/2014/main" id="{583109EB-0EC7-B064-9CAC-70DD29DC6FFF}"/>
              </a:ext>
            </a:extLst>
          </p:cNvPr>
          <p:cNvSpPr/>
          <p:nvPr/>
        </p:nvSpPr>
        <p:spPr>
          <a:xfrm rot="5400000">
            <a:off x="9223494" y="4099266"/>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CE958D0D-547B-3E89-094C-B8F22B8DA701}"/>
              </a:ext>
            </a:extLst>
          </p:cNvPr>
          <p:cNvSpPr/>
          <p:nvPr/>
        </p:nvSpPr>
        <p:spPr>
          <a:xfrm rot="5400000">
            <a:off x="9968551" y="4090537"/>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354A5AFA-1FAC-1A3E-BE2B-8C751988AA8E}"/>
              </a:ext>
            </a:extLst>
          </p:cNvPr>
          <p:cNvSpPr/>
          <p:nvPr/>
        </p:nvSpPr>
        <p:spPr>
          <a:xfrm rot="5400000">
            <a:off x="11371662" y="4083333"/>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Slide Number Placeholder 4">
            <a:extLst>
              <a:ext uri="{FF2B5EF4-FFF2-40B4-BE49-F238E27FC236}">
                <a16:creationId xmlns:a16="http://schemas.microsoft.com/office/drawing/2014/main" id="{5BDF5CD6-7EED-BC5D-2F6D-4EF32CBB7C12}"/>
              </a:ext>
            </a:extLst>
          </p:cNvPr>
          <p:cNvSpPr>
            <a:spLocks noGrp="1"/>
          </p:cNvSpPr>
          <p:nvPr>
            <p:ph type="sldNum" sz="quarter" idx="12"/>
          </p:nvPr>
        </p:nvSpPr>
        <p:spPr/>
        <p:txBody>
          <a:bodyPr/>
          <a:lstStyle/>
          <a:p>
            <a:fld id="{936B3FD2-17C4-F744-8AD5-E8AA7FAC96FA}" type="slidenum">
              <a:rPr lang="en-CN" smtClean="0"/>
              <a:t>67</a:t>
            </a:fld>
            <a:endParaRPr lang="en-CN"/>
          </a:p>
        </p:txBody>
      </p:sp>
    </p:spTree>
    <p:custDataLst>
      <p:tags r:id="rId1"/>
    </p:custDataLst>
    <p:extLst>
      <p:ext uri="{BB962C8B-B14F-4D97-AF65-F5344CB8AC3E}">
        <p14:creationId xmlns:p14="http://schemas.microsoft.com/office/powerpoint/2010/main" val="64057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8" grpId="0" animBg="1"/>
      <p:bldP spid="34" grpId="0" animBg="1"/>
      <p:bldP spid="35" grpId="0" animBg="1"/>
      <p:bldP spid="79" grpId="0" animBg="1"/>
      <p:bldP spid="84" grpId="0" animBg="1"/>
      <p:bldP spid="85" grpId="0" animBg="1"/>
      <p:bldP spid="8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Our approach: recursive splitting</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2"/>
                <a:stretch>
                  <a:fillRect l="-1235" t="-4839" b="-16129"/>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3"/>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4571243" y="3249613"/>
            <a:ext cx="360000" cy="142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04AEA488-B9C8-2E19-B382-F75052665183}"/>
              </a:ext>
            </a:extLst>
          </p:cNvPr>
          <p:cNvSpPr/>
          <p:nvPr/>
        </p:nvSpPr>
        <p:spPr>
          <a:xfrm rot="5400000">
            <a:off x="5619677" y="4107542"/>
            <a:ext cx="360000" cy="6929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Triangle 51">
            <a:extLst>
              <a:ext uri="{FF2B5EF4-FFF2-40B4-BE49-F238E27FC236}">
                <a16:creationId xmlns:a16="http://schemas.microsoft.com/office/drawing/2014/main" id="{F8A0CBEC-1A34-0B85-B481-6754DD981DD6}"/>
              </a:ext>
            </a:extLst>
          </p:cNvPr>
          <p:cNvSpPr/>
          <p:nvPr/>
        </p:nvSpPr>
        <p:spPr>
          <a:xfrm rot="16200000">
            <a:off x="6950915" y="3766798"/>
            <a:ext cx="380011" cy="34269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TextBox 52">
            <a:extLst>
              <a:ext uri="{FF2B5EF4-FFF2-40B4-BE49-F238E27FC236}">
                <a16:creationId xmlns:a16="http://schemas.microsoft.com/office/drawing/2014/main" id="{730D32EF-51C4-4486-6ED5-B992B216FA2E}"/>
              </a:ext>
            </a:extLst>
          </p:cNvPr>
          <p:cNvSpPr txBox="1"/>
          <p:nvPr/>
        </p:nvSpPr>
        <p:spPr>
          <a:xfrm>
            <a:off x="7352304" y="3751220"/>
            <a:ext cx="2906437" cy="400110"/>
          </a:xfrm>
          <a:prstGeom prst="rect">
            <a:avLst/>
          </a:prstGeom>
          <a:noFill/>
        </p:spPr>
        <p:txBody>
          <a:bodyPr wrap="none" rtlCol="0">
            <a:spAutoFit/>
          </a:bodyPr>
          <a:lstStyle/>
          <a:p>
            <a:r>
              <a:rPr lang="en-US" sz="2000" dirty="0"/>
              <a:t>For each block, toss a coin</a:t>
            </a:r>
            <a:endParaRPr lang="en-CN" sz="2000" dirty="0"/>
          </a:p>
        </p:txBody>
      </p:sp>
      <p:cxnSp>
        <p:nvCxnSpPr>
          <p:cNvPr id="54" name="Straight Connector 53">
            <a:extLst>
              <a:ext uri="{FF2B5EF4-FFF2-40B4-BE49-F238E27FC236}">
                <a16:creationId xmlns:a16="http://schemas.microsoft.com/office/drawing/2014/main" id="{3F6B6C00-2E16-4795-06C8-5597BC7ACBF5}"/>
              </a:ext>
            </a:extLst>
          </p:cNvPr>
          <p:cNvCxnSpPr>
            <a:cxnSpLocks/>
          </p:cNvCxnSpPr>
          <p:nvPr/>
        </p:nvCxnSpPr>
        <p:spPr>
          <a:xfrm flipV="1">
            <a:off x="10175257" y="3742909"/>
            <a:ext cx="455894" cy="215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B61AAF0-D487-7F37-7050-17D9CC5513D7}"/>
              </a:ext>
            </a:extLst>
          </p:cNvPr>
          <p:cNvCxnSpPr>
            <a:cxnSpLocks/>
          </p:cNvCxnSpPr>
          <p:nvPr/>
        </p:nvCxnSpPr>
        <p:spPr>
          <a:xfrm>
            <a:off x="10206329" y="3960037"/>
            <a:ext cx="451716" cy="1514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417F1A9-0214-D2AD-5F92-1666EF4CBC05}"/>
              </a:ext>
            </a:extLst>
          </p:cNvPr>
          <p:cNvSpPr txBox="1"/>
          <p:nvPr/>
        </p:nvSpPr>
        <p:spPr>
          <a:xfrm>
            <a:off x="10643809" y="3577277"/>
            <a:ext cx="2081660" cy="707886"/>
          </a:xfrm>
          <a:prstGeom prst="rect">
            <a:avLst/>
          </a:prstGeom>
          <a:noFill/>
        </p:spPr>
        <p:txBody>
          <a:bodyPr wrap="square" rtlCol="0">
            <a:spAutoFit/>
          </a:bodyPr>
          <a:lstStyle/>
          <a:p>
            <a:r>
              <a:rPr lang="en-CN" sz="2000" dirty="0"/>
              <a:t>Head: stay</a:t>
            </a:r>
          </a:p>
          <a:p>
            <a:r>
              <a:rPr lang="en-CN" sz="2000" dirty="0"/>
              <a:t>Tail: split</a:t>
            </a:r>
          </a:p>
        </p:txBody>
      </p:sp>
      <p:sp>
        <p:nvSpPr>
          <p:cNvPr id="15" name="Slide Number Placeholder 14">
            <a:extLst>
              <a:ext uri="{FF2B5EF4-FFF2-40B4-BE49-F238E27FC236}">
                <a16:creationId xmlns:a16="http://schemas.microsoft.com/office/drawing/2014/main" id="{2A765361-74FB-FA08-7549-E95F266AFD99}"/>
              </a:ext>
            </a:extLst>
          </p:cNvPr>
          <p:cNvSpPr>
            <a:spLocks noGrp="1"/>
          </p:cNvSpPr>
          <p:nvPr>
            <p:ph type="sldNum" sz="quarter" idx="12"/>
          </p:nvPr>
        </p:nvSpPr>
        <p:spPr/>
        <p:txBody>
          <a:bodyPr/>
          <a:lstStyle/>
          <a:p>
            <a:fld id="{936B3FD2-17C4-F744-8AD5-E8AA7FAC96FA}" type="slidenum">
              <a:rPr lang="en-CN" smtClean="0"/>
              <a:t>68</a:t>
            </a:fld>
            <a:endParaRPr lang="en-CN"/>
          </a:p>
        </p:txBody>
      </p:sp>
    </p:spTree>
    <p:extLst>
      <p:ext uri="{BB962C8B-B14F-4D97-AF65-F5344CB8AC3E}">
        <p14:creationId xmlns:p14="http://schemas.microsoft.com/office/powerpoint/2010/main" val="3427484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Our approach: recursive splitting</a:t>
            </a:r>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2"/>
                <a:stretch>
                  <a:fillRect l="-1235" t="-4839" b="-16129"/>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3"/>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4195273" y="4094548"/>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04AEA488-B9C8-2E19-B382-F75052665183}"/>
              </a:ext>
            </a:extLst>
          </p:cNvPr>
          <p:cNvSpPr/>
          <p:nvPr/>
        </p:nvSpPr>
        <p:spPr>
          <a:xfrm rot="5400000">
            <a:off x="5619677" y="4107542"/>
            <a:ext cx="360000" cy="6929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D5AD8352-61A6-81B5-6B6B-4142E86A6A25}"/>
              </a:ext>
            </a:extLst>
          </p:cNvPr>
          <p:cNvSpPr/>
          <p:nvPr/>
        </p:nvSpPr>
        <p:spPr>
          <a:xfrm rot="5400000">
            <a:off x="4906681" y="4110271"/>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Triangle 52">
            <a:extLst>
              <a:ext uri="{FF2B5EF4-FFF2-40B4-BE49-F238E27FC236}">
                <a16:creationId xmlns:a16="http://schemas.microsoft.com/office/drawing/2014/main" id="{74CF90CC-779E-A74F-D54D-9368AA22E078}"/>
              </a:ext>
            </a:extLst>
          </p:cNvPr>
          <p:cNvSpPr/>
          <p:nvPr/>
        </p:nvSpPr>
        <p:spPr>
          <a:xfrm rot="16200000">
            <a:off x="6950915" y="3766798"/>
            <a:ext cx="380011" cy="34269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TextBox 53">
            <a:extLst>
              <a:ext uri="{FF2B5EF4-FFF2-40B4-BE49-F238E27FC236}">
                <a16:creationId xmlns:a16="http://schemas.microsoft.com/office/drawing/2014/main" id="{B41EBB25-5059-8F9D-6CA0-151C2B790D3B}"/>
              </a:ext>
            </a:extLst>
          </p:cNvPr>
          <p:cNvSpPr txBox="1"/>
          <p:nvPr/>
        </p:nvSpPr>
        <p:spPr>
          <a:xfrm>
            <a:off x="7352304" y="3751220"/>
            <a:ext cx="2906437" cy="400110"/>
          </a:xfrm>
          <a:prstGeom prst="rect">
            <a:avLst/>
          </a:prstGeom>
          <a:noFill/>
        </p:spPr>
        <p:txBody>
          <a:bodyPr wrap="none" rtlCol="0">
            <a:spAutoFit/>
          </a:bodyPr>
          <a:lstStyle/>
          <a:p>
            <a:r>
              <a:rPr lang="en-US" sz="2000" dirty="0"/>
              <a:t>For each block, toss a coin</a:t>
            </a:r>
            <a:endParaRPr lang="en-CN" sz="2000" dirty="0"/>
          </a:p>
        </p:txBody>
      </p:sp>
      <p:cxnSp>
        <p:nvCxnSpPr>
          <p:cNvPr id="55" name="Straight Connector 54">
            <a:extLst>
              <a:ext uri="{FF2B5EF4-FFF2-40B4-BE49-F238E27FC236}">
                <a16:creationId xmlns:a16="http://schemas.microsoft.com/office/drawing/2014/main" id="{16605B94-77D8-7267-24CE-4654022BC83D}"/>
              </a:ext>
            </a:extLst>
          </p:cNvPr>
          <p:cNvCxnSpPr>
            <a:cxnSpLocks/>
          </p:cNvCxnSpPr>
          <p:nvPr/>
        </p:nvCxnSpPr>
        <p:spPr>
          <a:xfrm flipV="1">
            <a:off x="10175257" y="3742909"/>
            <a:ext cx="455894" cy="215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D86F4D-64F3-DDDB-E998-4B12AF07BB00}"/>
              </a:ext>
            </a:extLst>
          </p:cNvPr>
          <p:cNvCxnSpPr>
            <a:cxnSpLocks/>
          </p:cNvCxnSpPr>
          <p:nvPr/>
        </p:nvCxnSpPr>
        <p:spPr>
          <a:xfrm>
            <a:off x="10206329" y="3960037"/>
            <a:ext cx="451716" cy="1514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F951786-CF88-0D2A-0734-0F8C1771F406}"/>
              </a:ext>
            </a:extLst>
          </p:cNvPr>
          <p:cNvSpPr txBox="1"/>
          <p:nvPr/>
        </p:nvSpPr>
        <p:spPr>
          <a:xfrm>
            <a:off x="10643809" y="3577277"/>
            <a:ext cx="2081660" cy="707886"/>
          </a:xfrm>
          <a:prstGeom prst="rect">
            <a:avLst/>
          </a:prstGeom>
          <a:noFill/>
        </p:spPr>
        <p:txBody>
          <a:bodyPr wrap="square" rtlCol="0">
            <a:spAutoFit/>
          </a:bodyPr>
          <a:lstStyle/>
          <a:p>
            <a:r>
              <a:rPr lang="en-CN" sz="2000" dirty="0"/>
              <a:t>Head: stay</a:t>
            </a:r>
          </a:p>
          <a:p>
            <a:r>
              <a:rPr lang="en-CN" sz="2000" dirty="0"/>
              <a:t>Tail: split</a:t>
            </a:r>
          </a:p>
        </p:txBody>
      </p:sp>
      <p:sp>
        <p:nvSpPr>
          <p:cNvPr id="15" name="Slide Number Placeholder 14">
            <a:extLst>
              <a:ext uri="{FF2B5EF4-FFF2-40B4-BE49-F238E27FC236}">
                <a16:creationId xmlns:a16="http://schemas.microsoft.com/office/drawing/2014/main" id="{ACC2378D-5AC0-4ABD-5CBD-E35ECD86F358}"/>
              </a:ext>
            </a:extLst>
          </p:cNvPr>
          <p:cNvSpPr>
            <a:spLocks noGrp="1"/>
          </p:cNvSpPr>
          <p:nvPr>
            <p:ph type="sldNum" sz="quarter" idx="12"/>
          </p:nvPr>
        </p:nvSpPr>
        <p:spPr/>
        <p:txBody>
          <a:bodyPr/>
          <a:lstStyle/>
          <a:p>
            <a:fld id="{936B3FD2-17C4-F744-8AD5-E8AA7FAC96FA}" type="slidenum">
              <a:rPr lang="en-CN" smtClean="0"/>
              <a:t>69</a:t>
            </a:fld>
            <a:endParaRPr lang="en-CN"/>
          </a:p>
        </p:txBody>
      </p:sp>
    </p:spTree>
    <p:extLst>
      <p:ext uri="{BB962C8B-B14F-4D97-AF65-F5344CB8AC3E}">
        <p14:creationId xmlns:p14="http://schemas.microsoft.com/office/powerpoint/2010/main" val="371522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B5F9-A80A-773E-763E-4D4B2531C6B1}"/>
              </a:ext>
            </a:extLst>
          </p:cNvPr>
          <p:cNvSpPr>
            <a:spLocks noGrp="1"/>
          </p:cNvSpPr>
          <p:nvPr>
            <p:ph type="title"/>
          </p:nvPr>
        </p:nvSpPr>
        <p:spPr/>
        <p:txBody>
          <a:bodyPr>
            <a:normAutofit/>
          </a:bodyPr>
          <a:lstStyle/>
          <a:p>
            <a:r>
              <a:rPr lang="en-US" sz="3600" b="1" dirty="0">
                <a:latin typeface="+mn-lt"/>
              </a:rPr>
              <a:t>Background: </a:t>
            </a:r>
            <a:r>
              <a:rPr lang="en-CN" sz="3600" b="1">
                <a:latin typeface="+mn-lt"/>
              </a:rPr>
              <a:t>PIR </a:t>
            </a:r>
            <a:r>
              <a:rPr lang="en-CN" sz="3600" b="1" dirty="0">
                <a:latin typeface="+mn-lt"/>
              </a:rPr>
              <a:t>in two flavors</a:t>
            </a:r>
            <a:endParaRPr lang="en-CN" sz="3600" dirty="0"/>
          </a:p>
        </p:txBody>
      </p:sp>
      <p:sp>
        <p:nvSpPr>
          <p:cNvPr id="3" name="Text Placeholder 2">
            <a:extLst>
              <a:ext uri="{FF2B5EF4-FFF2-40B4-BE49-F238E27FC236}">
                <a16:creationId xmlns:a16="http://schemas.microsoft.com/office/drawing/2014/main" id="{B13662E8-E6B1-8FB7-FF00-BF5F271382F2}"/>
              </a:ext>
            </a:extLst>
          </p:cNvPr>
          <p:cNvSpPr>
            <a:spLocks noGrp="1"/>
          </p:cNvSpPr>
          <p:nvPr>
            <p:ph type="body" idx="1"/>
          </p:nvPr>
        </p:nvSpPr>
        <p:spPr>
          <a:xfrm>
            <a:off x="1536878" y="1681162"/>
            <a:ext cx="5157787" cy="823912"/>
          </a:xfrm>
        </p:spPr>
        <p:txBody>
          <a:bodyPr anchor="t"/>
          <a:lstStyle/>
          <a:p>
            <a:pPr algn="ctr"/>
            <a:r>
              <a:rPr lang="en-CN" dirty="0">
                <a:solidFill>
                  <a:schemeClr val="accent1"/>
                </a:solidFill>
              </a:rPr>
              <a:t>Information-theoretic</a:t>
            </a:r>
          </a:p>
        </p:txBody>
      </p:sp>
      <p:sp>
        <p:nvSpPr>
          <p:cNvPr id="4" name="Content Placeholder 3">
            <a:extLst>
              <a:ext uri="{FF2B5EF4-FFF2-40B4-BE49-F238E27FC236}">
                <a16:creationId xmlns:a16="http://schemas.microsoft.com/office/drawing/2014/main" id="{A8DCFEE5-E37C-1688-BDFA-6EA51E36ED8F}"/>
              </a:ext>
            </a:extLst>
          </p:cNvPr>
          <p:cNvSpPr>
            <a:spLocks noGrp="1"/>
          </p:cNvSpPr>
          <p:nvPr>
            <p:ph sz="half" idx="2"/>
          </p:nvPr>
        </p:nvSpPr>
        <p:spPr>
          <a:xfrm>
            <a:off x="1536878" y="2224215"/>
            <a:ext cx="5323506" cy="3965447"/>
          </a:xfrm>
        </p:spPr>
        <p:txBody>
          <a:bodyPr>
            <a:normAutofit/>
          </a:bodyPr>
          <a:lstStyle/>
          <a:p>
            <a:r>
              <a:rPr lang="en-US" sz="2400" dirty="0">
                <a:highlight>
                  <a:srgbClr val="C1FAB0"/>
                </a:highlight>
              </a:rPr>
              <a:t>S</a:t>
            </a:r>
            <a:r>
              <a:rPr lang="en-CN" sz="2400" dirty="0">
                <a:highlight>
                  <a:srgbClr val="C1FAB0"/>
                </a:highlight>
              </a:rPr>
              <a:t>ecure against unbounded </a:t>
            </a:r>
            <a:r>
              <a:rPr lang="en-CN" sz="2400">
                <a:highlight>
                  <a:srgbClr val="C1FAB0"/>
                </a:highlight>
              </a:rPr>
              <a:t>adversaries </a:t>
            </a:r>
            <a:endParaRPr lang="en-CN" sz="2400" dirty="0">
              <a:highlight>
                <a:srgbClr val="C1FAB0"/>
              </a:highlight>
            </a:endParaRPr>
          </a:p>
        </p:txBody>
      </p:sp>
      <p:sp>
        <p:nvSpPr>
          <p:cNvPr id="5" name="Text Placeholder 4">
            <a:extLst>
              <a:ext uri="{FF2B5EF4-FFF2-40B4-BE49-F238E27FC236}">
                <a16:creationId xmlns:a16="http://schemas.microsoft.com/office/drawing/2014/main" id="{15076FCA-E58F-7641-68DA-D4DB623DEBFF}"/>
              </a:ext>
            </a:extLst>
          </p:cNvPr>
          <p:cNvSpPr>
            <a:spLocks noGrp="1"/>
          </p:cNvSpPr>
          <p:nvPr>
            <p:ph type="body" sz="quarter" idx="3"/>
          </p:nvPr>
        </p:nvSpPr>
        <p:spPr>
          <a:xfrm>
            <a:off x="6869290" y="1681162"/>
            <a:ext cx="5183188" cy="823912"/>
          </a:xfrm>
        </p:spPr>
        <p:txBody>
          <a:bodyPr anchor="t"/>
          <a:lstStyle/>
          <a:p>
            <a:pPr algn="ctr"/>
            <a:r>
              <a:rPr lang="en-CN" dirty="0">
                <a:solidFill>
                  <a:schemeClr val="accent1"/>
                </a:solidFill>
              </a:rPr>
              <a:t>Computational</a:t>
            </a:r>
          </a:p>
        </p:txBody>
      </p:sp>
      <p:sp>
        <p:nvSpPr>
          <p:cNvPr id="6" name="Content Placeholder 5">
            <a:extLst>
              <a:ext uri="{FF2B5EF4-FFF2-40B4-BE49-F238E27FC236}">
                <a16:creationId xmlns:a16="http://schemas.microsoft.com/office/drawing/2014/main" id="{ED75B73D-FF67-A92C-AAA2-35B4E2B1C8E2}"/>
              </a:ext>
            </a:extLst>
          </p:cNvPr>
          <p:cNvSpPr>
            <a:spLocks noGrp="1"/>
          </p:cNvSpPr>
          <p:nvPr>
            <p:ph sz="quarter" idx="4"/>
          </p:nvPr>
        </p:nvSpPr>
        <p:spPr>
          <a:xfrm>
            <a:off x="6869290" y="2224215"/>
            <a:ext cx="5322710" cy="3965447"/>
          </a:xfrm>
        </p:spPr>
        <p:txBody>
          <a:bodyPr>
            <a:normAutofit/>
          </a:bodyPr>
          <a:lstStyle/>
          <a:p>
            <a:r>
              <a:rPr lang="en-CN" sz="2400" dirty="0"/>
              <a:t>Secure </a:t>
            </a:r>
            <a:r>
              <a:rPr lang="en-CN" sz="2400"/>
              <a:t>against </a:t>
            </a:r>
            <a:r>
              <a:rPr lang="en-US" sz="2400" dirty="0"/>
              <a:t>poly</a:t>
            </a:r>
            <a:r>
              <a:rPr lang="en-US" altLang="zh-CN" sz="2400" dirty="0"/>
              <a:t>-</a:t>
            </a:r>
            <a:r>
              <a:rPr lang="en-CN" sz="2400"/>
              <a:t>time adversaries</a:t>
            </a:r>
            <a:endParaRPr lang="en-CN" sz="2400" dirty="0"/>
          </a:p>
        </p:txBody>
      </p:sp>
      <p:sp>
        <p:nvSpPr>
          <p:cNvPr id="7" name="Slide Number Placeholder 6">
            <a:extLst>
              <a:ext uri="{FF2B5EF4-FFF2-40B4-BE49-F238E27FC236}">
                <a16:creationId xmlns:a16="http://schemas.microsoft.com/office/drawing/2014/main" id="{3FB8673E-7CBD-CC38-2959-702FDE25254E}"/>
              </a:ext>
            </a:extLst>
          </p:cNvPr>
          <p:cNvSpPr>
            <a:spLocks noGrp="1"/>
          </p:cNvSpPr>
          <p:nvPr>
            <p:ph type="sldNum" sz="quarter" idx="12"/>
          </p:nvPr>
        </p:nvSpPr>
        <p:spPr/>
        <p:txBody>
          <a:bodyPr/>
          <a:lstStyle/>
          <a:p>
            <a:fld id="{936B3FD2-17C4-F744-8AD5-E8AA7FAC96FA}" type="slidenum">
              <a:rPr lang="en-CN" smtClean="0"/>
              <a:t>7</a:t>
            </a:fld>
            <a:endParaRPr lang="en-CN"/>
          </a:p>
        </p:txBody>
      </p:sp>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A0F0E0CF-887D-72AF-859E-68FEF83F7BBE}"/>
                  </a:ext>
                </a:extLst>
              </p:cNvPr>
              <p:cNvSpPr/>
              <p:nvPr/>
            </p:nvSpPr>
            <p:spPr>
              <a:xfrm>
                <a:off x="1845129" y="3006725"/>
                <a:ext cx="5720794" cy="990088"/>
              </a:xfrm>
              <a:prstGeom prst="wedgeRoundRectCallout">
                <a:avLst>
                  <a:gd name="adj1" fmla="val -18675"/>
                  <a:gd name="adj2" fmla="val -66448"/>
                  <a:gd name="adj3" fmla="val 1666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t>Single-server IT PIR is only possible when we allow </a:t>
                </a:r>
                <a14:m>
                  <m:oMath xmlns:m="http://schemas.openxmlformats.org/officeDocument/2006/math">
                    <m:r>
                      <a:rPr lang="en-US" sz="2200" b="0" i="1" smtClean="0">
                        <a:latin typeface="Cambria Math" panose="02040503050406030204" pitchFamily="18" charset="0"/>
                      </a:rPr>
                      <m:t>𝑛</m:t>
                    </m:r>
                  </m:oMath>
                </a14:m>
                <a:r>
                  <a:rPr lang="en-US" sz="2200" dirty="0"/>
                  <a:t> bits of communication [CGKS95]</a:t>
                </a:r>
              </a:p>
            </p:txBody>
          </p:sp>
        </mc:Choice>
        <mc:Fallback xmlns="">
          <p:sp>
            <p:nvSpPr>
              <p:cNvPr id="8" name="Rounded Rectangular Callout 7">
                <a:extLst>
                  <a:ext uri="{FF2B5EF4-FFF2-40B4-BE49-F238E27FC236}">
                    <a16:creationId xmlns:a16="http://schemas.microsoft.com/office/drawing/2014/main" id="{A0F0E0CF-887D-72AF-859E-68FEF83F7BBE}"/>
                  </a:ext>
                </a:extLst>
              </p:cNvPr>
              <p:cNvSpPr>
                <a:spLocks noRot="1" noChangeAspect="1" noMove="1" noResize="1" noEditPoints="1" noAdjustHandles="1" noChangeArrowheads="1" noChangeShapeType="1" noTextEdit="1"/>
              </p:cNvSpPr>
              <p:nvPr/>
            </p:nvSpPr>
            <p:spPr>
              <a:xfrm>
                <a:off x="1845129" y="3006725"/>
                <a:ext cx="5720794" cy="990088"/>
              </a:xfrm>
              <a:prstGeom prst="wedgeRoundRectCallout">
                <a:avLst>
                  <a:gd name="adj1" fmla="val -18675"/>
                  <a:gd name="adj2" fmla="val -66448"/>
                  <a:gd name="adj3" fmla="val 16667"/>
                </a:avLst>
              </a:prstGeom>
              <a:blipFill>
                <a:blip r:embed="rId3"/>
                <a:stretch>
                  <a:fillRect b="-10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416255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Our approach: recursive splitting</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2"/>
                <a:stretch>
                  <a:fillRect l="-1235" t="-4839" b="-16129"/>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3"/>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4195273" y="4094548"/>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04AEA488-B9C8-2E19-B382-F75052665183}"/>
              </a:ext>
            </a:extLst>
          </p:cNvPr>
          <p:cNvSpPr/>
          <p:nvPr/>
        </p:nvSpPr>
        <p:spPr>
          <a:xfrm rot="5400000">
            <a:off x="5619677" y="4107542"/>
            <a:ext cx="360000" cy="6929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riangle 14">
            <a:extLst>
              <a:ext uri="{FF2B5EF4-FFF2-40B4-BE49-F238E27FC236}">
                <a16:creationId xmlns:a16="http://schemas.microsoft.com/office/drawing/2014/main" id="{27D8093C-96FF-A4BC-4C13-130DBEFF14AB}"/>
              </a:ext>
            </a:extLst>
          </p:cNvPr>
          <p:cNvSpPr/>
          <p:nvPr/>
        </p:nvSpPr>
        <p:spPr>
          <a:xfrm rot="16200000">
            <a:off x="6993410" y="4298683"/>
            <a:ext cx="380011" cy="34269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30D6AAC6-65D5-D4BE-486B-F1920C44C837}"/>
              </a:ext>
            </a:extLst>
          </p:cNvPr>
          <p:cNvSpPr txBox="1"/>
          <p:nvPr/>
        </p:nvSpPr>
        <p:spPr>
          <a:xfrm>
            <a:off x="7394799" y="4283105"/>
            <a:ext cx="2906437" cy="400110"/>
          </a:xfrm>
          <a:prstGeom prst="rect">
            <a:avLst/>
          </a:prstGeom>
          <a:noFill/>
        </p:spPr>
        <p:txBody>
          <a:bodyPr wrap="none" rtlCol="0">
            <a:spAutoFit/>
          </a:bodyPr>
          <a:lstStyle/>
          <a:p>
            <a:r>
              <a:rPr lang="en-US" sz="2000" dirty="0"/>
              <a:t>For each block, toss a coin</a:t>
            </a:r>
            <a:endParaRPr lang="en-CN" sz="2000" dirty="0"/>
          </a:p>
        </p:txBody>
      </p:sp>
      <p:cxnSp>
        <p:nvCxnSpPr>
          <p:cNvPr id="23" name="Straight Connector 22">
            <a:extLst>
              <a:ext uri="{FF2B5EF4-FFF2-40B4-BE49-F238E27FC236}">
                <a16:creationId xmlns:a16="http://schemas.microsoft.com/office/drawing/2014/main" id="{962758E9-314F-AEFB-C9A5-11AD001C6899}"/>
              </a:ext>
            </a:extLst>
          </p:cNvPr>
          <p:cNvCxnSpPr>
            <a:cxnSpLocks/>
          </p:cNvCxnSpPr>
          <p:nvPr/>
        </p:nvCxnSpPr>
        <p:spPr>
          <a:xfrm flipV="1">
            <a:off x="10217752" y="4274794"/>
            <a:ext cx="455894" cy="215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060BB5-7989-3722-36FD-99839977C1C0}"/>
              </a:ext>
            </a:extLst>
          </p:cNvPr>
          <p:cNvCxnSpPr>
            <a:cxnSpLocks/>
          </p:cNvCxnSpPr>
          <p:nvPr/>
        </p:nvCxnSpPr>
        <p:spPr>
          <a:xfrm>
            <a:off x="10248824" y="4491922"/>
            <a:ext cx="451716" cy="1514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F503567-F304-002B-CAED-3A29B8A7BCA4}"/>
              </a:ext>
            </a:extLst>
          </p:cNvPr>
          <p:cNvSpPr txBox="1"/>
          <p:nvPr/>
        </p:nvSpPr>
        <p:spPr>
          <a:xfrm>
            <a:off x="10686304" y="4109162"/>
            <a:ext cx="2081660" cy="707886"/>
          </a:xfrm>
          <a:prstGeom prst="rect">
            <a:avLst/>
          </a:prstGeom>
          <a:noFill/>
        </p:spPr>
        <p:txBody>
          <a:bodyPr wrap="square" rtlCol="0">
            <a:spAutoFit/>
          </a:bodyPr>
          <a:lstStyle/>
          <a:p>
            <a:r>
              <a:rPr lang="en-CN" sz="2000" dirty="0"/>
              <a:t>Head: stay</a:t>
            </a:r>
          </a:p>
          <a:p>
            <a:r>
              <a:rPr lang="en-CN" sz="2000" dirty="0"/>
              <a:t>Tail: split</a:t>
            </a:r>
          </a:p>
        </p:txBody>
      </p:sp>
      <p:sp>
        <p:nvSpPr>
          <p:cNvPr id="18" name="Rectangle 17">
            <a:extLst>
              <a:ext uri="{FF2B5EF4-FFF2-40B4-BE49-F238E27FC236}">
                <a16:creationId xmlns:a16="http://schemas.microsoft.com/office/drawing/2014/main" id="{D5AD8352-61A6-81B5-6B6B-4142E86A6A25}"/>
              </a:ext>
            </a:extLst>
          </p:cNvPr>
          <p:cNvSpPr/>
          <p:nvPr/>
        </p:nvSpPr>
        <p:spPr>
          <a:xfrm rot="5400000">
            <a:off x="4906681" y="4110271"/>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Slide Number Placeholder 21">
            <a:extLst>
              <a:ext uri="{FF2B5EF4-FFF2-40B4-BE49-F238E27FC236}">
                <a16:creationId xmlns:a16="http://schemas.microsoft.com/office/drawing/2014/main" id="{D81EE169-0258-3EF3-D977-7ED1C282FA22}"/>
              </a:ext>
            </a:extLst>
          </p:cNvPr>
          <p:cNvSpPr>
            <a:spLocks noGrp="1"/>
          </p:cNvSpPr>
          <p:nvPr>
            <p:ph type="sldNum" sz="quarter" idx="12"/>
          </p:nvPr>
        </p:nvSpPr>
        <p:spPr/>
        <p:txBody>
          <a:bodyPr/>
          <a:lstStyle/>
          <a:p>
            <a:fld id="{936B3FD2-17C4-F744-8AD5-E8AA7FAC96FA}" type="slidenum">
              <a:rPr lang="en-CN" smtClean="0"/>
              <a:t>70</a:t>
            </a:fld>
            <a:endParaRPr lang="en-CN"/>
          </a:p>
        </p:txBody>
      </p:sp>
    </p:spTree>
    <p:extLst>
      <p:ext uri="{BB962C8B-B14F-4D97-AF65-F5344CB8AC3E}">
        <p14:creationId xmlns:p14="http://schemas.microsoft.com/office/powerpoint/2010/main" val="1246184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Our approach: recursive splitting</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2"/>
                <a:stretch>
                  <a:fillRect l="-1235" t="-4839" b="-16129"/>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3"/>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04AEA488-B9C8-2E19-B382-F75052665183}"/>
              </a:ext>
            </a:extLst>
          </p:cNvPr>
          <p:cNvSpPr/>
          <p:nvPr/>
        </p:nvSpPr>
        <p:spPr>
          <a:xfrm rot="5400000">
            <a:off x="5619677" y="4107542"/>
            <a:ext cx="360000" cy="6929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riangle 14">
            <a:extLst>
              <a:ext uri="{FF2B5EF4-FFF2-40B4-BE49-F238E27FC236}">
                <a16:creationId xmlns:a16="http://schemas.microsoft.com/office/drawing/2014/main" id="{27D8093C-96FF-A4BC-4C13-130DBEFF14AB}"/>
              </a:ext>
            </a:extLst>
          </p:cNvPr>
          <p:cNvSpPr/>
          <p:nvPr/>
        </p:nvSpPr>
        <p:spPr>
          <a:xfrm rot="16200000">
            <a:off x="6993410" y="4298683"/>
            <a:ext cx="380011" cy="34269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30D6AAC6-65D5-D4BE-486B-F1920C44C837}"/>
              </a:ext>
            </a:extLst>
          </p:cNvPr>
          <p:cNvSpPr txBox="1"/>
          <p:nvPr/>
        </p:nvSpPr>
        <p:spPr>
          <a:xfrm>
            <a:off x="7394799" y="4283105"/>
            <a:ext cx="2906437" cy="400110"/>
          </a:xfrm>
          <a:prstGeom prst="rect">
            <a:avLst/>
          </a:prstGeom>
          <a:noFill/>
        </p:spPr>
        <p:txBody>
          <a:bodyPr wrap="none" rtlCol="0">
            <a:spAutoFit/>
          </a:bodyPr>
          <a:lstStyle/>
          <a:p>
            <a:r>
              <a:rPr lang="en-US" sz="2000" dirty="0"/>
              <a:t>For each block, toss a coin</a:t>
            </a:r>
            <a:endParaRPr lang="en-CN" sz="2000" dirty="0"/>
          </a:p>
        </p:txBody>
      </p:sp>
      <p:cxnSp>
        <p:nvCxnSpPr>
          <p:cNvPr id="23" name="Straight Connector 22">
            <a:extLst>
              <a:ext uri="{FF2B5EF4-FFF2-40B4-BE49-F238E27FC236}">
                <a16:creationId xmlns:a16="http://schemas.microsoft.com/office/drawing/2014/main" id="{962758E9-314F-AEFB-C9A5-11AD001C6899}"/>
              </a:ext>
            </a:extLst>
          </p:cNvPr>
          <p:cNvCxnSpPr>
            <a:cxnSpLocks/>
          </p:cNvCxnSpPr>
          <p:nvPr/>
        </p:nvCxnSpPr>
        <p:spPr>
          <a:xfrm flipV="1">
            <a:off x="10217752" y="4274794"/>
            <a:ext cx="455894" cy="215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060BB5-7989-3722-36FD-99839977C1C0}"/>
              </a:ext>
            </a:extLst>
          </p:cNvPr>
          <p:cNvCxnSpPr>
            <a:cxnSpLocks/>
          </p:cNvCxnSpPr>
          <p:nvPr/>
        </p:nvCxnSpPr>
        <p:spPr>
          <a:xfrm>
            <a:off x="10248824" y="4491922"/>
            <a:ext cx="451716" cy="1514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F503567-F304-002B-CAED-3A29B8A7BCA4}"/>
              </a:ext>
            </a:extLst>
          </p:cNvPr>
          <p:cNvSpPr txBox="1"/>
          <p:nvPr/>
        </p:nvSpPr>
        <p:spPr>
          <a:xfrm>
            <a:off x="10686304" y="4109162"/>
            <a:ext cx="2081660" cy="707886"/>
          </a:xfrm>
          <a:prstGeom prst="rect">
            <a:avLst/>
          </a:prstGeom>
          <a:noFill/>
        </p:spPr>
        <p:txBody>
          <a:bodyPr wrap="square" rtlCol="0">
            <a:spAutoFit/>
          </a:bodyPr>
          <a:lstStyle/>
          <a:p>
            <a:r>
              <a:rPr lang="en-CN" sz="2000" dirty="0"/>
              <a:t>Head: stay</a:t>
            </a:r>
          </a:p>
          <a:p>
            <a:r>
              <a:rPr lang="en-CN" sz="2000" dirty="0"/>
              <a:t>Tail: split</a:t>
            </a:r>
          </a:p>
        </p:txBody>
      </p:sp>
      <p:sp>
        <p:nvSpPr>
          <p:cNvPr id="18" name="Rectangle 17">
            <a:extLst>
              <a:ext uri="{FF2B5EF4-FFF2-40B4-BE49-F238E27FC236}">
                <a16:creationId xmlns:a16="http://schemas.microsoft.com/office/drawing/2014/main" id="{D5AD8352-61A6-81B5-6B6B-4142E86A6A25}"/>
              </a:ext>
            </a:extLst>
          </p:cNvPr>
          <p:cNvSpPr/>
          <p:nvPr/>
        </p:nvSpPr>
        <p:spPr>
          <a:xfrm rot="5400000">
            <a:off x="4906681" y="4110271"/>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ectangle 21">
            <a:extLst>
              <a:ext uri="{FF2B5EF4-FFF2-40B4-BE49-F238E27FC236}">
                <a16:creationId xmlns:a16="http://schemas.microsoft.com/office/drawing/2014/main" id="{EC1CE7F6-97ED-FD3B-7E1C-032BEAF492FA}"/>
              </a:ext>
            </a:extLst>
          </p:cNvPr>
          <p:cNvSpPr/>
          <p:nvPr/>
        </p:nvSpPr>
        <p:spPr>
          <a:xfrm rot="5400000">
            <a:off x="4001779" y="4774573"/>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5DF0FF26-AF9D-8D16-A4EE-1FFB1213F734}"/>
              </a:ext>
            </a:extLst>
          </p:cNvPr>
          <p:cNvSpPr/>
          <p:nvPr/>
        </p:nvSpPr>
        <p:spPr>
          <a:xfrm rot="5400000">
            <a:off x="4388149" y="4774653"/>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Slide Number Placeholder 3">
            <a:extLst>
              <a:ext uri="{FF2B5EF4-FFF2-40B4-BE49-F238E27FC236}">
                <a16:creationId xmlns:a16="http://schemas.microsoft.com/office/drawing/2014/main" id="{D0306199-28E7-0B92-B9D3-22CC9BAF4659}"/>
              </a:ext>
            </a:extLst>
          </p:cNvPr>
          <p:cNvSpPr>
            <a:spLocks noGrp="1"/>
          </p:cNvSpPr>
          <p:nvPr>
            <p:ph type="sldNum" sz="quarter" idx="12"/>
          </p:nvPr>
        </p:nvSpPr>
        <p:spPr/>
        <p:txBody>
          <a:bodyPr/>
          <a:lstStyle/>
          <a:p>
            <a:fld id="{936B3FD2-17C4-F744-8AD5-E8AA7FAC96FA}" type="slidenum">
              <a:rPr lang="en-CN" smtClean="0"/>
              <a:t>71</a:t>
            </a:fld>
            <a:endParaRPr lang="en-CN"/>
          </a:p>
        </p:txBody>
      </p:sp>
    </p:spTree>
    <p:extLst>
      <p:ext uri="{BB962C8B-B14F-4D97-AF65-F5344CB8AC3E}">
        <p14:creationId xmlns:p14="http://schemas.microsoft.com/office/powerpoint/2010/main" val="684820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Our approach: recursive splitting</a:t>
            </a:r>
          </a:p>
          <a:p>
            <a:endParaRPr lang="en-CN" dirty="0"/>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5" name="Rectangle 4">
            <a:extLst>
              <a:ext uri="{FF2B5EF4-FFF2-40B4-BE49-F238E27FC236}">
                <a16:creationId xmlns:a16="http://schemas.microsoft.com/office/drawing/2014/main" id="{F1550F0D-8540-ECFD-9AC8-D4512E598F93}"/>
              </a:ext>
            </a:extLst>
          </p:cNvPr>
          <p:cNvSpPr/>
          <p:nvPr/>
        </p:nvSpPr>
        <p:spPr>
          <a:xfrm rot="5400000">
            <a:off x="3826620" y="32439"/>
            <a:ext cx="360000" cy="5760000"/>
          </a:xfrm>
          <a:prstGeom prst="rect">
            <a:avLst/>
          </a:prstGeom>
          <a:solidFill>
            <a:schemeClr val="tx2">
              <a:lumMod val="40000"/>
              <a:lumOff val="6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026DDEF7-F339-3FFF-B6CA-49E814E3FA99}"/>
              </a:ext>
            </a:extLst>
          </p:cNvPr>
          <p:cNvSpPr/>
          <p:nvPr/>
        </p:nvSpPr>
        <p:spPr>
          <a:xfrm rot="5400000">
            <a:off x="5274951"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2399320" y="2016757"/>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1684204"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3114192"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4554951" y="3239270"/>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999125" y="323169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3"/>
                <a:stretch>
                  <a:fillRect l="-1235" t="-4839" b="-16129"/>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DDED7AB8-B83D-51E9-B52F-B34CF2D82B11}"/>
              </a:ext>
            </a:extLst>
          </p:cNvPr>
          <p:cNvCxnSpPr>
            <a:cxnSpLocks/>
          </p:cNvCxnSpPr>
          <p:nvPr/>
        </p:nvCxnSpPr>
        <p:spPr>
          <a:xfrm flipH="1">
            <a:off x="6495680" y="2608520"/>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3801D6B-AE46-DC6C-6CAC-D3AF7C42BFA2}"/>
                  </a:ext>
                </a:extLst>
              </p:cNvPr>
              <p:cNvSpPr txBox="1"/>
              <p:nvPr/>
            </p:nvSpPr>
            <p:spPr>
              <a:xfrm>
                <a:off x="6969574" y="2361051"/>
                <a:ext cx="4065857" cy="430887"/>
              </a:xfrm>
              <a:prstGeom prst="rect">
                <a:avLst/>
              </a:prstGeom>
              <a:noFill/>
            </p:spPr>
            <p:txBody>
              <a:bodyPr wrap="none" rtlCol="0">
                <a:spAutoFit/>
              </a:bodyPr>
              <a:lstStyle/>
              <a:p>
                <a:r>
                  <a:rPr lang="en-CN" sz="2200" dirty="0"/>
                  <a:t>The </a:t>
                </a:r>
                <a14:m>
                  <m:oMath xmlns:m="http://schemas.openxmlformats.org/officeDocument/2006/math">
                    <m:r>
                      <a:rPr lang="en-US" sz="2200" b="0" i="1" smtClean="0">
                        <a:latin typeface="Cambria Math" panose="02040503050406030204" pitchFamily="18" charset="0"/>
                      </a:rPr>
                      <m:t>𝑛</m:t>
                    </m:r>
                  </m:oMath>
                </a14:m>
                <a:r>
                  <a:rPr lang="en-CN" sz="2200" dirty="0"/>
                  <a:t>-bits concatenated database</a:t>
                </a:r>
              </a:p>
            </p:txBody>
          </p:sp>
        </mc:Choice>
        <mc:Fallback xmlns="">
          <p:sp>
            <p:nvSpPr>
              <p:cNvPr id="19" name="TextBox 18">
                <a:extLst>
                  <a:ext uri="{FF2B5EF4-FFF2-40B4-BE49-F238E27FC236}">
                    <a16:creationId xmlns:a16="http://schemas.microsoft.com/office/drawing/2014/main" id="{23801D6B-AE46-DC6C-6CAC-D3AF7C42BFA2}"/>
                  </a:ext>
                </a:extLst>
              </p:cNvPr>
              <p:cNvSpPr txBox="1">
                <a:spLocks noRot="1" noChangeAspect="1" noMove="1" noResize="1" noEditPoints="1" noAdjustHandles="1" noChangeArrowheads="1" noChangeShapeType="1" noTextEdit="1"/>
              </p:cNvSpPr>
              <p:nvPr/>
            </p:nvSpPr>
            <p:spPr>
              <a:xfrm>
                <a:off x="6969574" y="2361051"/>
                <a:ext cx="4065857" cy="430887"/>
              </a:xfrm>
              <a:prstGeom prst="rect">
                <a:avLst/>
              </a:prstGeom>
              <a:blipFill>
                <a:blip r:embed="rId4"/>
                <a:stretch>
                  <a:fillRect l="-1869" t="-8571" r="-935" b="-28571"/>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1341332" y="409595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2050835" y="409420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1515407"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1161332"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2753240" y="409557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3474032" y="409382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4194032" y="408913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926113" y="408738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5628518" y="408875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6338021" y="408700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2211704"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187729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946683"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2592608"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3642980"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3308569" y="4798116"/>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4368107"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4014032"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5064404"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472999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5799383"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5445308"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6495680"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6161269" y="4782944"/>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AA744669-9525-537E-98AD-16FC63F59A17}"/>
              </a:ext>
            </a:extLst>
          </p:cNvPr>
          <p:cNvSpPr/>
          <p:nvPr/>
        </p:nvSpPr>
        <p:spPr>
          <a:xfrm rot="5400000">
            <a:off x="4552352" y="1484356"/>
            <a:ext cx="360000" cy="285133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3480191" y="4097203"/>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Triangle 14">
            <a:extLst>
              <a:ext uri="{FF2B5EF4-FFF2-40B4-BE49-F238E27FC236}">
                <a16:creationId xmlns:a16="http://schemas.microsoft.com/office/drawing/2014/main" id="{27D8093C-96FF-A4BC-4C13-130DBEFF14AB}"/>
              </a:ext>
            </a:extLst>
          </p:cNvPr>
          <p:cNvSpPr/>
          <p:nvPr/>
        </p:nvSpPr>
        <p:spPr>
          <a:xfrm rot="16200000">
            <a:off x="6993410" y="4298683"/>
            <a:ext cx="380011" cy="34269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30D6AAC6-65D5-D4BE-486B-F1920C44C837}"/>
              </a:ext>
            </a:extLst>
          </p:cNvPr>
          <p:cNvSpPr txBox="1"/>
          <p:nvPr/>
        </p:nvSpPr>
        <p:spPr>
          <a:xfrm>
            <a:off x="7394799" y="4283105"/>
            <a:ext cx="2906437" cy="400110"/>
          </a:xfrm>
          <a:prstGeom prst="rect">
            <a:avLst/>
          </a:prstGeom>
          <a:noFill/>
        </p:spPr>
        <p:txBody>
          <a:bodyPr wrap="none" rtlCol="0">
            <a:spAutoFit/>
          </a:bodyPr>
          <a:lstStyle/>
          <a:p>
            <a:r>
              <a:rPr lang="en-US" sz="2000" dirty="0"/>
              <a:t>For each block, toss a coin</a:t>
            </a:r>
            <a:endParaRPr lang="en-CN" sz="2000" dirty="0"/>
          </a:p>
        </p:txBody>
      </p:sp>
      <p:cxnSp>
        <p:nvCxnSpPr>
          <p:cNvPr id="23" name="Straight Connector 22">
            <a:extLst>
              <a:ext uri="{FF2B5EF4-FFF2-40B4-BE49-F238E27FC236}">
                <a16:creationId xmlns:a16="http://schemas.microsoft.com/office/drawing/2014/main" id="{962758E9-314F-AEFB-C9A5-11AD001C6899}"/>
              </a:ext>
            </a:extLst>
          </p:cNvPr>
          <p:cNvCxnSpPr>
            <a:cxnSpLocks/>
          </p:cNvCxnSpPr>
          <p:nvPr/>
        </p:nvCxnSpPr>
        <p:spPr>
          <a:xfrm flipV="1">
            <a:off x="10217752" y="4274794"/>
            <a:ext cx="455894" cy="2154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060BB5-7989-3722-36FD-99839977C1C0}"/>
              </a:ext>
            </a:extLst>
          </p:cNvPr>
          <p:cNvCxnSpPr>
            <a:cxnSpLocks/>
          </p:cNvCxnSpPr>
          <p:nvPr/>
        </p:nvCxnSpPr>
        <p:spPr>
          <a:xfrm>
            <a:off x="10248824" y="4491922"/>
            <a:ext cx="451716" cy="1514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F503567-F304-002B-CAED-3A29B8A7BCA4}"/>
              </a:ext>
            </a:extLst>
          </p:cNvPr>
          <p:cNvSpPr txBox="1"/>
          <p:nvPr/>
        </p:nvSpPr>
        <p:spPr>
          <a:xfrm>
            <a:off x="10686304" y="4109162"/>
            <a:ext cx="2081660" cy="707886"/>
          </a:xfrm>
          <a:prstGeom prst="rect">
            <a:avLst/>
          </a:prstGeom>
          <a:noFill/>
        </p:spPr>
        <p:txBody>
          <a:bodyPr wrap="square" rtlCol="0">
            <a:spAutoFit/>
          </a:bodyPr>
          <a:lstStyle/>
          <a:p>
            <a:r>
              <a:rPr lang="en-CN" sz="2000" dirty="0"/>
              <a:t>Head: stay</a:t>
            </a:r>
          </a:p>
          <a:p>
            <a:r>
              <a:rPr lang="en-CN" sz="2000" dirty="0"/>
              <a:t>Tail: split</a:t>
            </a:r>
          </a:p>
        </p:txBody>
      </p:sp>
      <p:sp>
        <p:nvSpPr>
          <p:cNvPr id="18" name="Rectangle 17">
            <a:extLst>
              <a:ext uri="{FF2B5EF4-FFF2-40B4-BE49-F238E27FC236}">
                <a16:creationId xmlns:a16="http://schemas.microsoft.com/office/drawing/2014/main" id="{D5AD8352-61A6-81B5-6B6B-4142E86A6A25}"/>
              </a:ext>
            </a:extLst>
          </p:cNvPr>
          <p:cNvSpPr/>
          <p:nvPr/>
        </p:nvSpPr>
        <p:spPr>
          <a:xfrm rot="5400000">
            <a:off x="4906681" y="4110271"/>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ectangle 21">
            <a:extLst>
              <a:ext uri="{FF2B5EF4-FFF2-40B4-BE49-F238E27FC236}">
                <a16:creationId xmlns:a16="http://schemas.microsoft.com/office/drawing/2014/main" id="{EC1CE7F6-97ED-FD3B-7E1C-032BEAF492FA}"/>
              </a:ext>
            </a:extLst>
          </p:cNvPr>
          <p:cNvSpPr/>
          <p:nvPr/>
        </p:nvSpPr>
        <p:spPr>
          <a:xfrm rot="5400000">
            <a:off x="4001779" y="4774573"/>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5DF0FF26-AF9D-8D16-A4EE-1FFB1213F734}"/>
              </a:ext>
            </a:extLst>
          </p:cNvPr>
          <p:cNvSpPr/>
          <p:nvPr/>
        </p:nvSpPr>
        <p:spPr>
          <a:xfrm rot="5400000">
            <a:off x="4388149" y="4774653"/>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6126A237-C5FE-E876-F3BA-D216FB2B881B}"/>
              </a:ext>
            </a:extLst>
          </p:cNvPr>
          <p:cNvSpPr/>
          <p:nvPr/>
        </p:nvSpPr>
        <p:spPr>
          <a:xfrm rot="5400000">
            <a:off x="5437063" y="4780901"/>
            <a:ext cx="360000" cy="360001"/>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Rectangle 48">
            <a:extLst>
              <a:ext uri="{FF2B5EF4-FFF2-40B4-BE49-F238E27FC236}">
                <a16:creationId xmlns:a16="http://schemas.microsoft.com/office/drawing/2014/main" id="{CD4D79D5-26C6-DEF7-BB2E-ADC4E67A91F6}"/>
              </a:ext>
            </a:extLst>
          </p:cNvPr>
          <p:cNvSpPr/>
          <p:nvPr/>
        </p:nvSpPr>
        <p:spPr>
          <a:xfrm rot="5400000">
            <a:off x="5805308" y="4784997"/>
            <a:ext cx="360000" cy="360001"/>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ounded Rectangular Callout 51">
            <a:extLst>
              <a:ext uri="{FF2B5EF4-FFF2-40B4-BE49-F238E27FC236}">
                <a16:creationId xmlns:a16="http://schemas.microsoft.com/office/drawing/2014/main" id="{8C857436-DAAD-32D7-117D-55EAAB5C18E9}"/>
              </a:ext>
            </a:extLst>
          </p:cNvPr>
          <p:cNvSpPr/>
          <p:nvPr/>
        </p:nvSpPr>
        <p:spPr>
          <a:xfrm>
            <a:off x="2604568" y="5472843"/>
            <a:ext cx="6625929" cy="679622"/>
          </a:xfrm>
          <a:prstGeom prst="wedgeRoundRectCallout">
            <a:avLst>
              <a:gd name="adj1" fmla="val -21348"/>
              <a:gd name="adj2" fmla="val -70227"/>
              <a:gd name="adj3" fmla="val 1666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The final blocks that the client will retrieve (using PIR)</a:t>
            </a:r>
          </a:p>
        </p:txBody>
      </p:sp>
      <p:sp>
        <p:nvSpPr>
          <p:cNvPr id="4" name="Slide Number Placeholder 3">
            <a:extLst>
              <a:ext uri="{FF2B5EF4-FFF2-40B4-BE49-F238E27FC236}">
                <a16:creationId xmlns:a16="http://schemas.microsoft.com/office/drawing/2014/main" id="{28FAD6EF-CC01-E2CA-FA02-0C09F41E49F2}"/>
              </a:ext>
            </a:extLst>
          </p:cNvPr>
          <p:cNvSpPr>
            <a:spLocks noGrp="1"/>
          </p:cNvSpPr>
          <p:nvPr>
            <p:ph type="sldNum" sz="quarter" idx="12"/>
          </p:nvPr>
        </p:nvSpPr>
        <p:spPr/>
        <p:txBody>
          <a:bodyPr/>
          <a:lstStyle/>
          <a:p>
            <a:fld id="{936B3FD2-17C4-F744-8AD5-E8AA7FAC96FA}" type="slidenum">
              <a:rPr lang="en-CN" smtClean="0"/>
              <a:t>72</a:t>
            </a:fld>
            <a:endParaRPr lang="en-CN"/>
          </a:p>
        </p:txBody>
      </p:sp>
    </p:spTree>
    <p:custDataLst>
      <p:tags r:id="rId1"/>
    </p:custDataLst>
    <p:extLst>
      <p:ext uri="{BB962C8B-B14F-4D97-AF65-F5344CB8AC3E}">
        <p14:creationId xmlns:p14="http://schemas.microsoft.com/office/powerpoint/2010/main" val="345720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complication of recursive splitting</a:t>
                </a:r>
                <a:r>
                  <a:rPr lang="en-CN" dirty="0">
                    <a:solidFill>
                      <a:schemeClr val="bg2"/>
                    </a:solidFill>
                  </a:rPr>
                  <a:t>:</a:t>
                </a:r>
                <a:r>
                  <a:rPr lang="en-CN" dirty="0"/>
                  <a:t> </a:t>
                </a:r>
                <a:r>
                  <a:rPr lang="en-CN" dirty="0">
                    <a:solidFill>
                      <a:schemeClr val="bg2"/>
                    </a:solidFill>
                  </a:rPr>
                  <a:t>fully split the highest </a:t>
                </a:r>
                <a14:m>
                  <m:oMath xmlns:m="http://schemas.openxmlformats.org/officeDocument/2006/math">
                    <m:r>
                      <m:rPr>
                        <m:sty m:val="p"/>
                      </m:rPr>
                      <a:rPr lang="en-US" b="0" i="1" smtClean="0">
                        <a:solidFill>
                          <a:schemeClr val="bg2"/>
                        </a:solidFill>
                        <a:latin typeface="Cambria Math" panose="02040503050406030204" pitchFamily="18" charset="0"/>
                      </a:rPr>
                      <m:t>log</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𝐶</m:t>
                    </m:r>
                  </m:oMath>
                </a14:m>
                <a:r>
                  <a:rPr lang="en-CN" dirty="0">
                    <a:solidFill>
                      <a:schemeClr val="bg2"/>
                    </a:solidFill>
                  </a:rPr>
                  <a:t> levels </a:t>
                </a:r>
                <a:endParaRPr lang="en-CN" dirty="0"/>
              </a:p>
            </p:txBody>
          </p:sp>
        </mc:Choice>
        <mc:Fallback xmlns="">
          <p:sp>
            <p:nvSpPr>
              <p:cNvPr id="3" name="Content Placeholder 2">
                <a:extLst>
                  <a:ext uri="{FF2B5EF4-FFF2-40B4-BE49-F238E27FC236}">
                    <a16:creationId xmlns:a16="http://schemas.microsoft.com/office/drawing/2014/main" id="{F5190DB1-5109-ED00-C0AB-DEF374E61BEA}"/>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CN">
                    <a:noFill/>
                  </a:rPr>
                  <a:t> </a:t>
                </a:r>
              </a:p>
            </p:txBody>
          </p:sp>
        </mc:Fallback>
      </mc:AlternateContent>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7" name="Rectangle 6">
            <a:extLst>
              <a:ext uri="{FF2B5EF4-FFF2-40B4-BE49-F238E27FC236}">
                <a16:creationId xmlns:a16="http://schemas.microsoft.com/office/drawing/2014/main" id="{026DDEF7-F339-3FFF-B6CA-49E814E3FA99}"/>
              </a:ext>
            </a:extLst>
          </p:cNvPr>
          <p:cNvSpPr/>
          <p:nvPr/>
        </p:nvSpPr>
        <p:spPr>
          <a:xfrm rot="5400000">
            <a:off x="4373478"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1497847"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782731"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2212719"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3653478"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097652" y="324915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4"/>
                <a:stretch>
                  <a:fillRect l="-1235" t="-4839" b="-16129"/>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439859" y="411342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1149362" y="411166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613934"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259859"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1851767" y="411303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2572559" y="411128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3292559" y="410659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024640" y="410484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4727045" y="410621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5436548" y="410446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1310231"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97582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04521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1691135"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2741507"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2407096"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3466634"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3112559"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4162931"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382852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489791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4543835"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5594207"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5259796"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800029" y="3287043"/>
            <a:ext cx="360000" cy="141866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3128664" y="4819271"/>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7F151048-79B7-5E34-2C72-1903AD81A8D4}"/>
              </a:ext>
            </a:extLst>
          </p:cNvPr>
          <p:cNvSpPr txBox="1"/>
          <p:nvPr/>
        </p:nvSpPr>
        <p:spPr>
          <a:xfrm>
            <a:off x="1463337" y="2646455"/>
            <a:ext cx="9128859" cy="461665"/>
          </a:xfrm>
          <a:prstGeom prst="rect">
            <a:avLst/>
          </a:prstGeom>
          <a:noFill/>
        </p:spPr>
        <p:txBody>
          <a:bodyPr wrap="square" rtlCol="0">
            <a:spAutoFit/>
          </a:bodyPr>
          <a:lstStyle/>
          <a:p>
            <a:r>
              <a:rPr lang="en-CN" sz="2400" dirty="0"/>
              <a:t>Consider </a:t>
            </a:r>
            <a:r>
              <a:rPr lang="en-CN" sz="2400" dirty="0">
                <a:highlight>
                  <a:srgbClr val="FFFF00"/>
                </a:highlight>
              </a:rPr>
              <a:t>5   1   1   1</a:t>
            </a:r>
            <a:r>
              <a:rPr lang="en-CN" sz="2400" dirty="0"/>
              <a:t>                             v.s.                          </a:t>
            </a:r>
            <a:r>
              <a:rPr lang="en-CN" sz="2400" dirty="0">
                <a:highlight>
                  <a:srgbClr val="FFFF00"/>
                </a:highlight>
              </a:rPr>
              <a:t>2   2   2   2</a:t>
            </a:r>
            <a:r>
              <a:rPr lang="en-CN" sz="2400" dirty="0"/>
              <a:t> </a:t>
            </a:r>
          </a:p>
        </p:txBody>
      </p:sp>
      <p:sp>
        <p:nvSpPr>
          <p:cNvPr id="18" name="Rectangle 17">
            <a:extLst>
              <a:ext uri="{FF2B5EF4-FFF2-40B4-BE49-F238E27FC236}">
                <a16:creationId xmlns:a16="http://schemas.microsoft.com/office/drawing/2014/main" id="{F1ED5C5F-8EC3-90BA-9525-00BC83CF1145}"/>
              </a:ext>
            </a:extLst>
          </p:cNvPr>
          <p:cNvSpPr/>
          <p:nvPr/>
        </p:nvSpPr>
        <p:spPr>
          <a:xfrm rot="5400000">
            <a:off x="1677721" y="4801383"/>
            <a:ext cx="360000" cy="374979"/>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69EFDA3A-D1C4-E50A-080B-AAEFFC3F3A88}"/>
              </a:ext>
            </a:extLst>
          </p:cNvPr>
          <p:cNvSpPr/>
          <p:nvPr/>
        </p:nvSpPr>
        <p:spPr>
          <a:xfrm rot="5400000">
            <a:off x="4900950" y="4808709"/>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2C246CC5-9961-091B-6F42-F21EA1D6C39C}"/>
              </a:ext>
            </a:extLst>
          </p:cNvPr>
          <p:cNvSpPr/>
          <p:nvPr/>
        </p:nvSpPr>
        <p:spPr>
          <a:xfrm rot="5400000">
            <a:off x="5611407" y="4812206"/>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E50D3BC3-869D-5644-BCA2-5FE36FF91745}"/>
              </a:ext>
            </a:extLst>
          </p:cNvPr>
          <p:cNvSpPr/>
          <p:nvPr/>
        </p:nvSpPr>
        <p:spPr>
          <a:xfrm rot="5400000">
            <a:off x="10313211"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Rectangle 48">
            <a:extLst>
              <a:ext uri="{FF2B5EF4-FFF2-40B4-BE49-F238E27FC236}">
                <a16:creationId xmlns:a16="http://schemas.microsoft.com/office/drawing/2014/main" id="{4AFB1334-7FCB-417E-765E-A15FB3BB1A95}"/>
              </a:ext>
            </a:extLst>
          </p:cNvPr>
          <p:cNvSpPr/>
          <p:nvPr/>
        </p:nvSpPr>
        <p:spPr>
          <a:xfrm rot="5400000">
            <a:off x="7437580"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96000CD0-EB1D-5DE7-DD51-3BE7BFC25BEE}"/>
              </a:ext>
            </a:extLst>
          </p:cNvPr>
          <p:cNvSpPr/>
          <p:nvPr/>
        </p:nvSpPr>
        <p:spPr>
          <a:xfrm rot="5400000">
            <a:off x="6722464"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41F07D9-6524-0966-BC5F-8CE40A1EBC60}"/>
              </a:ext>
            </a:extLst>
          </p:cNvPr>
          <p:cNvSpPr/>
          <p:nvPr/>
        </p:nvSpPr>
        <p:spPr>
          <a:xfrm rot="5400000">
            <a:off x="8152452"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FFDB85EC-0D2F-A80C-458A-AB3ECB1D5F6C}"/>
              </a:ext>
            </a:extLst>
          </p:cNvPr>
          <p:cNvSpPr/>
          <p:nvPr/>
        </p:nvSpPr>
        <p:spPr>
          <a:xfrm rot="5400000">
            <a:off x="9593211"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C8ACD48C-6C4C-4ABB-81B3-E2C6212648B0}"/>
              </a:ext>
            </a:extLst>
          </p:cNvPr>
          <p:cNvSpPr/>
          <p:nvPr/>
        </p:nvSpPr>
        <p:spPr>
          <a:xfrm rot="5400000">
            <a:off x="11037385" y="3246659"/>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BA1169BD-01F2-8A89-EA91-7362E0B2836E}"/>
              </a:ext>
            </a:extLst>
          </p:cNvPr>
          <p:cNvSpPr/>
          <p:nvPr/>
        </p:nvSpPr>
        <p:spPr>
          <a:xfrm rot="5400000">
            <a:off x="6379592" y="411092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ectangle 55">
            <a:extLst>
              <a:ext uri="{FF2B5EF4-FFF2-40B4-BE49-F238E27FC236}">
                <a16:creationId xmlns:a16="http://schemas.microsoft.com/office/drawing/2014/main" id="{52CA4DC0-ECD9-2F87-46E6-83C45A723B85}"/>
              </a:ext>
            </a:extLst>
          </p:cNvPr>
          <p:cNvSpPr/>
          <p:nvPr/>
        </p:nvSpPr>
        <p:spPr>
          <a:xfrm rot="5400000">
            <a:off x="7089095" y="410917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ectangle 56">
            <a:extLst>
              <a:ext uri="{FF2B5EF4-FFF2-40B4-BE49-F238E27FC236}">
                <a16:creationId xmlns:a16="http://schemas.microsoft.com/office/drawing/2014/main" id="{4221F20C-CBCB-262B-4E62-3B901E52F143}"/>
              </a:ext>
            </a:extLst>
          </p:cNvPr>
          <p:cNvSpPr/>
          <p:nvPr/>
        </p:nvSpPr>
        <p:spPr>
          <a:xfrm rot="5400000">
            <a:off x="6553667"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DB76BC43-0999-3F1A-3C40-800363E41287}"/>
              </a:ext>
            </a:extLst>
          </p:cNvPr>
          <p:cNvSpPr/>
          <p:nvPr/>
        </p:nvSpPr>
        <p:spPr>
          <a:xfrm rot="5400000">
            <a:off x="6199592"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A44DF9C6-134E-92D2-3EFA-B2A06C94DA56}"/>
              </a:ext>
            </a:extLst>
          </p:cNvPr>
          <p:cNvSpPr/>
          <p:nvPr/>
        </p:nvSpPr>
        <p:spPr>
          <a:xfrm rot="5400000">
            <a:off x="7791500" y="411054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AE2A6D2D-8449-104A-8ED0-72551FE6F069}"/>
              </a:ext>
            </a:extLst>
          </p:cNvPr>
          <p:cNvSpPr/>
          <p:nvPr/>
        </p:nvSpPr>
        <p:spPr>
          <a:xfrm rot="5400000">
            <a:off x="8512292" y="410879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5055EB4E-416C-D016-423D-AB7E8CC9F58C}"/>
              </a:ext>
            </a:extLst>
          </p:cNvPr>
          <p:cNvSpPr/>
          <p:nvPr/>
        </p:nvSpPr>
        <p:spPr>
          <a:xfrm rot="5400000">
            <a:off x="9232292" y="410409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068C9F55-C4B3-73C0-69DF-2F2BCC05DC02}"/>
              </a:ext>
            </a:extLst>
          </p:cNvPr>
          <p:cNvSpPr/>
          <p:nvPr/>
        </p:nvSpPr>
        <p:spPr>
          <a:xfrm rot="5400000">
            <a:off x="9964373" y="410234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18D84A46-5A74-18AE-DCE7-694E93CC1D5F}"/>
              </a:ext>
            </a:extLst>
          </p:cNvPr>
          <p:cNvSpPr/>
          <p:nvPr/>
        </p:nvSpPr>
        <p:spPr>
          <a:xfrm rot="5400000">
            <a:off x="10666778" y="410371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ectangle 63">
            <a:extLst>
              <a:ext uri="{FF2B5EF4-FFF2-40B4-BE49-F238E27FC236}">
                <a16:creationId xmlns:a16="http://schemas.microsoft.com/office/drawing/2014/main" id="{9F892635-C30E-974F-A192-AAEE0969B892}"/>
              </a:ext>
            </a:extLst>
          </p:cNvPr>
          <p:cNvSpPr/>
          <p:nvPr/>
        </p:nvSpPr>
        <p:spPr>
          <a:xfrm rot="5400000">
            <a:off x="11376281" y="410196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ectangle 64">
            <a:extLst>
              <a:ext uri="{FF2B5EF4-FFF2-40B4-BE49-F238E27FC236}">
                <a16:creationId xmlns:a16="http://schemas.microsoft.com/office/drawing/2014/main" id="{3AFFDCE1-ACBD-CD6B-C77D-26E645C2CFB5}"/>
              </a:ext>
            </a:extLst>
          </p:cNvPr>
          <p:cNvSpPr/>
          <p:nvPr/>
        </p:nvSpPr>
        <p:spPr>
          <a:xfrm rot="5400000">
            <a:off x="7249964"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ectangle 65">
            <a:extLst>
              <a:ext uri="{FF2B5EF4-FFF2-40B4-BE49-F238E27FC236}">
                <a16:creationId xmlns:a16="http://schemas.microsoft.com/office/drawing/2014/main" id="{C471E810-C727-67AB-46F5-8221FD8CD175}"/>
              </a:ext>
            </a:extLst>
          </p:cNvPr>
          <p:cNvSpPr/>
          <p:nvPr/>
        </p:nvSpPr>
        <p:spPr>
          <a:xfrm rot="5400000">
            <a:off x="691555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ectangle 66">
            <a:extLst>
              <a:ext uri="{FF2B5EF4-FFF2-40B4-BE49-F238E27FC236}">
                <a16:creationId xmlns:a16="http://schemas.microsoft.com/office/drawing/2014/main" id="{787E58F1-41D0-A115-537F-9831C4D48CE5}"/>
              </a:ext>
            </a:extLst>
          </p:cNvPr>
          <p:cNvSpPr/>
          <p:nvPr/>
        </p:nvSpPr>
        <p:spPr>
          <a:xfrm rot="5400000">
            <a:off x="798494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ectangle 67">
            <a:extLst>
              <a:ext uri="{FF2B5EF4-FFF2-40B4-BE49-F238E27FC236}">
                <a16:creationId xmlns:a16="http://schemas.microsoft.com/office/drawing/2014/main" id="{995E1353-EC17-F985-F8BF-882D3EB1D27F}"/>
              </a:ext>
            </a:extLst>
          </p:cNvPr>
          <p:cNvSpPr/>
          <p:nvPr/>
        </p:nvSpPr>
        <p:spPr>
          <a:xfrm rot="5400000">
            <a:off x="7630868"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9" name="Rectangle 68">
            <a:extLst>
              <a:ext uri="{FF2B5EF4-FFF2-40B4-BE49-F238E27FC236}">
                <a16:creationId xmlns:a16="http://schemas.microsoft.com/office/drawing/2014/main" id="{913FB6DD-7D7D-592F-2E28-0FFF0D96F26D}"/>
              </a:ext>
            </a:extLst>
          </p:cNvPr>
          <p:cNvSpPr/>
          <p:nvPr/>
        </p:nvSpPr>
        <p:spPr>
          <a:xfrm rot="5400000">
            <a:off x="8681240"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7005821A-5AC6-3F89-1F0D-F832A93EC753}"/>
              </a:ext>
            </a:extLst>
          </p:cNvPr>
          <p:cNvSpPr/>
          <p:nvPr/>
        </p:nvSpPr>
        <p:spPr>
          <a:xfrm rot="5400000">
            <a:off x="8346829"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Rectangle 70">
            <a:extLst>
              <a:ext uri="{FF2B5EF4-FFF2-40B4-BE49-F238E27FC236}">
                <a16:creationId xmlns:a16="http://schemas.microsoft.com/office/drawing/2014/main" id="{65DD08E0-0484-87C8-39A5-369F4EAE1F21}"/>
              </a:ext>
            </a:extLst>
          </p:cNvPr>
          <p:cNvSpPr/>
          <p:nvPr/>
        </p:nvSpPr>
        <p:spPr>
          <a:xfrm rot="5400000">
            <a:off x="9406367"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A87272AE-ABBD-3960-C91B-155945BB3039}"/>
              </a:ext>
            </a:extLst>
          </p:cNvPr>
          <p:cNvSpPr/>
          <p:nvPr/>
        </p:nvSpPr>
        <p:spPr>
          <a:xfrm rot="5400000">
            <a:off x="9052292"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Rectangle 72">
            <a:extLst>
              <a:ext uri="{FF2B5EF4-FFF2-40B4-BE49-F238E27FC236}">
                <a16:creationId xmlns:a16="http://schemas.microsoft.com/office/drawing/2014/main" id="{184E084B-3EA7-C5DA-6F98-E3C49B837728}"/>
              </a:ext>
            </a:extLst>
          </p:cNvPr>
          <p:cNvSpPr/>
          <p:nvPr/>
        </p:nvSpPr>
        <p:spPr>
          <a:xfrm rot="5400000">
            <a:off x="10102664"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Rectangle 73">
            <a:extLst>
              <a:ext uri="{FF2B5EF4-FFF2-40B4-BE49-F238E27FC236}">
                <a16:creationId xmlns:a16="http://schemas.microsoft.com/office/drawing/2014/main" id="{21AE1E97-6175-CEE0-D56D-534CE14BF8F9}"/>
              </a:ext>
            </a:extLst>
          </p:cNvPr>
          <p:cNvSpPr/>
          <p:nvPr/>
        </p:nvSpPr>
        <p:spPr>
          <a:xfrm rot="5400000">
            <a:off x="976825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5" name="Rectangle 74">
            <a:extLst>
              <a:ext uri="{FF2B5EF4-FFF2-40B4-BE49-F238E27FC236}">
                <a16:creationId xmlns:a16="http://schemas.microsoft.com/office/drawing/2014/main" id="{1C5EB2FE-636A-F5BB-DA85-DE974F1FC683}"/>
              </a:ext>
            </a:extLst>
          </p:cNvPr>
          <p:cNvSpPr/>
          <p:nvPr/>
        </p:nvSpPr>
        <p:spPr>
          <a:xfrm rot="5400000">
            <a:off x="1083764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A83046AC-9D0A-E6D4-8E0F-E65D6FA46618}"/>
              </a:ext>
            </a:extLst>
          </p:cNvPr>
          <p:cNvSpPr/>
          <p:nvPr/>
        </p:nvSpPr>
        <p:spPr>
          <a:xfrm rot="5400000">
            <a:off x="10483568"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5104BE5B-AB34-549C-6869-B601DB6D0C7D}"/>
              </a:ext>
            </a:extLst>
          </p:cNvPr>
          <p:cNvSpPr/>
          <p:nvPr/>
        </p:nvSpPr>
        <p:spPr>
          <a:xfrm rot="5400000">
            <a:off x="11533940"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5076CA68-4DFC-D4D0-52DF-A7AD558F8037}"/>
              </a:ext>
            </a:extLst>
          </p:cNvPr>
          <p:cNvSpPr/>
          <p:nvPr/>
        </p:nvSpPr>
        <p:spPr>
          <a:xfrm rot="5400000">
            <a:off x="11199529"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1EF6F965-C8E3-4762-D44C-97360B549069}"/>
              </a:ext>
            </a:extLst>
          </p:cNvPr>
          <p:cNvSpPr/>
          <p:nvPr/>
        </p:nvSpPr>
        <p:spPr>
          <a:xfrm rot="5400000">
            <a:off x="7792577" y="4090494"/>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CE958D0D-547B-3E89-094C-B8F22B8DA701}"/>
              </a:ext>
            </a:extLst>
          </p:cNvPr>
          <p:cNvSpPr/>
          <p:nvPr/>
        </p:nvSpPr>
        <p:spPr>
          <a:xfrm rot="5400000">
            <a:off x="9968551" y="4090537"/>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354A5AFA-1FAC-1A3E-BE2B-8C751988AA8E}"/>
              </a:ext>
            </a:extLst>
          </p:cNvPr>
          <p:cNvSpPr/>
          <p:nvPr/>
        </p:nvSpPr>
        <p:spPr>
          <a:xfrm rot="5400000">
            <a:off x="11371662" y="4083333"/>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A64A5057-3A77-0115-CC29-0CAED7839E1C}"/>
                  </a:ext>
                </a:extLst>
              </p:cNvPr>
              <p:cNvSpPr/>
              <p:nvPr/>
            </p:nvSpPr>
            <p:spPr>
              <a:xfrm>
                <a:off x="1121903" y="3171573"/>
                <a:ext cx="5431764" cy="695662"/>
              </a:xfrm>
              <a:prstGeom prst="wedgeRoundRectCallout">
                <a:avLst>
                  <a:gd name="adj1" fmla="val -43410"/>
                  <a:gd name="adj2" fmla="val 68964"/>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t>With </a:t>
                </a:r>
                <a14:m>
                  <m:oMath xmlns:m="http://schemas.openxmlformats.org/officeDocument/2006/math">
                    <m:r>
                      <a:rPr lang="en-US" sz="2400" b="0" i="1" smtClean="0">
                        <a:latin typeface="Cambria Math" panose="02040503050406030204" pitchFamily="18" charset="0"/>
                      </a:rPr>
                      <m:t>1/2</m:t>
                    </m:r>
                  </m:oMath>
                </a14:m>
                <a:r>
                  <a:rPr lang="en-CN" sz="2400" dirty="0"/>
                  <a:t> probability, there will be a block</a:t>
                </a:r>
              </a:p>
            </p:txBody>
          </p:sp>
        </mc:Choice>
        <mc:Fallback xmlns="">
          <p:sp>
            <p:nvSpPr>
              <p:cNvPr id="5" name="Rounded Rectangular Callout 4">
                <a:extLst>
                  <a:ext uri="{FF2B5EF4-FFF2-40B4-BE49-F238E27FC236}">
                    <a16:creationId xmlns:a16="http://schemas.microsoft.com/office/drawing/2014/main" id="{A64A5057-3A77-0115-CC29-0CAED7839E1C}"/>
                  </a:ext>
                </a:extLst>
              </p:cNvPr>
              <p:cNvSpPr>
                <a:spLocks noRot="1" noChangeAspect="1" noMove="1" noResize="1" noEditPoints="1" noAdjustHandles="1" noChangeArrowheads="1" noChangeShapeType="1" noTextEdit="1"/>
              </p:cNvSpPr>
              <p:nvPr/>
            </p:nvSpPr>
            <p:spPr>
              <a:xfrm>
                <a:off x="1121903" y="3171573"/>
                <a:ext cx="5431764" cy="695662"/>
              </a:xfrm>
              <a:prstGeom prst="wedgeRoundRectCallout">
                <a:avLst>
                  <a:gd name="adj1" fmla="val -43410"/>
                  <a:gd name="adj2" fmla="val 68964"/>
                  <a:gd name="adj3" fmla="val 16667"/>
                </a:avLst>
              </a:prstGeom>
              <a:blipFill>
                <a:blip r:embed="rId5"/>
                <a:stretch>
                  <a:fillRect l="-935" r="-1168"/>
                </a:stretch>
              </a:blipFill>
              <a:ln>
                <a:noFill/>
              </a:ln>
            </p:spPr>
            <p:txBody>
              <a:bodyPr/>
              <a:lstStyle/>
              <a:p>
                <a:r>
                  <a:rPr lang="en-CN">
                    <a:noFill/>
                  </a:rPr>
                  <a:t> </a:t>
                </a:r>
              </a:p>
            </p:txBody>
          </p:sp>
        </mc:Fallback>
      </mc:AlternateContent>
      <p:sp>
        <p:nvSpPr>
          <p:cNvPr id="15" name="Rectangle 14">
            <a:extLst>
              <a:ext uri="{FF2B5EF4-FFF2-40B4-BE49-F238E27FC236}">
                <a16:creationId xmlns:a16="http://schemas.microsoft.com/office/drawing/2014/main" id="{CEE99CE0-BC66-EBEE-AD72-D86300F5CDFB}"/>
              </a:ext>
            </a:extLst>
          </p:cNvPr>
          <p:cNvSpPr/>
          <p:nvPr/>
        </p:nvSpPr>
        <p:spPr>
          <a:xfrm rot="5400000">
            <a:off x="8333598" y="480216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ectangle 16">
            <a:extLst>
              <a:ext uri="{FF2B5EF4-FFF2-40B4-BE49-F238E27FC236}">
                <a16:creationId xmlns:a16="http://schemas.microsoft.com/office/drawing/2014/main" id="{AE697E2C-F05C-C109-360E-103009F89356}"/>
              </a:ext>
            </a:extLst>
          </p:cNvPr>
          <p:cNvSpPr/>
          <p:nvPr/>
        </p:nvSpPr>
        <p:spPr>
          <a:xfrm rot="5400000">
            <a:off x="8710541" y="480224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Slide Number Placeholder 7">
            <a:extLst>
              <a:ext uri="{FF2B5EF4-FFF2-40B4-BE49-F238E27FC236}">
                <a16:creationId xmlns:a16="http://schemas.microsoft.com/office/drawing/2014/main" id="{FC005C8D-6CD0-AEB9-4119-8B431B5D5D6C}"/>
              </a:ext>
            </a:extLst>
          </p:cNvPr>
          <p:cNvSpPr>
            <a:spLocks noGrp="1"/>
          </p:cNvSpPr>
          <p:nvPr>
            <p:ph type="sldNum" sz="quarter" idx="12"/>
          </p:nvPr>
        </p:nvSpPr>
        <p:spPr/>
        <p:txBody>
          <a:bodyPr/>
          <a:lstStyle/>
          <a:p>
            <a:fld id="{936B3FD2-17C4-F744-8AD5-E8AA7FAC96FA}" type="slidenum">
              <a:rPr lang="en-CN" smtClean="0"/>
              <a:t>73</a:t>
            </a:fld>
            <a:endParaRPr lang="en-CN"/>
          </a:p>
        </p:txBody>
      </p:sp>
    </p:spTree>
    <p:extLst>
      <p:ext uri="{BB962C8B-B14F-4D97-AF65-F5344CB8AC3E}">
        <p14:creationId xmlns:p14="http://schemas.microsoft.com/office/powerpoint/2010/main" val="3927805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complication of recursive splitting</a:t>
                </a:r>
                <a:r>
                  <a:rPr lang="en-CN" dirty="0">
                    <a:solidFill>
                      <a:schemeClr val="bg2"/>
                    </a:solidFill>
                  </a:rPr>
                  <a:t>: fully split the highest </a:t>
                </a:r>
                <a14:m>
                  <m:oMath xmlns:m="http://schemas.openxmlformats.org/officeDocument/2006/math">
                    <m:r>
                      <m:rPr>
                        <m:sty m:val="p"/>
                      </m:rPr>
                      <a:rPr lang="en-US" b="0" i="1" smtClean="0">
                        <a:solidFill>
                          <a:schemeClr val="bg2"/>
                        </a:solidFill>
                        <a:latin typeface="Cambria Math" panose="02040503050406030204" pitchFamily="18" charset="0"/>
                      </a:rPr>
                      <m:t>log</m:t>
                    </m:r>
                    <m:r>
                      <a:rPr lang="en-US" b="0" i="1" smtClean="0">
                        <a:solidFill>
                          <a:schemeClr val="bg2"/>
                        </a:solidFill>
                        <a:latin typeface="Cambria Math" panose="02040503050406030204" pitchFamily="18" charset="0"/>
                      </a:rPr>
                      <m:t> </m:t>
                    </m:r>
                    <m:r>
                      <a:rPr lang="en-US" b="0" i="1" smtClean="0">
                        <a:solidFill>
                          <a:schemeClr val="bg2"/>
                        </a:solidFill>
                        <a:latin typeface="Cambria Math" panose="02040503050406030204" pitchFamily="18" charset="0"/>
                      </a:rPr>
                      <m:t>𝐶</m:t>
                    </m:r>
                  </m:oMath>
                </a14:m>
                <a:r>
                  <a:rPr lang="en-CN" dirty="0">
                    <a:solidFill>
                      <a:schemeClr val="bg2"/>
                    </a:solidFill>
                  </a:rPr>
                  <a:t> levels </a:t>
                </a:r>
                <a:endParaRPr lang="en-CN" dirty="0"/>
              </a:p>
            </p:txBody>
          </p:sp>
        </mc:Choice>
        <mc:Fallback xmlns="">
          <p:sp>
            <p:nvSpPr>
              <p:cNvPr id="3" name="Content Placeholder 2">
                <a:extLst>
                  <a:ext uri="{FF2B5EF4-FFF2-40B4-BE49-F238E27FC236}">
                    <a16:creationId xmlns:a16="http://schemas.microsoft.com/office/drawing/2014/main" id="{F5190DB1-5109-ED00-C0AB-DEF374E61BEA}"/>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CN">
                    <a:noFill/>
                  </a:rPr>
                  <a:t> </a:t>
                </a:r>
              </a:p>
            </p:txBody>
          </p:sp>
        </mc:Fallback>
      </mc:AlternateContent>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7" name="Rectangle 6">
            <a:extLst>
              <a:ext uri="{FF2B5EF4-FFF2-40B4-BE49-F238E27FC236}">
                <a16:creationId xmlns:a16="http://schemas.microsoft.com/office/drawing/2014/main" id="{026DDEF7-F339-3FFF-B6CA-49E814E3FA99}"/>
              </a:ext>
            </a:extLst>
          </p:cNvPr>
          <p:cNvSpPr/>
          <p:nvPr/>
        </p:nvSpPr>
        <p:spPr>
          <a:xfrm rot="5400000">
            <a:off x="4373478"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1497847"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782731"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2212719"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3653478"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097652" y="324915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0D711D-1715-5BC2-789F-9EC32DD4354A}"/>
                  </a:ext>
                </a:extLst>
              </p:cNvPr>
              <p:cNvSpPr txBox="1"/>
              <p:nvPr/>
            </p:nvSpPr>
            <p:spPr>
              <a:xfrm>
                <a:off x="4640202" y="7463754"/>
                <a:ext cx="6152904" cy="780470"/>
              </a:xfrm>
              <a:prstGeom prst="rect">
                <a:avLst/>
              </a:prstGeom>
              <a:noFill/>
            </p:spPr>
            <p:txBody>
              <a:bodyPr wrap="square" rtlCol="0">
                <a:spAutoFit/>
              </a:bodyPr>
              <a:lstStyle/>
              <a:p>
                <a:r>
                  <a:rPr lang="en-CN" sz="2200" dirty="0"/>
                  <a:t>Server (logically) preprare </a:t>
                </a:r>
                <a14:m>
                  <m:oMath xmlns:m="http://schemas.openxmlformats.org/officeDocument/2006/math">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log</m:t>
                        </m:r>
                      </m:fName>
                      <m:e>
                        <m:r>
                          <a:rPr lang="en-US" sz="2200" b="0" i="1" smtClean="0">
                            <a:latin typeface="Cambria Math" panose="02040503050406030204" pitchFamily="18" charset="0"/>
                          </a:rPr>
                          <m:t>𝑛</m:t>
                        </m:r>
                      </m:e>
                    </m:func>
                  </m:oMath>
                </a14:m>
                <a:r>
                  <a:rPr lang="en-CN" sz="2200" dirty="0"/>
                  <a:t> databases: </a:t>
                </a:r>
              </a:p>
              <a:p>
                <a:r>
                  <a:rPr lang="en-CN" sz="2200" dirty="0"/>
                  <a:t>the </a:t>
                </a:r>
                <a14:m>
                  <m:oMath xmlns:m="http://schemas.openxmlformats.org/officeDocument/2006/math">
                    <m:r>
                      <a:rPr lang="en-US" sz="2200" b="0" i="1" smtClean="0">
                        <a:latin typeface="Cambria Math" panose="02040503050406030204" pitchFamily="18" charset="0"/>
                      </a:rPr>
                      <m:t>𝑗</m:t>
                    </m:r>
                  </m:oMath>
                </a14:m>
                <a:r>
                  <a:rPr lang="en-CN" sz="2200" dirty="0"/>
                  <a:t>-th database is partitioned to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2</m:t>
                        </m:r>
                      </m:e>
                      <m:sup>
                        <m:r>
                          <a:rPr lang="en-US" sz="2200" b="0" i="1" smtClean="0">
                            <a:latin typeface="Cambria Math" panose="02040503050406030204" pitchFamily="18" charset="0"/>
                          </a:rPr>
                          <m:t>𝑗</m:t>
                        </m:r>
                      </m:sup>
                    </m:sSup>
                  </m:oMath>
                </a14:m>
                <a:r>
                  <a:rPr lang="en-CN" sz="2200" dirty="0"/>
                  <a:t>-bit per entry</a:t>
                </a:r>
              </a:p>
            </p:txBody>
          </p:sp>
        </mc:Choice>
        <mc:Fallback xmlns="">
          <p:sp>
            <p:nvSpPr>
              <p:cNvPr id="14" name="TextBox 13">
                <a:extLst>
                  <a:ext uri="{FF2B5EF4-FFF2-40B4-BE49-F238E27FC236}">
                    <a16:creationId xmlns:a16="http://schemas.microsoft.com/office/drawing/2014/main" id="{B30D711D-1715-5BC2-789F-9EC32DD4354A}"/>
                  </a:ext>
                </a:extLst>
              </p:cNvPr>
              <p:cNvSpPr txBox="1">
                <a:spLocks noRot="1" noChangeAspect="1" noMove="1" noResize="1" noEditPoints="1" noAdjustHandles="1" noChangeArrowheads="1" noChangeShapeType="1" noTextEdit="1"/>
              </p:cNvSpPr>
              <p:nvPr/>
            </p:nvSpPr>
            <p:spPr>
              <a:xfrm>
                <a:off x="4640202" y="7463754"/>
                <a:ext cx="6152904" cy="780470"/>
              </a:xfrm>
              <a:prstGeom prst="rect">
                <a:avLst/>
              </a:prstGeom>
              <a:blipFill>
                <a:blip r:embed="rId4"/>
                <a:stretch>
                  <a:fillRect l="-1235" t="-4839" b="-16129"/>
                </a:stretch>
              </a:blipFill>
            </p:spPr>
            <p:txBody>
              <a:bodyPr/>
              <a:lstStyle/>
              <a:p>
                <a:r>
                  <a:rPr lang="en-CN">
                    <a:noFill/>
                  </a:rPr>
                  <a:t> </a:t>
                </a:r>
              </a:p>
            </p:txBody>
          </p:sp>
        </mc:Fallback>
      </mc:AlternateContent>
      <p:sp>
        <p:nvSpPr>
          <p:cNvPr id="20" name="Rectangle 19">
            <a:extLst>
              <a:ext uri="{FF2B5EF4-FFF2-40B4-BE49-F238E27FC236}">
                <a16:creationId xmlns:a16="http://schemas.microsoft.com/office/drawing/2014/main" id="{59732BAE-4B67-9927-E3BA-E30777C5E732}"/>
              </a:ext>
            </a:extLst>
          </p:cNvPr>
          <p:cNvSpPr/>
          <p:nvPr/>
        </p:nvSpPr>
        <p:spPr>
          <a:xfrm rot="5400000">
            <a:off x="439859" y="411342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1149362" y="411166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613934"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259859"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1851767" y="411303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2572559" y="411128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3292559" y="410659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024640" y="410484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4727045" y="410621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5436548" y="410446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1310231"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97582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04521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1691135"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2741507"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2407096"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3466634"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3112559"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4162931"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382852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489791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4543835"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5594207"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5259796"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Rectangle 1">
            <a:extLst>
              <a:ext uri="{FF2B5EF4-FFF2-40B4-BE49-F238E27FC236}">
                <a16:creationId xmlns:a16="http://schemas.microsoft.com/office/drawing/2014/main" id="{B4FF0BCD-22A4-09DA-3B5A-7A1FE9844BCB}"/>
              </a:ext>
            </a:extLst>
          </p:cNvPr>
          <p:cNvSpPr/>
          <p:nvPr/>
        </p:nvSpPr>
        <p:spPr>
          <a:xfrm rot="5400000">
            <a:off x="800029" y="3287043"/>
            <a:ext cx="360000" cy="141866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3128664" y="4819271"/>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7F151048-79B7-5E34-2C72-1903AD81A8D4}"/>
              </a:ext>
            </a:extLst>
          </p:cNvPr>
          <p:cNvSpPr txBox="1"/>
          <p:nvPr/>
        </p:nvSpPr>
        <p:spPr>
          <a:xfrm>
            <a:off x="1463337" y="2646455"/>
            <a:ext cx="9128859" cy="461665"/>
          </a:xfrm>
          <a:prstGeom prst="rect">
            <a:avLst/>
          </a:prstGeom>
          <a:noFill/>
        </p:spPr>
        <p:txBody>
          <a:bodyPr wrap="square" rtlCol="0">
            <a:spAutoFit/>
          </a:bodyPr>
          <a:lstStyle/>
          <a:p>
            <a:r>
              <a:rPr lang="en-CN" sz="2400" dirty="0"/>
              <a:t>Consider </a:t>
            </a:r>
            <a:r>
              <a:rPr lang="en-CN" sz="2400" dirty="0">
                <a:highlight>
                  <a:srgbClr val="FFFF00"/>
                </a:highlight>
              </a:rPr>
              <a:t>M-3   1    1    1</a:t>
            </a:r>
            <a:r>
              <a:rPr lang="en-CN" sz="2400" dirty="0"/>
              <a:t>                      v.s.          </a:t>
            </a:r>
            <a:r>
              <a:rPr lang="en-CN" sz="2400" dirty="0">
                <a:highlight>
                  <a:srgbClr val="FFFF00"/>
                </a:highlight>
              </a:rPr>
              <a:t>M/4    M/4    M/4   M/4</a:t>
            </a:r>
            <a:r>
              <a:rPr lang="en-CN" sz="2400" dirty="0"/>
              <a:t> </a:t>
            </a:r>
          </a:p>
        </p:txBody>
      </p:sp>
      <p:sp>
        <p:nvSpPr>
          <p:cNvPr id="18" name="Rectangle 17">
            <a:extLst>
              <a:ext uri="{FF2B5EF4-FFF2-40B4-BE49-F238E27FC236}">
                <a16:creationId xmlns:a16="http://schemas.microsoft.com/office/drawing/2014/main" id="{F1ED5C5F-8EC3-90BA-9525-00BC83CF1145}"/>
              </a:ext>
            </a:extLst>
          </p:cNvPr>
          <p:cNvSpPr/>
          <p:nvPr/>
        </p:nvSpPr>
        <p:spPr>
          <a:xfrm rot="5400000">
            <a:off x="1677721" y="4801383"/>
            <a:ext cx="360000" cy="374979"/>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69EFDA3A-D1C4-E50A-080B-AAEFFC3F3A88}"/>
              </a:ext>
            </a:extLst>
          </p:cNvPr>
          <p:cNvSpPr/>
          <p:nvPr/>
        </p:nvSpPr>
        <p:spPr>
          <a:xfrm rot="5400000">
            <a:off x="4900950" y="4808709"/>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2C246CC5-9961-091B-6F42-F21EA1D6C39C}"/>
              </a:ext>
            </a:extLst>
          </p:cNvPr>
          <p:cNvSpPr/>
          <p:nvPr/>
        </p:nvSpPr>
        <p:spPr>
          <a:xfrm rot="5400000">
            <a:off x="5611407" y="4812206"/>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E50D3BC3-869D-5644-BCA2-5FE36FF91745}"/>
              </a:ext>
            </a:extLst>
          </p:cNvPr>
          <p:cNvSpPr/>
          <p:nvPr/>
        </p:nvSpPr>
        <p:spPr>
          <a:xfrm rot="5400000">
            <a:off x="10313211"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Rectangle 48">
            <a:extLst>
              <a:ext uri="{FF2B5EF4-FFF2-40B4-BE49-F238E27FC236}">
                <a16:creationId xmlns:a16="http://schemas.microsoft.com/office/drawing/2014/main" id="{4AFB1334-7FCB-417E-765E-A15FB3BB1A95}"/>
              </a:ext>
            </a:extLst>
          </p:cNvPr>
          <p:cNvSpPr/>
          <p:nvPr/>
        </p:nvSpPr>
        <p:spPr>
          <a:xfrm rot="5400000">
            <a:off x="7437580"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96000CD0-EB1D-5DE7-DD51-3BE7BFC25BEE}"/>
              </a:ext>
            </a:extLst>
          </p:cNvPr>
          <p:cNvSpPr/>
          <p:nvPr/>
        </p:nvSpPr>
        <p:spPr>
          <a:xfrm rot="5400000">
            <a:off x="6722464"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41F07D9-6524-0966-BC5F-8CE40A1EBC60}"/>
              </a:ext>
            </a:extLst>
          </p:cNvPr>
          <p:cNvSpPr/>
          <p:nvPr/>
        </p:nvSpPr>
        <p:spPr>
          <a:xfrm rot="5400000">
            <a:off x="8152452"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FFDB85EC-0D2F-A80C-458A-AB3ECB1D5F6C}"/>
              </a:ext>
            </a:extLst>
          </p:cNvPr>
          <p:cNvSpPr/>
          <p:nvPr/>
        </p:nvSpPr>
        <p:spPr>
          <a:xfrm rot="5400000">
            <a:off x="9593211"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C8ACD48C-6C4C-4ABB-81B3-E2C6212648B0}"/>
              </a:ext>
            </a:extLst>
          </p:cNvPr>
          <p:cNvSpPr/>
          <p:nvPr/>
        </p:nvSpPr>
        <p:spPr>
          <a:xfrm rot="5400000">
            <a:off x="11037385" y="3246659"/>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BA1169BD-01F2-8A89-EA91-7362E0B2836E}"/>
              </a:ext>
            </a:extLst>
          </p:cNvPr>
          <p:cNvSpPr/>
          <p:nvPr/>
        </p:nvSpPr>
        <p:spPr>
          <a:xfrm rot="5400000">
            <a:off x="6379592" y="411092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ectangle 55">
            <a:extLst>
              <a:ext uri="{FF2B5EF4-FFF2-40B4-BE49-F238E27FC236}">
                <a16:creationId xmlns:a16="http://schemas.microsoft.com/office/drawing/2014/main" id="{52CA4DC0-ECD9-2F87-46E6-83C45A723B85}"/>
              </a:ext>
            </a:extLst>
          </p:cNvPr>
          <p:cNvSpPr/>
          <p:nvPr/>
        </p:nvSpPr>
        <p:spPr>
          <a:xfrm rot="5400000">
            <a:off x="7089095" y="410917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ectangle 56">
            <a:extLst>
              <a:ext uri="{FF2B5EF4-FFF2-40B4-BE49-F238E27FC236}">
                <a16:creationId xmlns:a16="http://schemas.microsoft.com/office/drawing/2014/main" id="{4221F20C-CBCB-262B-4E62-3B901E52F143}"/>
              </a:ext>
            </a:extLst>
          </p:cNvPr>
          <p:cNvSpPr/>
          <p:nvPr/>
        </p:nvSpPr>
        <p:spPr>
          <a:xfrm rot="5400000">
            <a:off x="6553667"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DB76BC43-0999-3F1A-3C40-800363E41287}"/>
              </a:ext>
            </a:extLst>
          </p:cNvPr>
          <p:cNvSpPr/>
          <p:nvPr/>
        </p:nvSpPr>
        <p:spPr>
          <a:xfrm rot="5400000">
            <a:off x="6199592"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A44DF9C6-134E-92D2-3EFA-B2A06C94DA56}"/>
              </a:ext>
            </a:extLst>
          </p:cNvPr>
          <p:cNvSpPr/>
          <p:nvPr/>
        </p:nvSpPr>
        <p:spPr>
          <a:xfrm rot="5400000">
            <a:off x="7791500" y="411054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AE2A6D2D-8449-104A-8ED0-72551FE6F069}"/>
              </a:ext>
            </a:extLst>
          </p:cNvPr>
          <p:cNvSpPr/>
          <p:nvPr/>
        </p:nvSpPr>
        <p:spPr>
          <a:xfrm rot="5400000">
            <a:off x="8512292" y="410879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5055EB4E-416C-D016-423D-AB7E8CC9F58C}"/>
              </a:ext>
            </a:extLst>
          </p:cNvPr>
          <p:cNvSpPr/>
          <p:nvPr/>
        </p:nvSpPr>
        <p:spPr>
          <a:xfrm rot="5400000">
            <a:off x="9232292" y="410409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068C9F55-C4B3-73C0-69DF-2F2BCC05DC02}"/>
              </a:ext>
            </a:extLst>
          </p:cNvPr>
          <p:cNvSpPr/>
          <p:nvPr/>
        </p:nvSpPr>
        <p:spPr>
          <a:xfrm rot="5400000">
            <a:off x="9964373" y="410234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18D84A46-5A74-18AE-DCE7-694E93CC1D5F}"/>
              </a:ext>
            </a:extLst>
          </p:cNvPr>
          <p:cNvSpPr/>
          <p:nvPr/>
        </p:nvSpPr>
        <p:spPr>
          <a:xfrm rot="5400000">
            <a:off x="10666778" y="410371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ectangle 63">
            <a:extLst>
              <a:ext uri="{FF2B5EF4-FFF2-40B4-BE49-F238E27FC236}">
                <a16:creationId xmlns:a16="http://schemas.microsoft.com/office/drawing/2014/main" id="{9F892635-C30E-974F-A192-AAEE0969B892}"/>
              </a:ext>
            </a:extLst>
          </p:cNvPr>
          <p:cNvSpPr/>
          <p:nvPr/>
        </p:nvSpPr>
        <p:spPr>
          <a:xfrm rot="5400000">
            <a:off x="11376281" y="410196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ectangle 64">
            <a:extLst>
              <a:ext uri="{FF2B5EF4-FFF2-40B4-BE49-F238E27FC236}">
                <a16:creationId xmlns:a16="http://schemas.microsoft.com/office/drawing/2014/main" id="{3AFFDCE1-ACBD-CD6B-C77D-26E645C2CFB5}"/>
              </a:ext>
            </a:extLst>
          </p:cNvPr>
          <p:cNvSpPr/>
          <p:nvPr/>
        </p:nvSpPr>
        <p:spPr>
          <a:xfrm rot="5400000">
            <a:off x="7249964"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ectangle 65">
            <a:extLst>
              <a:ext uri="{FF2B5EF4-FFF2-40B4-BE49-F238E27FC236}">
                <a16:creationId xmlns:a16="http://schemas.microsoft.com/office/drawing/2014/main" id="{C471E810-C727-67AB-46F5-8221FD8CD175}"/>
              </a:ext>
            </a:extLst>
          </p:cNvPr>
          <p:cNvSpPr/>
          <p:nvPr/>
        </p:nvSpPr>
        <p:spPr>
          <a:xfrm rot="5400000">
            <a:off x="691555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ectangle 66">
            <a:extLst>
              <a:ext uri="{FF2B5EF4-FFF2-40B4-BE49-F238E27FC236}">
                <a16:creationId xmlns:a16="http://schemas.microsoft.com/office/drawing/2014/main" id="{787E58F1-41D0-A115-537F-9831C4D48CE5}"/>
              </a:ext>
            </a:extLst>
          </p:cNvPr>
          <p:cNvSpPr/>
          <p:nvPr/>
        </p:nvSpPr>
        <p:spPr>
          <a:xfrm rot="5400000">
            <a:off x="798494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ectangle 67">
            <a:extLst>
              <a:ext uri="{FF2B5EF4-FFF2-40B4-BE49-F238E27FC236}">
                <a16:creationId xmlns:a16="http://schemas.microsoft.com/office/drawing/2014/main" id="{995E1353-EC17-F985-F8BF-882D3EB1D27F}"/>
              </a:ext>
            </a:extLst>
          </p:cNvPr>
          <p:cNvSpPr/>
          <p:nvPr/>
        </p:nvSpPr>
        <p:spPr>
          <a:xfrm rot="5400000">
            <a:off x="7630868"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9" name="Rectangle 68">
            <a:extLst>
              <a:ext uri="{FF2B5EF4-FFF2-40B4-BE49-F238E27FC236}">
                <a16:creationId xmlns:a16="http://schemas.microsoft.com/office/drawing/2014/main" id="{913FB6DD-7D7D-592F-2E28-0FFF0D96F26D}"/>
              </a:ext>
            </a:extLst>
          </p:cNvPr>
          <p:cNvSpPr/>
          <p:nvPr/>
        </p:nvSpPr>
        <p:spPr>
          <a:xfrm rot="5400000">
            <a:off x="8681240"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7005821A-5AC6-3F89-1F0D-F832A93EC753}"/>
              </a:ext>
            </a:extLst>
          </p:cNvPr>
          <p:cNvSpPr/>
          <p:nvPr/>
        </p:nvSpPr>
        <p:spPr>
          <a:xfrm rot="5400000">
            <a:off x="8346829"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Rectangle 70">
            <a:extLst>
              <a:ext uri="{FF2B5EF4-FFF2-40B4-BE49-F238E27FC236}">
                <a16:creationId xmlns:a16="http://schemas.microsoft.com/office/drawing/2014/main" id="{65DD08E0-0484-87C8-39A5-369F4EAE1F21}"/>
              </a:ext>
            </a:extLst>
          </p:cNvPr>
          <p:cNvSpPr/>
          <p:nvPr/>
        </p:nvSpPr>
        <p:spPr>
          <a:xfrm rot="5400000">
            <a:off x="9406367"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A87272AE-ABBD-3960-C91B-155945BB3039}"/>
              </a:ext>
            </a:extLst>
          </p:cNvPr>
          <p:cNvSpPr/>
          <p:nvPr/>
        </p:nvSpPr>
        <p:spPr>
          <a:xfrm rot="5400000">
            <a:off x="9052292"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Rectangle 72">
            <a:extLst>
              <a:ext uri="{FF2B5EF4-FFF2-40B4-BE49-F238E27FC236}">
                <a16:creationId xmlns:a16="http://schemas.microsoft.com/office/drawing/2014/main" id="{184E084B-3EA7-C5DA-6F98-E3C49B837728}"/>
              </a:ext>
            </a:extLst>
          </p:cNvPr>
          <p:cNvSpPr/>
          <p:nvPr/>
        </p:nvSpPr>
        <p:spPr>
          <a:xfrm rot="5400000">
            <a:off x="10102664"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Rectangle 73">
            <a:extLst>
              <a:ext uri="{FF2B5EF4-FFF2-40B4-BE49-F238E27FC236}">
                <a16:creationId xmlns:a16="http://schemas.microsoft.com/office/drawing/2014/main" id="{21AE1E97-6175-CEE0-D56D-534CE14BF8F9}"/>
              </a:ext>
            </a:extLst>
          </p:cNvPr>
          <p:cNvSpPr/>
          <p:nvPr/>
        </p:nvSpPr>
        <p:spPr>
          <a:xfrm rot="5400000">
            <a:off x="976825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5" name="Rectangle 74">
            <a:extLst>
              <a:ext uri="{FF2B5EF4-FFF2-40B4-BE49-F238E27FC236}">
                <a16:creationId xmlns:a16="http://schemas.microsoft.com/office/drawing/2014/main" id="{1C5EB2FE-636A-F5BB-DA85-DE974F1FC683}"/>
              </a:ext>
            </a:extLst>
          </p:cNvPr>
          <p:cNvSpPr/>
          <p:nvPr/>
        </p:nvSpPr>
        <p:spPr>
          <a:xfrm rot="5400000">
            <a:off x="1083764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A83046AC-9D0A-E6D4-8E0F-E65D6FA46618}"/>
              </a:ext>
            </a:extLst>
          </p:cNvPr>
          <p:cNvSpPr/>
          <p:nvPr/>
        </p:nvSpPr>
        <p:spPr>
          <a:xfrm rot="5400000">
            <a:off x="10483568"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5104BE5B-AB34-549C-6869-B601DB6D0C7D}"/>
              </a:ext>
            </a:extLst>
          </p:cNvPr>
          <p:cNvSpPr/>
          <p:nvPr/>
        </p:nvSpPr>
        <p:spPr>
          <a:xfrm rot="5400000">
            <a:off x="11533940"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5076CA68-4DFC-D4D0-52DF-A7AD558F8037}"/>
              </a:ext>
            </a:extLst>
          </p:cNvPr>
          <p:cNvSpPr/>
          <p:nvPr/>
        </p:nvSpPr>
        <p:spPr>
          <a:xfrm rot="5400000">
            <a:off x="11199529"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1EF6F965-C8E3-4762-D44C-97360B549069}"/>
              </a:ext>
            </a:extLst>
          </p:cNvPr>
          <p:cNvSpPr/>
          <p:nvPr/>
        </p:nvSpPr>
        <p:spPr>
          <a:xfrm rot="5400000">
            <a:off x="7792577" y="4090494"/>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CE958D0D-547B-3E89-094C-B8F22B8DA701}"/>
              </a:ext>
            </a:extLst>
          </p:cNvPr>
          <p:cNvSpPr/>
          <p:nvPr/>
        </p:nvSpPr>
        <p:spPr>
          <a:xfrm rot="5400000">
            <a:off x="9968551" y="4090537"/>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354A5AFA-1FAC-1A3E-BE2B-8C751988AA8E}"/>
              </a:ext>
            </a:extLst>
          </p:cNvPr>
          <p:cNvSpPr/>
          <p:nvPr/>
        </p:nvSpPr>
        <p:spPr>
          <a:xfrm rot="5400000">
            <a:off x="11371662" y="4083333"/>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A64A5057-3A77-0115-CC29-0CAED7839E1C}"/>
                  </a:ext>
                </a:extLst>
              </p:cNvPr>
              <p:cNvSpPr/>
              <p:nvPr/>
            </p:nvSpPr>
            <p:spPr>
              <a:xfrm>
                <a:off x="1121903" y="3171573"/>
                <a:ext cx="5431764" cy="695662"/>
              </a:xfrm>
              <a:prstGeom prst="wedgeRoundRectCallout">
                <a:avLst>
                  <a:gd name="adj1" fmla="val -43410"/>
                  <a:gd name="adj2" fmla="val 68964"/>
                  <a:gd name="adj3"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dirty="0"/>
                  <a:t>With </a:t>
                </a:r>
                <a14:m>
                  <m:oMath xmlns:m="http://schemas.openxmlformats.org/officeDocument/2006/math">
                    <m:r>
                      <a:rPr lang="en-US" sz="2400" b="0" i="1" smtClean="0">
                        <a:latin typeface="Cambria Math" panose="02040503050406030204" pitchFamily="18" charset="0"/>
                      </a:rPr>
                      <m:t>1/2</m:t>
                    </m:r>
                  </m:oMath>
                </a14:m>
                <a:r>
                  <a:rPr lang="en-CN" sz="2400" dirty="0"/>
                  <a:t> probability, there will be a block</a:t>
                </a:r>
              </a:p>
            </p:txBody>
          </p:sp>
        </mc:Choice>
        <mc:Fallback xmlns="">
          <p:sp>
            <p:nvSpPr>
              <p:cNvPr id="5" name="Rounded Rectangular Callout 4">
                <a:extLst>
                  <a:ext uri="{FF2B5EF4-FFF2-40B4-BE49-F238E27FC236}">
                    <a16:creationId xmlns:a16="http://schemas.microsoft.com/office/drawing/2014/main" id="{A64A5057-3A77-0115-CC29-0CAED7839E1C}"/>
                  </a:ext>
                </a:extLst>
              </p:cNvPr>
              <p:cNvSpPr>
                <a:spLocks noRot="1" noChangeAspect="1" noMove="1" noResize="1" noEditPoints="1" noAdjustHandles="1" noChangeArrowheads="1" noChangeShapeType="1" noTextEdit="1"/>
              </p:cNvSpPr>
              <p:nvPr/>
            </p:nvSpPr>
            <p:spPr>
              <a:xfrm>
                <a:off x="1121903" y="3171573"/>
                <a:ext cx="5431764" cy="695662"/>
              </a:xfrm>
              <a:prstGeom prst="wedgeRoundRectCallout">
                <a:avLst>
                  <a:gd name="adj1" fmla="val -43410"/>
                  <a:gd name="adj2" fmla="val 68964"/>
                  <a:gd name="adj3" fmla="val 16667"/>
                </a:avLst>
              </a:prstGeom>
              <a:blipFill>
                <a:blip r:embed="rId5"/>
                <a:stretch>
                  <a:fillRect l="-935" r="-1168"/>
                </a:stretch>
              </a:blipFill>
              <a:ln>
                <a:noFill/>
              </a:ln>
            </p:spPr>
            <p:txBody>
              <a:bodyPr/>
              <a:lstStyle/>
              <a:p>
                <a:r>
                  <a:rPr lang="en-CN">
                    <a:noFill/>
                  </a:rPr>
                  <a:t> </a:t>
                </a:r>
              </a:p>
            </p:txBody>
          </p:sp>
        </mc:Fallback>
      </mc:AlternateContent>
      <p:sp>
        <p:nvSpPr>
          <p:cNvPr id="15" name="Rectangle 14">
            <a:extLst>
              <a:ext uri="{FF2B5EF4-FFF2-40B4-BE49-F238E27FC236}">
                <a16:creationId xmlns:a16="http://schemas.microsoft.com/office/drawing/2014/main" id="{CEE99CE0-BC66-EBEE-AD72-D86300F5CDFB}"/>
              </a:ext>
            </a:extLst>
          </p:cNvPr>
          <p:cNvSpPr/>
          <p:nvPr/>
        </p:nvSpPr>
        <p:spPr>
          <a:xfrm rot="5400000">
            <a:off x="8333598" y="480216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ectangle 16">
            <a:extLst>
              <a:ext uri="{FF2B5EF4-FFF2-40B4-BE49-F238E27FC236}">
                <a16:creationId xmlns:a16="http://schemas.microsoft.com/office/drawing/2014/main" id="{AE697E2C-F05C-C109-360E-103009F89356}"/>
              </a:ext>
            </a:extLst>
          </p:cNvPr>
          <p:cNvSpPr/>
          <p:nvPr/>
        </p:nvSpPr>
        <p:spPr>
          <a:xfrm rot="5400000">
            <a:off x="8710541" y="480224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Slide Number Placeholder 7">
            <a:extLst>
              <a:ext uri="{FF2B5EF4-FFF2-40B4-BE49-F238E27FC236}">
                <a16:creationId xmlns:a16="http://schemas.microsoft.com/office/drawing/2014/main" id="{E0948034-56C4-C9E7-4756-2A45A9E467D5}"/>
              </a:ext>
            </a:extLst>
          </p:cNvPr>
          <p:cNvSpPr>
            <a:spLocks noGrp="1"/>
          </p:cNvSpPr>
          <p:nvPr>
            <p:ph type="sldNum" sz="quarter" idx="12"/>
          </p:nvPr>
        </p:nvSpPr>
        <p:spPr/>
        <p:txBody>
          <a:bodyPr/>
          <a:lstStyle/>
          <a:p>
            <a:fld id="{936B3FD2-17C4-F744-8AD5-E8AA7FAC96FA}" type="slidenum">
              <a:rPr lang="en-CN" smtClean="0"/>
              <a:t>74</a:t>
            </a:fld>
            <a:endParaRPr lang="en-CN"/>
          </a:p>
        </p:txBody>
      </p:sp>
    </p:spTree>
    <p:extLst>
      <p:ext uri="{BB962C8B-B14F-4D97-AF65-F5344CB8AC3E}">
        <p14:creationId xmlns:p14="http://schemas.microsoft.com/office/powerpoint/2010/main" val="34651062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A complication of recursive splitting</a:t>
                </a:r>
                <a:r>
                  <a:rPr lang="en-CN" dirty="0">
                    <a:solidFill>
                      <a:schemeClr val="tx1"/>
                    </a:solidFill>
                  </a:rPr>
                  <a:t>: fully split the highest </a:t>
                </a:r>
                <a14:m>
                  <m:oMath xmlns:m="http://schemas.openxmlformats.org/officeDocument/2006/math">
                    <m:r>
                      <m:rPr>
                        <m:sty m:val="p"/>
                      </m:rPr>
                      <a:rPr lang="en-US" b="0" i="1" smtClean="0">
                        <a:solidFill>
                          <a:schemeClr val="tx1"/>
                        </a:solidFill>
                        <a:latin typeface="Cambria Math" panose="02040503050406030204" pitchFamily="18" charset="0"/>
                      </a:rPr>
                      <m:t>log</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𝐶</m:t>
                    </m:r>
                  </m:oMath>
                </a14:m>
                <a:r>
                  <a:rPr lang="en-CN" dirty="0">
                    <a:solidFill>
                      <a:schemeClr val="tx1"/>
                    </a:solidFill>
                  </a:rPr>
                  <a:t> levels</a:t>
                </a:r>
                <a:r>
                  <a:rPr lang="en-CN" dirty="0">
                    <a:solidFill>
                      <a:schemeClr val="bg2"/>
                    </a:solidFill>
                  </a:rPr>
                  <a:t> </a:t>
                </a:r>
                <a:endParaRPr lang="en-CN" dirty="0"/>
              </a:p>
            </p:txBody>
          </p:sp>
        </mc:Choice>
        <mc:Fallback xmlns="">
          <p:sp>
            <p:nvSpPr>
              <p:cNvPr id="3" name="Content Placeholder 2">
                <a:extLst>
                  <a:ext uri="{FF2B5EF4-FFF2-40B4-BE49-F238E27FC236}">
                    <a16:creationId xmlns:a16="http://schemas.microsoft.com/office/drawing/2014/main" id="{F5190DB1-5109-ED00-C0AB-DEF374E61BEA}"/>
                  </a:ext>
                </a:extLst>
              </p:cNvPr>
              <p:cNvSpPr>
                <a:spLocks noGrp="1" noRot="1" noChangeAspect="1" noMove="1" noResize="1" noEditPoints="1" noAdjustHandles="1" noChangeArrowheads="1" noChangeShapeType="1" noTextEdit="1"/>
              </p:cNvSpPr>
              <p:nvPr>
                <p:ph idx="1"/>
              </p:nvPr>
            </p:nvSpPr>
            <p:spPr>
              <a:blipFill>
                <a:blip r:embed="rId3"/>
                <a:stretch>
                  <a:fillRect l="-1086" t="-2326" r="-724"/>
                </a:stretch>
              </a:blipFill>
            </p:spPr>
            <p:txBody>
              <a:bodyPr/>
              <a:lstStyle/>
              <a:p>
                <a:r>
                  <a:rPr lang="en-CN">
                    <a:noFill/>
                  </a:rPr>
                  <a:t> </a:t>
                </a:r>
              </a:p>
            </p:txBody>
          </p:sp>
        </mc:Fallback>
      </mc:AlternateContent>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sp>
        <p:nvSpPr>
          <p:cNvPr id="7" name="Rectangle 6">
            <a:extLst>
              <a:ext uri="{FF2B5EF4-FFF2-40B4-BE49-F238E27FC236}">
                <a16:creationId xmlns:a16="http://schemas.microsoft.com/office/drawing/2014/main" id="{026DDEF7-F339-3FFF-B6CA-49E814E3FA99}"/>
              </a:ext>
            </a:extLst>
          </p:cNvPr>
          <p:cNvSpPr/>
          <p:nvPr/>
        </p:nvSpPr>
        <p:spPr>
          <a:xfrm rot="5400000">
            <a:off x="4373478"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Rectangle 8">
            <a:extLst>
              <a:ext uri="{FF2B5EF4-FFF2-40B4-BE49-F238E27FC236}">
                <a16:creationId xmlns:a16="http://schemas.microsoft.com/office/drawing/2014/main" id="{2E614726-2327-C3AA-E4F1-77DDFFB172C3}"/>
              </a:ext>
            </a:extLst>
          </p:cNvPr>
          <p:cNvSpPr/>
          <p:nvPr/>
        </p:nvSpPr>
        <p:spPr>
          <a:xfrm rot="5400000">
            <a:off x="1497847" y="2034218"/>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4EE9CDD2-7198-C98C-54EA-0C5D069BEA1D}"/>
              </a:ext>
            </a:extLst>
          </p:cNvPr>
          <p:cNvSpPr/>
          <p:nvPr/>
        </p:nvSpPr>
        <p:spPr>
          <a:xfrm rot="5400000">
            <a:off x="782731"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ectangle 10">
            <a:extLst>
              <a:ext uri="{FF2B5EF4-FFF2-40B4-BE49-F238E27FC236}">
                <a16:creationId xmlns:a16="http://schemas.microsoft.com/office/drawing/2014/main" id="{C2F7E514-A3C2-976A-6255-3759551D5629}"/>
              </a:ext>
            </a:extLst>
          </p:cNvPr>
          <p:cNvSpPr/>
          <p:nvPr/>
        </p:nvSpPr>
        <p:spPr>
          <a:xfrm rot="5400000">
            <a:off x="2212719"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ectangle 11">
            <a:extLst>
              <a:ext uri="{FF2B5EF4-FFF2-40B4-BE49-F238E27FC236}">
                <a16:creationId xmlns:a16="http://schemas.microsoft.com/office/drawing/2014/main" id="{D92E07F6-463D-AADF-28FB-F3437F39B5C8}"/>
              </a:ext>
            </a:extLst>
          </p:cNvPr>
          <p:cNvSpPr/>
          <p:nvPr/>
        </p:nvSpPr>
        <p:spPr>
          <a:xfrm rot="5400000">
            <a:off x="3653478" y="3256731"/>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33D58C23-BDDD-FD93-4C9F-DA3606AFC26C}"/>
              </a:ext>
            </a:extLst>
          </p:cNvPr>
          <p:cNvSpPr/>
          <p:nvPr/>
        </p:nvSpPr>
        <p:spPr>
          <a:xfrm rot="5400000">
            <a:off x="5097652" y="324915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59732BAE-4B67-9927-E3BA-E30777C5E732}"/>
              </a:ext>
            </a:extLst>
          </p:cNvPr>
          <p:cNvSpPr/>
          <p:nvPr/>
        </p:nvSpPr>
        <p:spPr>
          <a:xfrm rot="5400000">
            <a:off x="439859" y="411342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Rectangle 20">
            <a:extLst>
              <a:ext uri="{FF2B5EF4-FFF2-40B4-BE49-F238E27FC236}">
                <a16:creationId xmlns:a16="http://schemas.microsoft.com/office/drawing/2014/main" id="{78066993-33D7-CAC9-AEB9-F4BF7DC472FF}"/>
              </a:ext>
            </a:extLst>
          </p:cNvPr>
          <p:cNvSpPr/>
          <p:nvPr/>
        </p:nvSpPr>
        <p:spPr>
          <a:xfrm rot="5400000">
            <a:off x="1149362" y="411166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ectangle 23">
            <a:extLst>
              <a:ext uri="{FF2B5EF4-FFF2-40B4-BE49-F238E27FC236}">
                <a16:creationId xmlns:a16="http://schemas.microsoft.com/office/drawing/2014/main" id="{DCB5E0FC-BC40-E922-3BE5-E66934DBEBC6}"/>
              </a:ext>
            </a:extLst>
          </p:cNvPr>
          <p:cNvSpPr/>
          <p:nvPr/>
        </p:nvSpPr>
        <p:spPr>
          <a:xfrm rot="5400000">
            <a:off x="613934"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ectangle 24">
            <a:extLst>
              <a:ext uri="{FF2B5EF4-FFF2-40B4-BE49-F238E27FC236}">
                <a16:creationId xmlns:a16="http://schemas.microsoft.com/office/drawing/2014/main" id="{4E28D69F-7E93-4367-C9FF-56B6BB6BEA3C}"/>
              </a:ext>
            </a:extLst>
          </p:cNvPr>
          <p:cNvSpPr/>
          <p:nvPr/>
        </p:nvSpPr>
        <p:spPr>
          <a:xfrm rot="5400000">
            <a:off x="259859"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Rectangle 25">
            <a:extLst>
              <a:ext uri="{FF2B5EF4-FFF2-40B4-BE49-F238E27FC236}">
                <a16:creationId xmlns:a16="http://schemas.microsoft.com/office/drawing/2014/main" id="{69024DCB-FAD5-E825-08E7-1C44E0696512}"/>
              </a:ext>
            </a:extLst>
          </p:cNvPr>
          <p:cNvSpPr/>
          <p:nvPr/>
        </p:nvSpPr>
        <p:spPr>
          <a:xfrm rot="5400000">
            <a:off x="1851767" y="411303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123CB5FA-9ED6-7A9E-7FC2-E5FBDA03A6BA}"/>
              </a:ext>
            </a:extLst>
          </p:cNvPr>
          <p:cNvSpPr/>
          <p:nvPr/>
        </p:nvSpPr>
        <p:spPr>
          <a:xfrm rot="5400000">
            <a:off x="2572559" y="411128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D0B0B066-6A47-BC13-AFB6-F049AB92AB84}"/>
              </a:ext>
            </a:extLst>
          </p:cNvPr>
          <p:cNvSpPr/>
          <p:nvPr/>
        </p:nvSpPr>
        <p:spPr>
          <a:xfrm rot="5400000">
            <a:off x="3292559" y="410659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9" name="Rectangle 28">
            <a:extLst>
              <a:ext uri="{FF2B5EF4-FFF2-40B4-BE49-F238E27FC236}">
                <a16:creationId xmlns:a16="http://schemas.microsoft.com/office/drawing/2014/main" id="{DC3E9161-46EA-C85C-BF64-6045186AD558}"/>
              </a:ext>
            </a:extLst>
          </p:cNvPr>
          <p:cNvSpPr/>
          <p:nvPr/>
        </p:nvSpPr>
        <p:spPr>
          <a:xfrm rot="5400000">
            <a:off x="4024640" y="410484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0" name="Rectangle 29">
            <a:extLst>
              <a:ext uri="{FF2B5EF4-FFF2-40B4-BE49-F238E27FC236}">
                <a16:creationId xmlns:a16="http://schemas.microsoft.com/office/drawing/2014/main" id="{BCE1DF38-22F1-663D-EDF8-02145F7E55AC}"/>
              </a:ext>
            </a:extLst>
          </p:cNvPr>
          <p:cNvSpPr/>
          <p:nvPr/>
        </p:nvSpPr>
        <p:spPr>
          <a:xfrm rot="5400000">
            <a:off x="4727045" y="410621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Rectangle 30">
            <a:extLst>
              <a:ext uri="{FF2B5EF4-FFF2-40B4-BE49-F238E27FC236}">
                <a16:creationId xmlns:a16="http://schemas.microsoft.com/office/drawing/2014/main" id="{9423DCB5-0812-A395-19F5-92F016C3580C}"/>
              </a:ext>
            </a:extLst>
          </p:cNvPr>
          <p:cNvSpPr/>
          <p:nvPr/>
        </p:nvSpPr>
        <p:spPr>
          <a:xfrm rot="5400000">
            <a:off x="5436548" y="410446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Rectangle 31">
            <a:extLst>
              <a:ext uri="{FF2B5EF4-FFF2-40B4-BE49-F238E27FC236}">
                <a16:creationId xmlns:a16="http://schemas.microsoft.com/office/drawing/2014/main" id="{F8EF36C1-CEA8-5398-E0AD-2DD9CBFAE459}"/>
              </a:ext>
            </a:extLst>
          </p:cNvPr>
          <p:cNvSpPr/>
          <p:nvPr/>
        </p:nvSpPr>
        <p:spPr>
          <a:xfrm rot="5400000">
            <a:off x="1310231"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1AAC937C-E930-F291-7DCA-E6428FA8ACA8}"/>
              </a:ext>
            </a:extLst>
          </p:cNvPr>
          <p:cNvSpPr/>
          <p:nvPr/>
        </p:nvSpPr>
        <p:spPr>
          <a:xfrm rot="5400000">
            <a:off x="97582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Rectangle 35">
            <a:extLst>
              <a:ext uri="{FF2B5EF4-FFF2-40B4-BE49-F238E27FC236}">
                <a16:creationId xmlns:a16="http://schemas.microsoft.com/office/drawing/2014/main" id="{B9CFA6F9-B83E-16B8-A185-8919DFDEB4E3}"/>
              </a:ext>
            </a:extLst>
          </p:cNvPr>
          <p:cNvSpPr/>
          <p:nvPr/>
        </p:nvSpPr>
        <p:spPr>
          <a:xfrm rot="5400000">
            <a:off x="2045210"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F4914170-FBA8-9610-4D68-554362A451F9}"/>
              </a:ext>
            </a:extLst>
          </p:cNvPr>
          <p:cNvSpPr/>
          <p:nvPr/>
        </p:nvSpPr>
        <p:spPr>
          <a:xfrm rot="5400000">
            <a:off x="1691135"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C2CA3EF7-4E0B-4350-9738-EEC61B2C45E2}"/>
              </a:ext>
            </a:extLst>
          </p:cNvPr>
          <p:cNvSpPr/>
          <p:nvPr/>
        </p:nvSpPr>
        <p:spPr>
          <a:xfrm rot="5400000">
            <a:off x="2741507"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Rectangle 38">
            <a:extLst>
              <a:ext uri="{FF2B5EF4-FFF2-40B4-BE49-F238E27FC236}">
                <a16:creationId xmlns:a16="http://schemas.microsoft.com/office/drawing/2014/main" id="{3307847B-A49F-6EDE-994B-2F49ED0C5A10}"/>
              </a:ext>
            </a:extLst>
          </p:cNvPr>
          <p:cNvSpPr/>
          <p:nvPr/>
        </p:nvSpPr>
        <p:spPr>
          <a:xfrm rot="5400000">
            <a:off x="2407096" y="4815577"/>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Rectangle 39">
            <a:extLst>
              <a:ext uri="{FF2B5EF4-FFF2-40B4-BE49-F238E27FC236}">
                <a16:creationId xmlns:a16="http://schemas.microsoft.com/office/drawing/2014/main" id="{D04D9BF3-5B2D-D716-9A83-C01EB354A031}"/>
              </a:ext>
            </a:extLst>
          </p:cNvPr>
          <p:cNvSpPr/>
          <p:nvPr/>
        </p:nvSpPr>
        <p:spPr>
          <a:xfrm rot="5400000">
            <a:off x="3466634"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1" name="Rectangle 40">
            <a:extLst>
              <a:ext uri="{FF2B5EF4-FFF2-40B4-BE49-F238E27FC236}">
                <a16:creationId xmlns:a16="http://schemas.microsoft.com/office/drawing/2014/main" id="{085BA2B8-D94A-1D7C-95FE-A626F35B888D}"/>
              </a:ext>
            </a:extLst>
          </p:cNvPr>
          <p:cNvSpPr/>
          <p:nvPr/>
        </p:nvSpPr>
        <p:spPr>
          <a:xfrm rot="5400000">
            <a:off x="3112559"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Rectangle 41">
            <a:extLst>
              <a:ext uri="{FF2B5EF4-FFF2-40B4-BE49-F238E27FC236}">
                <a16:creationId xmlns:a16="http://schemas.microsoft.com/office/drawing/2014/main" id="{CCE47833-79CC-65C1-E000-88B52E763A70}"/>
              </a:ext>
            </a:extLst>
          </p:cNvPr>
          <p:cNvSpPr/>
          <p:nvPr/>
        </p:nvSpPr>
        <p:spPr>
          <a:xfrm rot="5400000">
            <a:off x="4162931"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Rectangle 42">
            <a:extLst>
              <a:ext uri="{FF2B5EF4-FFF2-40B4-BE49-F238E27FC236}">
                <a16:creationId xmlns:a16="http://schemas.microsoft.com/office/drawing/2014/main" id="{F1A33D2F-B6E8-8BBE-79A7-5B78760F2901}"/>
              </a:ext>
            </a:extLst>
          </p:cNvPr>
          <p:cNvSpPr/>
          <p:nvPr/>
        </p:nvSpPr>
        <p:spPr>
          <a:xfrm rot="5400000">
            <a:off x="382852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Rectangle 43">
            <a:extLst>
              <a:ext uri="{FF2B5EF4-FFF2-40B4-BE49-F238E27FC236}">
                <a16:creationId xmlns:a16="http://schemas.microsoft.com/office/drawing/2014/main" id="{0D82DAA4-A72C-B9FD-2234-4B563930DD68}"/>
              </a:ext>
            </a:extLst>
          </p:cNvPr>
          <p:cNvSpPr/>
          <p:nvPr/>
        </p:nvSpPr>
        <p:spPr>
          <a:xfrm rot="5400000">
            <a:off x="4897910"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Rectangle 44">
            <a:extLst>
              <a:ext uri="{FF2B5EF4-FFF2-40B4-BE49-F238E27FC236}">
                <a16:creationId xmlns:a16="http://schemas.microsoft.com/office/drawing/2014/main" id="{A569F031-B0BC-E199-527E-EB8EFD07DC48}"/>
              </a:ext>
            </a:extLst>
          </p:cNvPr>
          <p:cNvSpPr/>
          <p:nvPr/>
        </p:nvSpPr>
        <p:spPr>
          <a:xfrm rot="5400000">
            <a:off x="4543835"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Rectangle 45">
            <a:extLst>
              <a:ext uri="{FF2B5EF4-FFF2-40B4-BE49-F238E27FC236}">
                <a16:creationId xmlns:a16="http://schemas.microsoft.com/office/drawing/2014/main" id="{E7DD2E6E-7EA9-9D58-8A30-90EECCA443B4}"/>
              </a:ext>
            </a:extLst>
          </p:cNvPr>
          <p:cNvSpPr/>
          <p:nvPr/>
        </p:nvSpPr>
        <p:spPr>
          <a:xfrm rot="5400000">
            <a:off x="5594207"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Rectangle 46">
            <a:extLst>
              <a:ext uri="{FF2B5EF4-FFF2-40B4-BE49-F238E27FC236}">
                <a16:creationId xmlns:a16="http://schemas.microsoft.com/office/drawing/2014/main" id="{DE8E12E2-8348-BE65-6DBD-5EBD3498C137}"/>
              </a:ext>
            </a:extLst>
          </p:cNvPr>
          <p:cNvSpPr/>
          <p:nvPr/>
        </p:nvSpPr>
        <p:spPr>
          <a:xfrm rot="5400000">
            <a:off x="5259796" y="4800405"/>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 name="Rectangle 3">
            <a:extLst>
              <a:ext uri="{FF2B5EF4-FFF2-40B4-BE49-F238E27FC236}">
                <a16:creationId xmlns:a16="http://schemas.microsoft.com/office/drawing/2014/main" id="{4317D8E4-9CF2-7A3F-2AAB-7B6B00A6E50F}"/>
              </a:ext>
            </a:extLst>
          </p:cNvPr>
          <p:cNvSpPr/>
          <p:nvPr/>
        </p:nvSpPr>
        <p:spPr>
          <a:xfrm rot="5400000">
            <a:off x="3128664" y="4819271"/>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extBox 22">
            <a:extLst>
              <a:ext uri="{FF2B5EF4-FFF2-40B4-BE49-F238E27FC236}">
                <a16:creationId xmlns:a16="http://schemas.microsoft.com/office/drawing/2014/main" id="{7F151048-79B7-5E34-2C72-1903AD81A8D4}"/>
              </a:ext>
            </a:extLst>
          </p:cNvPr>
          <p:cNvSpPr txBox="1"/>
          <p:nvPr/>
        </p:nvSpPr>
        <p:spPr>
          <a:xfrm>
            <a:off x="1463337" y="2646455"/>
            <a:ext cx="9128859" cy="461665"/>
          </a:xfrm>
          <a:prstGeom prst="rect">
            <a:avLst/>
          </a:prstGeom>
          <a:noFill/>
        </p:spPr>
        <p:txBody>
          <a:bodyPr wrap="square" rtlCol="0">
            <a:spAutoFit/>
          </a:bodyPr>
          <a:lstStyle/>
          <a:p>
            <a:r>
              <a:rPr lang="en-CN" sz="2400" dirty="0"/>
              <a:t>Consider </a:t>
            </a:r>
            <a:r>
              <a:rPr lang="en-CN" sz="2400" dirty="0">
                <a:highlight>
                  <a:srgbClr val="FFFF00"/>
                </a:highlight>
              </a:rPr>
              <a:t>M-3   1    1    1</a:t>
            </a:r>
            <a:r>
              <a:rPr lang="en-CN" sz="2400" dirty="0"/>
              <a:t>                      v.s.          </a:t>
            </a:r>
            <a:r>
              <a:rPr lang="en-CN" sz="2400" dirty="0">
                <a:highlight>
                  <a:srgbClr val="FFFF00"/>
                </a:highlight>
              </a:rPr>
              <a:t>M/4    M/4    M/4   M/4</a:t>
            </a:r>
            <a:r>
              <a:rPr lang="en-CN" sz="2400" dirty="0"/>
              <a:t> </a:t>
            </a:r>
          </a:p>
        </p:txBody>
      </p:sp>
      <p:sp>
        <p:nvSpPr>
          <p:cNvPr id="18" name="Rectangle 17">
            <a:extLst>
              <a:ext uri="{FF2B5EF4-FFF2-40B4-BE49-F238E27FC236}">
                <a16:creationId xmlns:a16="http://schemas.microsoft.com/office/drawing/2014/main" id="{F1ED5C5F-8EC3-90BA-9525-00BC83CF1145}"/>
              </a:ext>
            </a:extLst>
          </p:cNvPr>
          <p:cNvSpPr/>
          <p:nvPr/>
        </p:nvSpPr>
        <p:spPr>
          <a:xfrm rot="5400000">
            <a:off x="1677721" y="4801383"/>
            <a:ext cx="360000" cy="374979"/>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Rectangle 33">
            <a:extLst>
              <a:ext uri="{FF2B5EF4-FFF2-40B4-BE49-F238E27FC236}">
                <a16:creationId xmlns:a16="http://schemas.microsoft.com/office/drawing/2014/main" id="{69EFDA3A-D1C4-E50A-080B-AAEFFC3F3A88}"/>
              </a:ext>
            </a:extLst>
          </p:cNvPr>
          <p:cNvSpPr/>
          <p:nvPr/>
        </p:nvSpPr>
        <p:spPr>
          <a:xfrm rot="5400000">
            <a:off x="4900950" y="4808709"/>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ectangle 34">
            <a:extLst>
              <a:ext uri="{FF2B5EF4-FFF2-40B4-BE49-F238E27FC236}">
                <a16:creationId xmlns:a16="http://schemas.microsoft.com/office/drawing/2014/main" id="{2C246CC5-9961-091B-6F42-F21EA1D6C39C}"/>
              </a:ext>
            </a:extLst>
          </p:cNvPr>
          <p:cNvSpPr/>
          <p:nvPr/>
        </p:nvSpPr>
        <p:spPr>
          <a:xfrm rot="5400000">
            <a:off x="5611407" y="4812206"/>
            <a:ext cx="360000" cy="332875"/>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Rectangle 47">
            <a:extLst>
              <a:ext uri="{FF2B5EF4-FFF2-40B4-BE49-F238E27FC236}">
                <a16:creationId xmlns:a16="http://schemas.microsoft.com/office/drawing/2014/main" id="{E50D3BC3-869D-5644-BCA2-5FE36FF91745}"/>
              </a:ext>
            </a:extLst>
          </p:cNvPr>
          <p:cNvSpPr/>
          <p:nvPr/>
        </p:nvSpPr>
        <p:spPr>
          <a:xfrm rot="5400000">
            <a:off x="10313211"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Rectangle 48">
            <a:extLst>
              <a:ext uri="{FF2B5EF4-FFF2-40B4-BE49-F238E27FC236}">
                <a16:creationId xmlns:a16="http://schemas.microsoft.com/office/drawing/2014/main" id="{4AFB1334-7FCB-417E-765E-A15FB3BB1A95}"/>
              </a:ext>
            </a:extLst>
          </p:cNvPr>
          <p:cNvSpPr/>
          <p:nvPr/>
        </p:nvSpPr>
        <p:spPr>
          <a:xfrm rot="5400000">
            <a:off x="7437580" y="2031722"/>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96000CD0-EB1D-5DE7-DD51-3BE7BFC25BEE}"/>
              </a:ext>
            </a:extLst>
          </p:cNvPr>
          <p:cNvSpPr/>
          <p:nvPr/>
        </p:nvSpPr>
        <p:spPr>
          <a:xfrm rot="5400000">
            <a:off x="6722464"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D41F07D9-6524-0966-BC5F-8CE40A1EBC60}"/>
              </a:ext>
            </a:extLst>
          </p:cNvPr>
          <p:cNvSpPr/>
          <p:nvPr/>
        </p:nvSpPr>
        <p:spPr>
          <a:xfrm rot="5400000">
            <a:off x="8152452"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FFDB85EC-0D2F-A80C-458A-AB3ECB1D5F6C}"/>
              </a:ext>
            </a:extLst>
          </p:cNvPr>
          <p:cNvSpPr/>
          <p:nvPr/>
        </p:nvSpPr>
        <p:spPr>
          <a:xfrm rot="5400000">
            <a:off x="9593211" y="3254235"/>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Rectangle 53">
            <a:extLst>
              <a:ext uri="{FF2B5EF4-FFF2-40B4-BE49-F238E27FC236}">
                <a16:creationId xmlns:a16="http://schemas.microsoft.com/office/drawing/2014/main" id="{C8ACD48C-6C4C-4ABB-81B3-E2C6212648B0}"/>
              </a:ext>
            </a:extLst>
          </p:cNvPr>
          <p:cNvSpPr/>
          <p:nvPr/>
        </p:nvSpPr>
        <p:spPr>
          <a:xfrm rot="5400000">
            <a:off x="11037385" y="3246659"/>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BA1169BD-01F2-8A89-EA91-7362E0B2836E}"/>
              </a:ext>
            </a:extLst>
          </p:cNvPr>
          <p:cNvSpPr/>
          <p:nvPr/>
        </p:nvSpPr>
        <p:spPr>
          <a:xfrm rot="5400000">
            <a:off x="6379592" y="411092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ectangle 55">
            <a:extLst>
              <a:ext uri="{FF2B5EF4-FFF2-40B4-BE49-F238E27FC236}">
                <a16:creationId xmlns:a16="http://schemas.microsoft.com/office/drawing/2014/main" id="{52CA4DC0-ECD9-2F87-46E6-83C45A723B85}"/>
              </a:ext>
            </a:extLst>
          </p:cNvPr>
          <p:cNvSpPr/>
          <p:nvPr/>
        </p:nvSpPr>
        <p:spPr>
          <a:xfrm rot="5400000">
            <a:off x="7089095" y="410917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ectangle 56">
            <a:extLst>
              <a:ext uri="{FF2B5EF4-FFF2-40B4-BE49-F238E27FC236}">
                <a16:creationId xmlns:a16="http://schemas.microsoft.com/office/drawing/2014/main" id="{4221F20C-CBCB-262B-4E62-3B901E52F143}"/>
              </a:ext>
            </a:extLst>
          </p:cNvPr>
          <p:cNvSpPr/>
          <p:nvPr/>
        </p:nvSpPr>
        <p:spPr>
          <a:xfrm rot="5400000">
            <a:off x="6553667"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DB76BC43-0999-3F1A-3C40-800363E41287}"/>
              </a:ext>
            </a:extLst>
          </p:cNvPr>
          <p:cNvSpPr/>
          <p:nvPr/>
        </p:nvSpPr>
        <p:spPr>
          <a:xfrm rot="5400000">
            <a:off x="6199592"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A44DF9C6-134E-92D2-3EFA-B2A06C94DA56}"/>
              </a:ext>
            </a:extLst>
          </p:cNvPr>
          <p:cNvSpPr/>
          <p:nvPr/>
        </p:nvSpPr>
        <p:spPr>
          <a:xfrm rot="5400000">
            <a:off x="7791500" y="4110542"/>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AE2A6D2D-8449-104A-8ED0-72551FE6F069}"/>
              </a:ext>
            </a:extLst>
          </p:cNvPr>
          <p:cNvSpPr/>
          <p:nvPr/>
        </p:nvSpPr>
        <p:spPr>
          <a:xfrm rot="5400000">
            <a:off x="8512292" y="4108790"/>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5055EB4E-416C-D016-423D-AB7E8CC9F58C}"/>
              </a:ext>
            </a:extLst>
          </p:cNvPr>
          <p:cNvSpPr/>
          <p:nvPr/>
        </p:nvSpPr>
        <p:spPr>
          <a:xfrm rot="5400000">
            <a:off x="9232292" y="410409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068C9F55-C4B3-73C0-69DF-2F2BCC05DC02}"/>
              </a:ext>
            </a:extLst>
          </p:cNvPr>
          <p:cNvSpPr/>
          <p:nvPr/>
        </p:nvSpPr>
        <p:spPr>
          <a:xfrm rot="5400000">
            <a:off x="9964373" y="410234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18D84A46-5A74-18AE-DCE7-694E93CC1D5F}"/>
              </a:ext>
            </a:extLst>
          </p:cNvPr>
          <p:cNvSpPr/>
          <p:nvPr/>
        </p:nvSpPr>
        <p:spPr>
          <a:xfrm rot="5400000">
            <a:off x="10666778" y="4103717"/>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ectangle 63">
            <a:extLst>
              <a:ext uri="{FF2B5EF4-FFF2-40B4-BE49-F238E27FC236}">
                <a16:creationId xmlns:a16="http://schemas.microsoft.com/office/drawing/2014/main" id="{9F892635-C30E-974F-A192-AAEE0969B892}"/>
              </a:ext>
            </a:extLst>
          </p:cNvPr>
          <p:cNvSpPr/>
          <p:nvPr/>
        </p:nvSpPr>
        <p:spPr>
          <a:xfrm rot="5400000">
            <a:off x="11376281" y="4101965"/>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ectangle 64">
            <a:extLst>
              <a:ext uri="{FF2B5EF4-FFF2-40B4-BE49-F238E27FC236}">
                <a16:creationId xmlns:a16="http://schemas.microsoft.com/office/drawing/2014/main" id="{3AFFDCE1-ACBD-CD6B-C77D-26E645C2CFB5}"/>
              </a:ext>
            </a:extLst>
          </p:cNvPr>
          <p:cNvSpPr/>
          <p:nvPr/>
        </p:nvSpPr>
        <p:spPr>
          <a:xfrm rot="5400000">
            <a:off x="7249964"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ectangle 65">
            <a:extLst>
              <a:ext uri="{FF2B5EF4-FFF2-40B4-BE49-F238E27FC236}">
                <a16:creationId xmlns:a16="http://schemas.microsoft.com/office/drawing/2014/main" id="{C471E810-C727-67AB-46F5-8221FD8CD175}"/>
              </a:ext>
            </a:extLst>
          </p:cNvPr>
          <p:cNvSpPr/>
          <p:nvPr/>
        </p:nvSpPr>
        <p:spPr>
          <a:xfrm rot="5400000">
            <a:off x="691555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ectangle 66">
            <a:extLst>
              <a:ext uri="{FF2B5EF4-FFF2-40B4-BE49-F238E27FC236}">
                <a16:creationId xmlns:a16="http://schemas.microsoft.com/office/drawing/2014/main" id="{787E58F1-41D0-A115-537F-9831C4D48CE5}"/>
              </a:ext>
            </a:extLst>
          </p:cNvPr>
          <p:cNvSpPr/>
          <p:nvPr/>
        </p:nvSpPr>
        <p:spPr>
          <a:xfrm rot="5400000">
            <a:off x="7984943"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ectangle 67">
            <a:extLst>
              <a:ext uri="{FF2B5EF4-FFF2-40B4-BE49-F238E27FC236}">
                <a16:creationId xmlns:a16="http://schemas.microsoft.com/office/drawing/2014/main" id="{995E1353-EC17-F985-F8BF-882D3EB1D27F}"/>
              </a:ext>
            </a:extLst>
          </p:cNvPr>
          <p:cNvSpPr/>
          <p:nvPr/>
        </p:nvSpPr>
        <p:spPr>
          <a:xfrm rot="5400000">
            <a:off x="7630868"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9" name="Rectangle 68">
            <a:extLst>
              <a:ext uri="{FF2B5EF4-FFF2-40B4-BE49-F238E27FC236}">
                <a16:creationId xmlns:a16="http://schemas.microsoft.com/office/drawing/2014/main" id="{913FB6DD-7D7D-592F-2E28-0FFF0D96F26D}"/>
              </a:ext>
            </a:extLst>
          </p:cNvPr>
          <p:cNvSpPr/>
          <p:nvPr/>
        </p:nvSpPr>
        <p:spPr>
          <a:xfrm rot="5400000">
            <a:off x="8681240"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7005821A-5AC6-3F89-1F0D-F832A93EC753}"/>
              </a:ext>
            </a:extLst>
          </p:cNvPr>
          <p:cNvSpPr/>
          <p:nvPr/>
        </p:nvSpPr>
        <p:spPr>
          <a:xfrm rot="5400000">
            <a:off x="8346829" y="4813081"/>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Rectangle 70">
            <a:extLst>
              <a:ext uri="{FF2B5EF4-FFF2-40B4-BE49-F238E27FC236}">
                <a16:creationId xmlns:a16="http://schemas.microsoft.com/office/drawing/2014/main" id="{65DD08E0-0484-87C8-39A5-369F4EAE1F21}"/>
              </a:ext>
            </a:extLst>
          </p:cNvPr>
          <p:cNvSpPr/>
          <p:nvPr/>
        </p:nvSpPr>
        <p:spPr>
          <a:xfrm rot="5400000">
            <a:off x="9406367"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A87272AE-ABBD-3960-C91B-155945BB3039}"/>
              </a:ext>
            </a:extLst>
          </p:cNvPr>
          <p:cNvSpPr/>
          <p:nvPr/>
        </p:nvSpPr>
        <p:spPr>
          <a:xfrm rot="5400000">
            <a:off x="9052292"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Rectangle 72">
            <a:extLst>
              <a:ext uri="{FF2B5EF4-FFF2-40B4-BE49-F238E27FC236}">
                <a16:creationId xmlns:a16="http://schemas.microsoft.com/office/drawing/2014/main" id="{184E084B-3EA7-C5DA-6F98-E3C49B837728}"/>
              </a:ext>
            </a:extLst>
          </p:cNvPr>
          <p:cNvSpPr/>
          <p:nvPr/>
        </p:nvSpPr>
        <p:spPr>
          <a:xfrm rot="5400000">
            <a:off x="10102664"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Rectangle 73">
            <a:extLst>
              <a:ext uri="{FF2B5EF4-FFF2-40B4-BE49-F238E27FC236}">
                <a16:creationId xmlns:a16="http://schemas.microsoft.com/office/drawing/2014/main" id="{21AE1E97-6175-CEE0-D56D-534CE14BF8F9}"/>
              </a:ext>
            </a:extLst>
          </p:cNvPr>
          <p:cNvSpPr/>
          <p:nvPr/>
        </p:nvSpPr>
        <p:spPr>
          <a:xfrm rot="5400000">
            <a:off x="976825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5" name="Rectangle 74">
            <a:extLst>
              <a:ext uri="{FF2B5EF4-FFF2-40B4-BE49-F238E27FC236}">
                <a16:creationId xmlns:a16="http://schemas.microsoft.com/office/drawing/2014/main" id="{1C5EB2FE-636A-F5BB-DA85-DE974F1FC683}"/>
              </a:ext>
            </a:extLst>
          </p:cNvPr>
          <p:cNvSpPr/>
          <p:nvPr/>
        </p:nvSpPr>
        <p:spPr>
          <a:xfrm rot="5400000">
            <a:off x="10837643"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A83046AC-9D0A-E6D4-8E0F-E65D6FA46618}"/>
              </a:ext>
            </a:extLst>
          </p:cNvPr>
          <p:cNvSpPr/>
          <p:nvPr/>
        </p:nvSpPr>
        <p:spPr>
          <a:xfrm rot="5400000">
            <a:off x="10483568"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5104BE5B-AB34-549C-6869-B601DB6D0C7D}"/>
              </a:ext>
            </a:extLst>
          </p:cNvPr>
          <p:cNvSpPr/>
          <p:nvPr/>
        </p:nvSpPr>
        <p:spPr>
          <a:xfrm rot="5400000">
            <a:off x="11533940"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5076CA68-4DFC-D4D0-52DF-A7AD558F8037}"/>
              </a:ext>
            </a:extLst>
          </p:cNvPr>
          <p:cNvSpPr/>
          <p:nvPr/>
        </p:nvSpPr>
        <p:spPr>
          <a:xfrm rot="5400000">
            <a:off x="11199529" y="4797909"/>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9" name="Rectangle 78">
            <a:extLst>
              <a:ext uri="{FF2B5EF4-FFF2-40B4-BE49-F238E27FC236}">
                <a16:creationId xmlns:a16="http://schemas.microsoft.com/office/drawing/2014/main" id="{1EF6F965-C8E3-4762-D44C-97360B549069}"/>
              </a:ext>
            </a:extLst>
          </p:cNvPr>
          <p:cNvSpPr/>
          <p:nvPr/>
        </p:nvSpPr>
        <p:spPr>
          <a:xfrm rot="5400000">
            <a:off x="7792577" y="4090494"/>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5" name="Rectangle 84">
            <a:extLst>
              <a:ext uri="{FF2B5EF4-FFF2-40B4-BE49-F238E27FC236}">
                <a16:creationId xmlns:a16="http://schemas.microsoft.com/office/drawing/2014/main" id="{CE958D0D-547B-3E89-094C-B8F22B8DA701}"/>
              </a:ext>
            </a:extLst>
          </p:cNvPr>
          <p:cNvSpPr/>
          <p:nvPr/>
        </p:nvSpPr>
        <p:spPr>
          <a:xfrm rot="5400000">
            <a:off x="9968551" y="4090537"/>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Rectangle 85">
            <a:extLst>
              <a:ext uri="{FF2B5EF4-FFF2-40B4-BE49-F238E27FC236}">
                <a16:creationId xmlns:a16="http://schemas.microsoft.com/office/drawing/2014/main" id="{354A5AFA-1FAC-1A3E-BE2B-8C751988AA8E}"/>
              </a:ext>
            </a:extLst>
          </p:cNvPr>
          <p:cNvSpPr/>
          <p:nvPr/>
        </p:nvSpPr>
        <p:spPr>
          <a:xfrm rot="5400000">
            <a:off x="11371662" y="4083333"/>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CEE99CE0-BC66-EBEE-AD72-D86300F5CDFB}"/>
              </a:ext>
            </a:extLst>
          </p:cNvPr>
          <p:cNvSpPr/>
          <p:nvPr/>
        </p:nvSpPr>
        <p:spPr>
          <a:xfrm rot="5400000">
            <a:off x="8333598" y="480216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ectangle 16">
            <a:extLst>
              <a:ext uri="{FF2B5EF4-FFF2-40B4-BE49-F238E27FC236}">
                <a16:creationId xmlns:a16="http://schemas.microsoft.com/office/drawing/2014/main" id="{AE697E2C-F05C-C109-360E-103009F89356}"/>
              </a:ext>
            </a:extLst>
          </p:cNvPr>
          <p:cNvSpPr/>
          <p:nvPr/>
        </p:nvSpPr>
        <p:spPr>
          <a:xfrm rot="5400000">
            <a:off x="8710541" y="4802240"/>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12D19A72-4AB0-FB4F-5DCF-E61F377696E9}"/>
              </a:ext>
            </a:extLst>
          </p:cNvPr>
          <p:cNvSpPr/>
          <p:nvPr/>
        </p:nvSpPr>
        <p:spPr>
          <a:xfrm rot="5400000">
            <a:off x="444037" y="4096770"/>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1D657A2E-FBD0-3630-8279-26401E467856}"/>
              </a:ext>
            </a:extLst>
          </p:cNvPr>
          <p:cNvSpPr/>
          <p:nvPr/>
        </p:nvSpPr>
        <p:spPr>
          <a:xfrm rot="5400000">
            <a:off x="1177118" y="4102644"/>
            <a:ext cx="360000" cy="744733"/>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Slide Number Placeholder 1">
            <a:extLst>
              <a:ext uri="{FF2B5EF4-FFF2-40B4-BE49-F238E27FC236}">
                <a16:creationId xmlns:a16="http://schemas.microsoft.com/office/drawing/2014/main" id="{DB68374D-DDC0-7314-9B84-06C3B4E77635}"/>
              </a:ext>
            </a:extLst>
          </p:cNvPr>
          <p:cNvSpPr>
            <a:spLocks noGrp="1"/>
          </p:cNvSpPr>
          <p:nvPr>
            <p:ph type="sldNum" sz="quarter" idx="12"/>
          </p:nvPr>
        </p:nvSpPr>
        <p:spPr/>
        <p:txBody>
          <a:bodyPr/>
          <a:lstStyle/>
          <a:p>
            <a:fld id="{936B3FD2-17C4-F744-8AD5-E8AA7FAC96FA}" type="slidenum">
              <a:rPr lang="en-CN" smtClean="0"/>
              <a:t>75</a:t>
            </a:fld>
            <a:endParaRPr lang="en-CN"/>
          </a:p>
        </p:txBody>
      </p:sp>
      <p:sp>
        <p:nvSpPr>
          <p:cNvPr id="5" name="Oval 4">
            <a:extLst>
              <a:ext uri="{FF2B5EF4-FFF2-40B4-BE49-F238E27FC236}">
                <a16:creationId xmlns:a16="http://schemas.microsoft.com/office/drawing/2014/main" id="{677D6C37-EA9E-DAF7-F65F-3063C63008E3}"/>
              </a:ext>
            </a:extLst>
          </p:cNvPr>
          <p:cNvSpPr/>
          <p:nvPr/>
        </p:nvSpPr>
        <p:spPr>
          <a:xfrm>
            <a:off x="251670" y="4146659"/>
            <a:ext cx="5844330" cy="6590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Oval 15">
            <a:extLst>
              <a:ext uri="{FF2B5EF4-FFF2-40B4-BE49-F238E27FC236}">
                <a16:creationId xmlns:a16="http://schemas.microsoft.com/office/drawing/2014/main" id="{1D074EC5-C592-6FCD-79E1-C207CBBA3DBB}"/>
              </a:ext>
            </a:extLst>
          </p:cNvPr>
          <p:cNvSpPr/>
          <p:nvPr/>
        </p:nvSpPr>
        <p:spPr>
          <a:xfrm>
            <a:off x="6130722" y="4141205"/>
            <a:ext cx="5844330" cy="6590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ounded Rectangular Callout 21">
            <a:extLst>
              <a:ext uri="{FF2B5EF4-FFF2-40B4-BE49-F238E27FC236}">
                <a16:creationId xmlns:a16="http://schemas.microsoft.com/office/drawing/2014/main" id="{C7D9E5E1-52B8-2198-E10C-F857427219EE}"/>
              </a:ext>
            </a:extLst>
          </p:cNvPr>
          <p:cNvSpPr/>
          <p:nvPr/>
        </p:nvSpPr>
        <p:spPr>
          <a:xfrm>
            <a:off x="2921507" y="5021693"/>
            <a:ext cx="4678703" cy="984738"/>
          </a:xfrm>
          <a:prstGeom prst="wedgeRoundRectCallout">
            <a:avLst>
              <a:gd name="adj1" fmla="val -18578"/>
              <a:gd name="adj2" fmla="val -64286"/>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As long as there are sufficient number of blocks at this level</a:t>
            </a:r>
          </a:p>
        </p:txBody>
      </p:sp>
    </p:spTree>
    <p:extLst>
      <p:ext uri="{BB962C8B-B14F-4D97-AF65-F5344CB8AC3E}">
        <p14:creationId xmlns:p14="http://schemas.microsoft.com/office/powerpoint/2010/main" val="3929647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190DB1-5109-ED00-C0AB-DEF374E61BEA}"/>
              </a:ext>
            </a:extLst>
          </p:cNvPr>
          <p:cNvSpPr>
            <a:spLocks noGrp="1"/>
          </p:cNvSpPr>
          <p:nvPr>
            <p:ph idx="1"/>
          </p:nvPr>
        </p:nvSpPr>
        <p:spPr/>
        <p:txBody>
          <a:bodyPr/>
          <a:lstStyle/>
          <a:p>
            <a:r>
              <a:rPr lang="en-CN" dirty="0"/>
              <a:t>Splitting records to the power of two</a:t>
            </a:r>
          </a:p>
        </p:txBody>
      </p:sp>
      <p:sp>
        <p:nvSpPr>
          <p:cNvPr id="6" name="Title 1">
            <a:extLst>
              <a:ext uri="{FF2B5EF4-FFF2-40B4-BE49-F238E27FC236}">
                <a16:creationId xmlns:a16="http://schemas.microsoft.com/office/drawing/2014/main" id="{DAAF398C-47F3-EF89-789E-306272B42E43}"/>
              </a:ext>
            </a:extLst>
          </p:cNvPr>
          <p:cNvSpPr>
            <a:spLocks noGrp="1"/>
          </p:cNvSpPr>
          <p:nvPr>
            <p:ph type="title"/>
          </p:nvPr>
        </p:nvSpPr>
        <p:spPr>
          <a:xfrm>
            <a:off x="839788" y="365125"/>
            <a:ext cx="10515600" cy="1325563"/>
          </a:xfrm>
        </p:spPr>
        <p:txBody>
          <a:bodyPr>
            <a:normAutofit/>
          </a:bodyPr>
          <a:lstStyle/>
          <a:p>
            <a:r>
              <a:rPr lang="en-CN" sz="3600" b="1" dirty="0">
                <a:latin typeface="+mn-lt"/>
              </a:rPr>
              <a:t>PIR with variable-sized records</a:t>
            </a:r>
            <a:endParaRPr lang="en-CN" sz="3600" dirty="0"/>
          </a:p>
        </p:txBody>
      </p:sp>
      <p:pic>
        <p:nvPicPr>
          <p:cNvPr id="15" name="Graphic 14" descr="User with solid fill">
            <a:extLst>
              <a:ext uri="{FF2B5EF4-FFF2-40B4-BE49-F238E27FC236}">
                <a16:creationId xmlns:a16="http://schemas.microsoft.com/office/drawing/2014/main" id="{15646B01-A7EF-D163-1743-917CE62B1E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5214" y="5255175"/>
            <a:ext cx="566576" cy="566576"/>
          </a:xfrm>
          <a:prstGeom prst="rect">
            <a:avLst/>
          </a:prstGeom>
        </p:spPr>
      </p:pic>
      <p:sp>
        <p:nvSpPr>
          <p:cNvPr id="4" name="Rectangle 3">
            <a:extLst>
              <a:ext uri="{FF2B5EF4-FFF2-40B4-BE49-F238E27FC236}">
                <a16:creationId xmlns:a16="http://schemas.microsoft.com/office/drawing/2014/main" id="{5E782791-3F0D-397B-EB69-DE27C5FAEB58}"/>
              </a:ext>
            </a:extLst>
          </p:cNvPr>
          <p:cNvSpPr/>
          <p:nvPr/>
        </p:nvSpPr>
        <p:spPr>
          <a:xfrm rot="5400000">
            <a:off x="2672902" y="4656463"/>
            <a:ext cx="360000" cy="17640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2CBE83F2-E2EB-6625-F202-D29D625E9555}"/>
              </a:ext>
            </a:extLst>
          </p:cNvPr>
          <p:cNvSpPr/>
          <p:nvPr/>
        </p:nvSpPr>
        <p:spPr>
          <a:xfrm rot="5400000">
            <a:off x="4795550" y="5092407"/>
            <a:ext cx="360000" cy="9201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Rectangle 26">
            <a:extLst>
              <a:ext uri="{FF2B5EF4-FFF2-40B4-BE49-F238E27FC236}">
                <a16:creationId xmlns:a16="http://schemas.microsoft.com/office/drawing/2014/main" id="{DCF90082-CCCE-AA71-810C-56127945EBF6}"/>
              </a:ext>
            </a:extLst>
          </p:cNvPr>
          <p:cNvSpPr/>
          <p:nvPr/>
        </p:nvSpPr>
        <p:spPr>
          <a:xfrm rot="5400000">
            <a:off x="5884352" y="5343007"/>
            <a:ext cx="360000" cy="4189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78F4EF12-1F7B-92F0-3B25-70692F256A84}"/>
              </a:ext>
            </a:extLst>
          </p:cNvPr>
          <p:cNvSpPr/>
          <p:nvPr/>
        </p:nvSpPr>
        <p:spPr>
          <a:xfrm rot="5400000">
            <a:off x="6722758" y="5343007"/>
            <a:ext cx="360000" cy="4189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C56D827-EA6C-447A-D7B3-DDCEE0ACCFEE}"/>
                  </a:ext>
                </a:extLst>
              </p:cNvPr>
              <p:cNvSpPr txBox="1"/>
              <p:nvPr/>
            </p:nvSpPr>
            <p:spPr>
              <a:xfrm>
                <a:off x="3973540" y="5383180"/>
                <a:ext cx="27411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oMath>
                  </m:oMathPara>
                </a14:m>
                <a:endParaRPr lang="en-CN" sz="2200" dirty="0"/>
              </a:p>
            </p:txBody>
          </p:sp>
        </mc:Choice>
        <mc:Fallback xmlns="">
          <p:sp>
            <p:nvSpPr>
              <p:cNvPr id="29" name="TextBox 28">
                <a:extLst>
                  <a:ext uri="{FF2B5EF4-FFF2-40B4-BE49-F238E27FC236}">
                    <a16:creationId xmlns:a16="http://schemas.microsoft.com/office/drawing/2014/main" id="{1C56D827-EA6C-447A-D7B3-DDCEE0ACCFEE}"/>
                  </a:ext>
                </a:extLst>
              </p:cNvPr>
              <p:cNvSpPr txBox="1">
                <a:spLocks noRot="1" noChangeAspect="1" noMove="1" noResize="1" noEditPoints="1" noAdjustHandles="1" noChangeArrowheads="1" noChangeShapeType="1" noTextEdit="1"/>
              </p:cNvSpPr>
              <p:nvPr/>
            </p:nvSpPr>
            <p:spPr>
              <a:xfrm>
                <a:off x="3973540" y="5383180"/>
                <a:ext cx="274113" cy="338554"/>
              </a:xfrm>
              <a:prstGeom prst="rect">
                <a:avLst/>
              </a:prstGeom>
              <a:blipFill>
                <a:blip r:embed="rId4"/>
                <a:stretch>
                  <a:fillRect l="-8696" r="-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1278A9-F970-1606-359B-26B5A3721395}"/>
                  </a:ext>
                </a:extLst>
              </p:cNvPr>
              <p:cNvSpPr txBox="1"/>
              <p:nvPr/>
            </p:nvSpPr>
            <p:spPr>
              <a:xfrm>
                <a:off x="5501987" y="5393903"/>
                <a:ext cx="27411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oMath>
                  </m:oMathPara>
                </a14:m>
                <a:endParaRPr lang="en-CN" sz="2200" dirty="0"/>
              </a:p>
            </p:txBody>
          </p:sp>
        </mc:Choice>
        <mc:Fallback xmlns="">
          <p:sp>
            <p:nvSpPr>
              <p:cNvPr id="30" name="TextBox 29">
                <a:extLst>
                  <a:ext uri="{FF2B5EF4-FFF2-40B4-BE49-F238E27FC236}">
                    <a16:creationId xmlns:a16="http://schemas.microsoft.com/office/drawing/2014/main" id="{501278A9-F970-1606-359B-26B5A3721395}"/>
                  </a:ext>
                </a:extLst>
              </p:cNvPr>
              <p:cNvSpPr txBox="1">
                <a:spLocks noRot="1" noChangeAspect="1" noMove="1" noResize="1" noEditPoints="1" noAdjustHandles="1" noChangeArrowheads="1" noChangeShapeType="1" noTextEdit="1"/>
              </p:cNvSpPr>
              <p:nvPr/>
            </p:nvSpPr>
            <p:spPr>
              <a:xfrm>
                <a:off x="5501987" y="5393903"/>
                <a:ext cx="274113" cy="338554"/>
              </a:xfrm>
              <a:prstGeom prst="rect">
                <a:avLst/>
              </a:prstGeom>
              <a:blipFill>
                <a:blip r:embed="rId5"/>
                <a:stretch>
                  <a:fillRect l="-21739" r="-17391" b="-10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CC90E95-F977-3FE6-0A6F-034E7656CF5B}"/>
                  </a:ext>
                </a:extLst>
              </p:cNvPr>
              <p:cNvSpPr txBox="1"/>
              <p:nvPr/>
            </p:nvSpPr>
            <p:spPr>
              <a:xfrm>
                <a:off x="6346498" y="5393903"/>
                <a:ext cx="27411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oMath>
                  </m:oMathPara>
                </a14:m>
                <a:endParaRPr lang="en-CN" sz="2200" dirty="0"/>
              </a:p>
            </p:txBody>
          </p:sp>
        </mc:Choice>
        <mc:Fallback xmlns="">
          <p:sp>
            <p:nvSpPr>
              <p:cNvPr id="31" name="TextBox 30">
                <a:extLst>
                  <a:ext uri="{FF2B5EF4-FFF2-40B4-BE49-F238E27FC236}">
                    <a16:creationId xmlns:a16="http://schemas.microsoft.com/office/drawing/2014/main" id="{1CC90E95-F977-3FE6-0A6F-034E7656CF5B}"/>
                  </a:ext>
                </a:extLst>
              </p:cNvPr>
              <p:cNvSpPr txBox="1">
                <a:spLocks noRot="1" noChangeAspect="1" noMove="1" noResize="1" noEditPoints="1" noAdjustHandles="1" noChangeArrowheads="1" noChangeShapeType="1" noTextEdit="1"/>
              </p:cNvSpPr>
              <p:nvPr/>
            </p:nvSpPr>
            <p:spPr>
              <a:xfrm>
                <a:off x="6346498" y="5393903"/>
                <a:ext cx="274113" cy="338554"/>
              </a:xfrm>
              <a:prstGeom prst="rect">
                <a:avLst/>
              </a:prstGeom>
              <a:blipFill>
                <a:blip r:embed="rId6"/>
                <a:stretch>
                  <a:fillRect l="-21739" r="-21739" b="-10714"/>
                </a:stretch>
              </a:blipFill>
            </p:spPr>
            <p:txBody>
              <a:bodyPr/>
              <a:lstStyle/>
              <a:p>
                <a:r>
                  <a:rPr lang="en-CN">
                    <a:noFill/>
                  </a:rPr>
                  <a:t> </a:t>
                </a:r>
              </a:p>
            </p:txBody>
          </p:sp>
        </mc:Fallback>
      </mc:AlternateContent>
      <p:sp>
        <p:nvSpPr>
          <p:cNvPr id="35" name="Rounded Rectangular Callout 34">
            <a:extLst>
              <a:ext uri="{FF2B5EF4-FFF2-40B4-BE49-F238E27FC236}">
                <a16:creationId xmlns:a16="http://schemas.microsoft.com/office/drawing/2014/main" id="{DE1F383A-788F-769E-C389-7DA90D43AC01}"/>
              </a:ext>
            </a:extLst>
          </p:cNvPr>
          <p:cNvSpPr/>
          <p:nvPr/>
        </p:nvSpPr>
        <p:spPr>
          <a:xfrm>
            <a:off x="7616367" y="4535194"/>
            <a:ext cx="4114800" cy="1197263"/>
          </a:xfrm>
          <a:prstGeom prst="wedgeRoundRectCallout">
            <a:avLst>
              <a:gd name="adj1" fmla="val -57568"/>
              <a:gd name="adj2" fmla="val 33205"/>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200" dirty="0"/>
              <a:t>The multi-set of record lengths from all clients will not leak any individual queried length</a:t>
            </a:r>
          </a:p>
        </p:txBody>
      </p:sp>
      <p:pic>
        <p:nvPicPr>
          <p:cNvPr id="26" name="Graphic 25" descr="User with solid fill">
            <a:extLst>
              <a:ext uri="{FF2B5EF4-FFF2-40B4-BE49-F238E27FC236}">
                <a16:creationId xmlns:a16="http://schemas.microsoft.com/office/drawing/2014/main" id="{BE462CBF-CEE0-4253-2738-DFD90A39CC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9490" y="5841113"/>
            <a:ext cx="566576" cy="566576"/>
          </a:xfrm>
          <a:prstGeom prst="rect">
            <a:avLst/>
          </a:prstGeom>
        </p:spPr>
      </p:pic>
      <p:sp>
        <p:nvSpPr>
          <p:cNvPr id="36" name="Rectangle 35">
            <a:extLst>
              <a:ext uri="{FF2B5EF4-FFF2-40B4-BE49-F238E27FC236}">
                <a16:creationId xmlns:a16="http://schemas.microsoft.com/office/drawing/2014/main" id="{FBEE4043-87A4-5AE9-5FD9-0EAC3E4A0495}"/>
              </a:ext>
            </a:extLst>
          </p:cNvPr>
          <p:cNvSpPr/>
          <p:nvPr/>
        </p:nvSpPr>
        <p:spPr>
          <a:xfrm rot="5400000">
            <a:off x="2469165" y="5430414"/>
            <a:ext cx="360000" cy="1387974"/>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Rectangle 36">
            <a:extLst>
              <a:ext uri="{FF2B5EF4-FFF2-40B4-BE49-F238E27FC236}">
                <a16:creationId xmlns:a16="http://schemas.microsoft.com/office/drawing/2014/main" id="{A2CEE81B-659A-ABCB-BB60-7534ACE55B40}"/>
              </a:ext>
            </a:extLst>
          </p:cNvPr>
          <p:cNvSpPr/>
          <p:nvPr/>
        </p:nvSpPr>
        <p:spPr>
          <a:xfrm rot="5400000">
            <a:off x="4779826" y="5678345"/>
            <a:ext cx="360000" cy="9201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Rectangle 37">
            <a:extLst>
              <a:ext uri="{FF2B5EF4-FFF2-40B4-BE49-F238E27FC236}">
                <a16:creationId xmlns:a16="http://schemas.microsoft.com/office/drawing/2014/main" id="{323F9CA2-958E-E4EF-150B-5C15C3D644B1}"/>
              </a:ext>
            </a:extLst>
          </p:cNvPr>
          <p:cNvSpPr/>
          <p:nvPr/>
        </p:nvSpPr>
        <p:spPr>
          <a:xfrm rot="5400000">
            <a:off x="5868628" y="5928945"/>
            <a:ext cx="360000" cy="418900"/>
          </a:xfrm>
          <a:prstGeom prst="rect">
            <a:avLst/>
          </a:prstGeom>
          <a:pattFill prst="wdUpDiag">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5C026A9-1670-E84F-F1B4-9611F25D8E13}"/>
                  </a:ext>
                </a:extLst>
              </p:cNvPr>
              <p:cNvSpPr txBox="1"/>
              <p:nvPr/>
            </p:nvSpPr>
            <p:spPr>
              <a:xfrm>
                <a:off x="3973540" y="5933865"/>
                <a:ext cx="27411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oMath>
                  </m:oMathPara>
                </a14:m>
                <a:endParaRPr lang="en-CN" sz="2200" dirty="0"/>
              </a:p>
            </p:txBody>
          </p:sp>
        </mc:Choice>
        <mc:Fallback xmlns="">
          <p:sp>
            <p:nvSpPr>
              <p:cNvPr id="43" name="TextBox 42">
                <a:extLst>
                  <a:ext uri="{FF2B5EF4-FFF2-40B4-BE49-F238E27FC236}">
                    <a16:creationId xmlns:a16="http://schemas.microsoft.com/office/drawing/2014/main" id="{65C026A9-1670-E84F-F1B4-9611F25D8E13}"/>
                  </a:ext>
                </a:extLst>
              </p:cNvPr>
              <p:cNvSpPr txBox="1">
                <a:spLocks noRot="1" noChangeAspect="1" noMove="1" noResize="1" noEditPoints="1" noAdjustHandles="1" noChangeArrowheads="1" noChangeShapeType="1" noTextEdit="1"/>
              </p:cNvSpPr>
              <p:nvPr/>
            </p:nvSpPr>
            <p:spPr>
              <a:xfrm>
                <a:off x="3973540" y="5933865"/>
                <a:ext cx="274113" cy="338554"/>
              </a:xfrm>
              <a:prstGeom prst="rect">
                <a:avLst/>
              </a:prstGeom>
              <a:blipFill>
                <a:blip r:embed="rId9"/>
                <a:stretch>
                  <a:fillRect l="-8696" r="-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73F5EEF-DFE4-E76F-A137-5B7D0FD87FF8}"/>
                  </a:ext>
                </a:extLst>
              </p:cNvPr>
              <p:cNvSpPr txBox="1"/>
              <p:nvPr/>
            </p:nvSpPr>
            <p:spPr>
              <a:xfrm>
                <a:off x="5505898" y="5941234"/>
                <a:ext cx="27411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oMath>
                  </m:oMathPara>
                </a14:m>
                <a:endParaRPr lang="en-CN" sz="2200" dirty="0"/>
              </a:p>
            </p:txBody>
          </p:sp>
        </mc:Choice>
        <mc:Fallback xmlns="">
          <p:sp>
            <p:nvSpPr>
              <p:cNvPr id="44" name="TextBox 43">
                <a:extLst>
                  <a:ext uri="{FF2B5EF4-FFF2-40B4-BE49-F238E27FC236}">
                    <a16:creationId xmlns:a16="http://schemas.microsoft.com/office/drawing/2014/main" id="{573F5EEF-DFE4-E76F-A137-5B7D0FD87FF8}"/>
                  </a:ext>
                </a:extLst>
              </p:cNvPr>
              <p:cNvSpPr txBox="1">
                <a:spLocks noRot="1" noChangeAspect="1" noMove="1" noResize="1" noEditPoints="1" noAdjustHandles="1" noChangeArrowheads="1" noChangeShapeType="1" noTextEdit="1"/>
              </p:cNvSpPr>
              <p:nvPr/>
            </p:nvSpPr>
            <p:spPr>
              <a:xfrm>
                <a:off x="5505898" y="5941234"/>
                <a:ext cx="274113" cy="338554"/>
              </a:xfrm>
              <a:prstGeom prst="rect">
                <a:avLst/>
              </a:prstGeom>
              <a:blipFill>
                <a:blip r:embed="rId10"/>
                <a:stretch>
                  <a:fillRect l="-21739" r="-17391" b="-11111"/>
                </a:stretch>
              </a:blipFill>
            </p:spPr>
            <p:txBody>
              <a:bodyPr/>
              <a:lstStyle/>
              <a:p>
                <a:r>
                  <a:rPr lang="en-CN">
                    <a:noFill/>
                  </a:rPr>
                  <a:t> </a:t>
                </a:r>
              </a:p>
            </p:txBody>
          </p:sp>
        </mc:Fallback>
      </mc:AlternateContent>
      <p:sp>
        <p:nvSpPr>
          <p:cNvPr id="48" name="Rectangle 47">
            <a:extLst>
              <a:ext uri="{FF2B5EF4-FFF2-40B4-BE49-F238E27FC236}">
                <a16:creationId xmlns:a16="http://schemas.microsoft.com/office/drawing/2014/main" id="{3A203B45-DF67-7759-DA24-32C818D04EC0}"/>
              </a:ext>
            </a:extLst>
          </p:cNvPr>
          <p:cNvSpPr/>
          <p:nvPr/>
        </p:nvSpPr>
        <p:spPr>
          <a:xfrm rot="5400000">
            <a:off x="5290564" y="1352361"/>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9" name="Rectangle 48">
            <a:extLst>
              <a:ext uri="{FF2B5EF4-FFF2-40B4-BE49-F238E27FC236}">
                <a16:creationId xmlns:a16="http://schemas.microsoft.com/office/drawing/2014/main" id="{42202DE4-EA66-D882-33DF-5F0DCCF179FC}"/>
              </a:ext>
            </a:extLst>
          </p:cNvPr>
          <p:cNvSpPr/>
          <p:nvPr/>
        </p:nvSpPr>
        <p:spPr>
          <a:xfrm rot="5400000">
            <a:off x="2414933" y="1352361"/>
            <a:ext cx="360000" cy="288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Rectangle 49">
            <a:extLst>
              <a:ext uri="{FF2B5EF4-FFF2-40B4-BE49-F238E27FC236}">
                <a16:creationId xmlns:a16="http://schemas.microsoft.com/office/drawing/2014/main" id="{B87EF8EB-F560-A624-753A-14D0D0A786EB}"/>
              </a:ext>
            </a:extLst>
          </p:cNvPr>
          <p:cNvSpPr/>
          <p:nvPr/>
        </p:nvSpPr>
        <p:spPr>
          <a:xfrm rot="5400000">
            <a:off x="1699817" y="257487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Rectangle 50">
            <a:extLst>
              <a:ext uri="{FF2B5EF4-FFF2-40B4-BE49-F238E27FC236}">
                <a16:creationId xmlns:a16="http://schemas.microsoft.com/office/drawing/2014/main" id="{A9EA169A-DF71-476D-B01F-36D81959F05E}"/>
              </a:ext>
            </a:extLst>
          </p:cNvPr>
          <p:cNvSpPr/>
          <p:nvPr/>
        </p:nvSpPr>
        <p:spPr>
          <a:xfrm rot="5400000">
            <a:off x="3129805" y="257487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Rectangle 51">
            <a:extLst>
              <a:ext uri="{FF2B5EF4-FFF2-40B4-BE49-F238E27FC236}">
                <a16:creationId xmlns:a16="http://schemas.microsoft.com/office/drawing/2014/main" id="{335D9521-E5C8-95C7-495A-D1471793BE42}"/>
              </a:ext>
            </a:extLst>
          </p:cNvPr>
          <p:cNvSpPr/>
          <p:nvPr/>
        </p:nvSpPr>
        <p:spPr>
          <a:xfrm rot="5400000">
            <a:off x="4570564" y="2574874"/>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Rectangle 52">
            <a:extLst>
              <a:ext uri="{FF2B5EF4-FFF2-40B4-BE49-F238E27FC236}">
                <a16:creationId xmlns:a16="http://schemas.microsoft.com/office/drawing/2014/main" id="{1A4D0163-AD48-3679-B1C8-5399E9D545B9}"/>
              </a:ext>
            </a:extLst>
          </p:cNvPr>
          <p:cNvSpPr/>
          <p:nvPr/>
        </p:nvSpPr>
        <p:spPr>
          <a:xfrm rot="5400000">
            <a:off x="6014738" y="2567298"/>
            <a:ext cx="360000" cy="144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Rectangle 54">
            <a:extLst>
              <a:ext uri="{FF2B5EF4-FFF2-40B4-BE49-F238E27FC236}">
                <a16:creationId xmlns:a16="http://schemas.microsoft.com/office/drawing/2014/main" id="{C98972C3-FD09-6386-BE4E-166F118BD198}"/>
              </a:ext>
            </a:extLst>
          </p:cNvPr>
          <p:cNvSpPr/>
          <p:nvPr/>
        </p:nvSpPr>
        <p:spPr>
          <a:xfrm rot="5400000">
            <a:off x="1356945" y="3431563"/>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Rectangle 55">
            <a:extLst>
              <a:ext uri="{FF2B5EF4-FFF2-40B4-BE49-F238E27FC236}">
                <a16:creationId xmlns:a16="http://schemas.microsoft.com/office/drawing/2014/main" id="{BDCE1FAA-2428-23F9-980C-273FF48AD0CD}"/>
              </a:ext>
            </a:extLst>
          </p:cNvPr>
          <p:cNvSpPr/>
          <p:nvPr/>
        </p:nvSpPr>
        <p:spPr>
          <a:xfrm rot="5400000">
            <a:off x="2066448" y="342981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Rectangle 56">
            <a:extLst>
              <a:ext uri="{FF2B5EF4-FFF2-40B4-BE49-F238E27FC236}">
                <a16:creationId xmlns:a16="http://schemas.microsoft.com/office/drawing/2014/main" id="{B13792B9-A90A-6009-D199-3EF40FA481C5}"/>
              </a:ext>
            </a:extLst>
          </p:cNvPr>
          <p:cNvSpPr/>
          <p:nvPr/>
        </p:nvSpPr>
        <p:spPr>
          <a:xfrm rot="5400000">
            <a:off x="1531020"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8" name="Rectangle 57">
            <a:extLst>
              <a:ext uri="{FF2B5EF4-FFF2-40B4-BE49-F238E27FC236}">
                <a16:creationId xmlns:a16="http://schemas.microsoft.com/office/drawing/2014/main" id="{5C299C3D-F873-68A3-AF52-CE98E5F19E90}"/>
              </a:ext>
            </a:extLst>
          </p:cNvPr>
          <p:cNvSpPr/>
          <p:nvPr/>
        </p:nvSpPr>
        <p:spPr>
          <a:xfrm rot="5400000">
            <a:off x="1176945"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9" name="Rectangle 58">
            <a:extLst>
              <a:ext uri="{FF2B5EF4-FFF2-40B4-BE49-F238E27FC236}">
                <a16:creationId xmlns:a16="http://schemas.microsoft.com/office/drawing/2014/main" id="{94E0A217-8399-F346-E601-96143B348C2B}"/>
              </a:ext>
            </a:extLst>
          </p:cNvPr>
          <p:cNvSpPr/>
          <p:nvPr/>
        </p:nvSpPr>
        <p:spPr>
          <a:xfrm rot="5400000">
            <a:off x="2768853" y="3431181"/>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140917D4-0F2D-2706-575A-45A505DE8161}"/>
              </a:ext>
            </a:extLst>
          </p:cNvPr>
          <p:cNvSpPr/>
          <p:nvPr/>
        </p:nvSpPr>
        <p:spPr>
          <a:xfrm rot="5400000">
            <a:off x="3489645" y="3429429"/>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ectangle 60">
            <a:extLst>
              <a:ext uri="{FF2B5EF4-FFF2-40B4-BE49-F238E27FC236}">
                <a16:creationId xmlns:a16="http://schemas.microsoft.com/office/drawing/2014/main" id="{20CFF9D8-2F7D-46D2-EB1F-A8CB2BFF3EA6}"/>
              </a:ext>
            </a:extLst>
          </p:cNvPr>
          <p:cNvSpPr/>
          <p:nvPr/>
        </p:nvSpPr>
        <p:spPr>
          <a:xfrm rot="5400000">
            <a:off x="4209645" y="3424738"/>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ectangle 61">
            <a:extLst>
              <a:ext uri="{FF2B5EF4-FFF2-40B4-BE49-F238E27FC236}">
                <a16:creationId xmlns:a16="http://schemas.microsoft.com/office/drawing/2014/main" id="{E2B27ABE-E106-EDCE-E319-F554FABC4B3B}"/>
              </a:ext>
            </a:extLst>
          </p:cNvPr>
          <p:cNvSpPr/>
          <p:nvPr/>
        </p:nvSpPr>
        <p:spPr>
          <a:xfrm rot="5400000">
            <a:off x="4941726" y="342298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ectangle 62">
            <a:extLst>
              <a:ext uri="{FF2B5EF4-FFF2-40B4-BE49-F238E27FC236}">
                <a16:creationId xmlns:a16="http://schemas.microsoft.com/office/drawing/2014/main" id="{F91ED0ED-3FA4-6285-AF87-E55B3C85465F}"/>
              </a:ext>
            </a:extLst>
          </p:cNvPr>
          <p:cNvSpPr/>
          <p:nvPr/>
        </p:nvSpPr>
        <p:spPr>
          <a:xfrm rot="5400000">
            <a:off x="5644131" y="3424356"/>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ectangle 63">
            <a:extLst>
              <a:ext uri="{FF2B5EF4-FFF2-40B4-BE49-F238E27FC236}">
                <a16:creationId xmlns:a16="http://schemas.microsoft.com/office/drawing/2014/main" id="{7AB9438B-7046-1847-D56B-ECE2363052D6}"/>
              </a:ext>
            </a:extLst>
          </p:cNvPr>
          <p:cNvSpPr/>
          <p:nvPr/>
        </p:nvSpPr>
        <p:spPr>
          <a:xfrm rot="5400000">
            <a:off x="6353634" y="3422604"/>
            <a:ext cx="360000" cy="72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ectangle 64">
            <a:extLst>
              <a:ext uri="{FF2B5EF4-FFF2-40B4-BE49-F238E27FC236}">
                <a16:creationId xmlns:a16="http://schemas.microsoft.com/office/drawing/2014/main" id="{BFCB5CD7-E99A-231A-FB00-CDC3DC8C8E7B}"/>
              </a:ext>
            </a:extLst>
          </p:cNvPr>
          <p:cNvSpPr/>
          <p:nvPr/>
        </p:nvSpPr>
        <p:spPr>
          <a:xfrm rot="5400000">
            <a:off x="2227317"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ectangle 65">
            <a:extLst>
              <a:ext uri="{FF2B5EF4-FFF2-40B4-BE49-F238E27FC236}">
                <a16:creationId xmlns:a16="http://schemas.microsoft.com/office/drawing/2014/main" id="{FE32BFDB-4573-7283-CDD8-4CB34467B8AE}"/>
              </a:ext>
            </a:extLst>
          </p:cNvPr>
          <p:cNvSpPr/>
          <p:nvPr/>
        </p:nvSpPr>
        <p:spPr>
          <a:xfrm rot="5400000">
            <a:off x="1892906"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ectangle 66">
            <a:extLst>
              <a:ext uri="{FF2B5EF4-FFF2-40B4-BE49-F238E27FC236}">
                <a16:creationId xmlns:a16="http://schemas.microsoft.com/office/drawing/2014/main" id="{2698D4FE-DA68-9980-95F5-BAA6E97BC4BD}"/>
              </a:ext>
            </a:extLst>
          </p:cNvPr>
          <p:cNvSpPr/>
          <p:nvPr/>
        </p:nvSpPr>
        <p:spPr>
          <a:xfrm rot="5400000">
            <a:off x="2962296"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ectangle 67">
            <a:extLst>
              <a:ext uri="{FF2B5EF4-FFF2-40B4-BE49-F238E27FC236}">
                <a16:creationId xmlns:a16="http://schemas.microsoft.com/office/drawing/2014/main" id="{FF59C588-56B9-13C7-AA98-4ED6DF7B9211}"/>
              </a:ext>
            </a:extLst>
          </p:cNvPr>
          <p:cNvSpPr/>
          <p:nvPr/>
        </p:nvSpPr>
        <p:spPr>
          <a:xfrm rot="5400000">
            <a:off x="2608221"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9" name="Rectangle 68">
            <a:extLst>
              <a:ext uri="{FF2B5EF4-FFF2-40B4-BE49-F238E27FC236}">
                <a16:creationId xmlns:a16="http://schemas.microsoft.com/office/drawing/2014/main" id="{C7DD2E9A-0F79-3314-0F8D-15FE4EF04870}"/>
              </a:ext>
            </a:extLst>
          </p:cNvPr>
          <p:cNvSpPr/>
          <p:nvPr/>
        </p:nvSpPr>
        <p:spPr>
          <a:xfrm rot="5400000">
            <a:off x="3658593"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0" name="Rectangle 69">
            <a:extLst>
              <a:ext uri="{FF2B5EF4-FFF2-40B4-BE49-F238E27FC236}">
                <a16:creationId xmlns:a16="http://schemas.microsoft.com/office/drawing/2014/main" id="{6CDF7E8F-3C25-03B8-B749-9B82989D06A2}"/>
              </a:ext>
            </a:extLst>
          </p:cNvPr>
          <p:cNvSpPr/>
          <p:nvPr/>
        </p:nvSpPr>
        <p:spPr>
          <a:xfrm rot="5400000">
            <a:off x="3324182" y="4133720"/>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Rectangle 70">
            <a:extLst>
              <a:ext uri="{FF2B5EF4-FFF2-40B4-BE49-F238E27FC236}">
                <a16:creationId xmlns:a16="http://schemas.microsoft.com/office/drawing/2014/main" id="{D82BAEB8-AB3C-11C6-A59A-489EB7C1BFC6}"/>
              </a:ext>
            </a:extLst>
          </p:cNvPr>
          <p:cNvSpPr/>
          <p:nvPr/>
        </p:nvSpPr>
        <p:spPr>
          <a:xfrm rot="5400000">
            <a:off x="4383720"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2" name="Rectangle 71">
            <a:extLst>
              <a:ext uri="{FF2B5EF4-FFF2-40B4-BE49-F238E27FC236}">
                <a16:creationId xmlns:a16="http://schemas.microsoft.com/office/drawing/2014/main" id="{C1F8356A-D8EF-89DA-65B3-99FE2A966E22}"/>
              </a:ext>
            </a:extLst>
          </p:cNvPr>
          <p:cNvSpPr/>
          <p:nvPr/>
        </p:nvSpPr>
        <p:spPr>
          <a:xfrm rot="5400000">
            <a:off x="4029645"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3" name="Rectangle 72">
            <a:extLst>
              <a:ext uri="{FF2B5EF4-FFF2-40B4-BE49-F238E27FC236}">
                <a16:creationId xmlns:a16="http://schemas.microsoft.com/office/drawing/2014/main" id="{2372B868-AA0B-F7F2-C26A-C9C5BAF2B2E9}"/>
              </a:ext>
            </a:extLst>
          </p:cNvPr>
          <p:cNvSpPr/>
          <p:nvPr/>
        </p:nvSpPr>
        <p:spPr>
          <a:xfrm rot="5400000">
            <a:off x="5080017"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Rectangle 73">
            <a:extLst>
              <a:ext uri="{FF2B5EF4-FFF2-40B4-BE49-F238E27FC236}">
                <a16:creationId xmlns:a16="http://schemas.microsoft.com/office/drawing/2014/main" id="{713C0C17-1FF4-2538-BFD3-51CC60AF2D4D}"/>
              </a:ext>
            </a:extLst>
          </p:cNvPr>
          <p:cNvSpPr/>
          <p:nvPr/>
        </p:nvSpPr>
        <p:spPr>
          <a:xfrm rot="5400000">
            <a:off x="4745606"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5" name="Rectangle 74">
            <a:extLst>
              <a:ext uri="{FF2B5EF4-FFF2-40B4-BE49-F238E27FC236}">
                <a16:creationId xmlns:a16="http://schemas.microsoft.com/office/drawing/2014/main" id="{68D7991B-147F-C62E-70DB-EC2348910455}"/>
              </a:ext>
            </a:extLst>
          </p:cNvPr>
          <p:cNvSpPr/>
          <p:nvPr/>
        </p:nvSpPr>
        <p:spPr>
          <a:xfrm rot="5400000">
            <a:off x="5814996"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Rectangle 75">
            <a:extLst>
              <a:ext uri="{FF2B5EF4-FFF2-40B4-BE49-F238E27FC236}">
                <a16:creationId xmlns:a16="http://schemas.microsoft.com/office/drawing/2014/main" id="{A94D91AC-CF93-E618-2087-90CC3BB31A30}"/>
              </a:ext>
            </a:extLst>
          </p:cNvPr>
          <p:cNvSpPr/>
          <p:nvPr/>
        </p:nvSpPr>
        <p:spPr>
          <a:xfrm rot="5400000">
            <a:off x="5460921"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7" name="Rectangle 76">
            <a:extLst>
              <a:ext uri="{FF2B5EF4-FFF2-40B4-BE49-F238E27FC236}">
                <a16:creationId xmlns:a16="http://schemas.microsoft.com/office/drawing/2014/main" id="{94F64118-8BB5-77B0-A07D-CB117991314B}"/>
              </a:ext>
            </a:extLst>
          </p:cNvPr>
          <p:cNvSpPr/>
          <p:nvPr/>
        </p:nvSpPr>
        <p:spPr>
          <a:xfrm rot="5400000">
            <a:off x="6511293"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8" name="Rectangle 77">
            <a:extLst>
              <a:ext uri="{FF2B5EF4-FFF2-40B4-BE49-F238E27FC236}">
                <a16:creationId xmlns:a16="http://schemas.microsoft.com/office/drawing/2014/main" id="{9B353D01-7BD5-A2BD-70AE-912D9C07C50B}"/>
              </a:ext>
            </a:extLst>
          </p:cNvPr>
          <p:cNvSpPr/>
          <p:nvPr/>
        </p:nvSpPr>
        <p:spPr>
          <a:xfrm rot="5400000">
            <a:off x="6176882" y="4118548"/>
            <a:ext cx="360000" cy="360000"/>
          </a:xfrm>
          <a:prstGeom prst="rect">
            <a:avLst/>
          </a:prstGeom>
          <a:solidFill>
            <a:schemeClr val="accent5">
              <a:lumMod val="60000"/>
              <a:lumOff val="4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0" name="Rectangle 79">
            <a:extLst>
              <a:ext uri="{FF2B5EF4-FFF2-40B4-BE49-F238E27FC236}">
                <a16:creationId xmlns:a16="http://schemas.microsoft.com/office/drawing/2014/main" id="{AAECF379-2EC9-A0C7-B429-776BB3CB8245}"/>
              </a:ext>
            </a:extLst>
          </p:cNvPr>
          <p:cNvSpPr/>
          <p:nvPr/>
        </p:nvSpPr>
        <p:spPr>
          <a:xfrm rot="5400000">
            <a:off x="3495804" y="3432807"/>
            <a:ext cx="360000" cy="709740"/>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1" name="Rectangle 80">
            <a:extLst>
              <a:ext uri="{FF2B5EF4-FFF2-40B4-BE49-F238E27FC236}">
                <a16:creationId xmlns:a16="http://schemas.microsoft.com/office/drawing/2014/main" id="{59A35914-21CE-A389-DBDD-9BB55D5F8010}"/>
              </a:ext>
            </a:extLst>
          </p:cNvPr>
          <p:cNvSpPr/>
          <p:nvPr/>
        </p:nvSpPr>
        <p:spPr>
          <a:xfrm rot="5400000">
            <a:off x="4922294" y="3445875"/>
            <a:ext cx="360000" cy="705668"/>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Rectangle 81">
            <a:extLst>
              <a:ext uri="{FF2B5EF4-FFF2-40B4-BE49-F238E27FC236}">
                <a16:creationId xmlns:a16="http://schemas.microsoft.com/office/drawing/2014/main" id="{EE421535-DF38-22DE-48A2-EFCB9440E633}"/>
              </a:ext>
            </a:extLst>
          </p:cNvPr>
          <p:cNvSpPr/>
          <p:nvPr/>
        </p:nvSpPr>
        <p:spPr>
          <a:xfrm rot="5400000">
            <a:off x="4017392" y="4110177"/>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3" name="Rectangle 82">
            <a:extLst>
              <a:ext uri="{FF2B5EF4-FFF2-40B4-BE49-F238E27FC236}">
                <a16:creationId xmlns:a16="http://schemas.microsoft.com/office/drawing/2014/main" id="{25EB1390-5EF0-37C1-97C7-556DDC71D79E}"/>
              </a:ext>
            </a:extLst>
          </p:cNvPr>
          <p:cNvSpPr/>
          <p:nvPr/>
        </p:nvSpPr>
        <p:spPr>
          <a:xfrm rot="5400000">
            <a:off x="4403762" y="4110257"/>
            <a:ext cx="360000" cy="372657"/>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4" name="Rectangle 83">
            <a:extLst>
              <a:ext uri="{FF2B5EF4-FFF2-40B4-BE49-F238E27FC236}">
                <a16:creationId xmlns:a16="http://schemas.microsoft.com/office/drawing/2014/main" id="{D3597849-A5D9-46BC-6770-0B77EFF1A271}"/>
              </a:ext>
            </a:extLst>
          </p:cNvPr>
          <p:cNvSpPr/>
          <p:nvPr/>
        </p:nvSpPr>
        <p:spPr>
          <a:xfrm rot="5400000">
            <a:off x="5452676" y="4116505"/>
            <a:ext cx="360000" cy="360001"/>
          </a:xfrm>
          <a:prstGeom prst="rect">
            <a:avLst/>
          </a:prstGeom>
          <a:pattFill prst="wdUpDiag">
            <a:fgClr>
              <a:schemeClr val="tx1"/>
            </a:fgClr>
            <a:bgClr>
              <a:schemeClr val="bg1"/>
            </a:bgClr>
          </a:patt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6" name="Straight Arrow Connector 85">
            <a:extLst>
              <a:ext uri="{FF2B5EF4-FFF2-40B4-BE49-F238E27FC236}">
                <a16:creationId xmlns:a16="http://schemas.microsoft.com/office/drawing/2014/main" id="{3A98183D-2CC7-C9FC-78F9-C65085068067}"/>
              </a:ext>
            </a:extLst>
          </p:cNvPr>
          <p:cNvCxnSpPr>
            <a:cxnSpLocks/>
          </p:cNvCxnSpPr>
          <p:nvPr/>
        </p:nvCxnSpPr>
        <p:spPr>
          <a:xfrm flipH="1">
            <a:off x="6273802" y="2532543"/>
            <a:ext cx="539998" cy="225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77D17BD9-307B-B7E6-8EBE-C0582F754C33}"/>
                  </a:ext>
                </a:extLst>
              </p:cNvPr>
              <p:cNvSpPr txBox="1"/>
              <p:nvPr/>
            </p:nvSpPr>
            <p:spPr>
              <a:xfrm>
                <a:off x="6691293" y="2180171"/>
                <a:ext cx="5140125" cy="430887"/>
              </a:xfrm>
              <a:prstGeom prst="rect">
                <a:avLst/>
              </a:prstGeom>
              <a:noFill/>
            </p:spPr>
            <p:txBody>
              <a:bodyPr wrap="none" rtlCol="0">
                <a:spAutoFit/>
              </a:bodyPr>
              <a:lstStyle/>
              <a:p>
                <a:r>
                  <a:rPr lang="en-US" sz="2200" dirty="0"/>
                  <a:t>The largest block </a:t>
                </a:r>
                <a14:m>
                  <m:oMath xmlns:m="http://schemas.openxmlformats.org/officeDocument/2006/math">
                    <m:r>
                      <a:rPr lang="en-US" sz="2200" b="0" i="1" smtClean="0">
                        <a:latin typeface="Cambria Math" panose="02040503050406030204" pitchFamily="18" charset="0"/>
                      </a:rPr>
                      <m:t>≥</m:t>
                    </m:r>
                  </m:oMath>
                </a14:m>
                <a:r>
                  <a:rPr lang="en-CN" sz="2200" dirty="0"/>
                  <a:t> maximum record size/2</a:t>
                </a:r>
              </a:p>
            </p:txBody>
          </p:sp>
        </mc:Choice>
        <mc:Fallback xmlns="">
          <p:sp>
            <p:nvSpPr>
              <p:cNvPr id="87" name="TextBox 86">
                <a:extLst>
                  <a:ext uri="{FF2B5EF4-FFF2-40B4-BE49-F238E27FC236}">
                    <a16:creationId xmlns:a16="http://schemas.microsoft.com/office/drawing/2014/main" id="{77D17BD9-307B-B7E6-8EBE-C0582F754C33}"/>
                  </a:ext>
                </a:extLst>
              </p:cNvPr>
              <p:cNvSpPr txBox="1">
                <a:spLocks noRot="1" noChangeAspect="1" noMove="1" noResize="1" noEditPoints="1" noAdjustHandles="1" noChangeArrowheads="1" noChangeShapeType="1" noTextEdit="1"/>
              </p:cNvSpPr>
              <p:nvPr/>
            </p:nvSpPr>
            <p:spPr>
              <a:xfrm>
                <a:off x="6691293" y="2180171"/>
                <a:ext cx="5140125" cy="430887"/>
              </a:xfrm>
              <a:prstGeom prst="rect">
                <a:avLst/>
              </a:prstGeom>
              <a:blipFill>
                <a:blip r:embed="rId11"/>
                <a:stretch>
                  <a:fillRect l="-1728" t="-8571" r="-494" b="-28571"/>
                </a:stretch>
              </a:blipFill>
            </p:spPr>
            <p:txBody>
              <a:bodyPr/>
              <a:lstStyle/>
              <a:p>
                <a:r>
                  <a:rPr lang="en-CN">
                    <a:noFill/>
                  </a:rPr>
                  <a:t> </a:t>
                </a:r>
              </a:p>
            </p:txBody>
          </p:sp>
        </mc:Fallback>
      </mc:AlternateContent>
      <p:sp>
        <p:nvSpPr>
          <p:cNvPr id="2" name="Slide Number Placeholder 1">
            <a:extLst>
              <a:ext uri="{FF2B5EF4-FFF2-40B4-BE49-F238E27FC236}">
                <a16:creationId xmlns:a16="http://schemas.microsoft.com/office/drawing/2014/main" id="{3CC2E8E5-55DB-6836-E8C2-729172A32850}"/>
              </a:ext>
            </a:extLst>
          </p:cNvPr>
          <p:cNvSpPr>
            <a:spLocks noGrp="1"/>
          </p:cNvSpPr>
          <p:nvPr>
            <p:ph type="sldNum" sz="quarter" idx="12"/>
          </p:nvPr>
        </p:nvSpPr>
        <p:spPr/>
        <p:txBody>
          <a:bodyPr/>
          <a:lstStyle/>
          <a:p>
            <a:fld id="{936B3FD2-17C4-F744-8AD5-E8AA7FAC96FA}" type="slidenum">
              <a:rPr lang="en-CN" smtClean="0"/>
              <a:t>76</a:t>
            </a:fld>
            <a:endParaRPr lang="en-CN"/>
          </a:p>
        </p:txBody>
      </p:sp>
    </p:spTree>
    <p:extLst>
      <p:ext uri="{BB962C8B-B14F-4D97-AF65-F5344CB8AC3E}">
        <p14:creationId xmlns:p14="http://schemas.microsoft.com/office/powerpoint/2010/main" val="39376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CE46-0E06-2CBA-056C-06FEEC596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ED09C-C7E3-A124-2686-FFD0BCE03F42}"/>
              </a:ext>
            </a:extLst>
          </p:cNvPr>
          <p:cNvSpPr>
            <a:spLocks noGrp="1"/>
          </p:cNvSpPr>
          <p:nvPr>
            <p:ph type="title"/>
          </p:nvPr>
        </p:nvSpPr>
        <p:spPr/>
        <p:txBody>
          <a:bodyPr>
            <a:normAutofit/>
          </a:bodyPr>
          <a:lstStyle/>
          <a:p>
            <a:r>
              <a:rPr lang="en-US" sz="3600" b="1" dirty="0">
                <a:latin typeface="+mn-lt"/>
              </a:rPr>
              <a:t>Background: </a:t>
            </a:r>
            <a:r>
              <a:rPr lang="en-CN" sz="3600" b="1">
                <a:latin typeface="+mn-lt"/>
              </a:rPr>
              <a:t>PIR </a:t>
            </a:r>
            <a:r>
              <a:rPr lang="en-CN" sz="3600" b="1" dirty="0">
                <a:latin typeface="+mn-lt"/>
              </a:rPr>
              <a:t>in two flavors</a:t>
            </a:r>
            <a:endParaRPr lang="en-CN" sz="3600" dirty="0"/>
          </a:p>
        </p:txBody>
      </p:sp>
      <p:sp>
        <p:nvSpPr>
          <p:cNvPr id="3" name="Text Placeholder 2">
            <a:extLst>
              <a:ext uri="{FF2B5EF4-FFF2-40B4-BE49-F238E27FC236}">
                <a16:creationId xmlns:a16="http://schemas.microsoft.com/office/drawing/2014/main" id="{4CEA07F6-2D9B-258A-AB99-05A9EB4728D0}"/>
              </a:ext>
            </a:extLst>
          </p:cNvPr>
          <p:cNvSpPr>
            <a:spLocks noGrp="1"/>
          </p:cNvSpPr>
          <p:nvPr>
            <p:ph type="body" idx="1"/>
          </p:nvPr>
        </p:nvSpPr>
        <p:spPr>
          <a:xfrm>
            <a:off x="1536878" y="1681162"/>
            <a:ext cx="5157787" cy="823912"/>
          </a:xfrm>
        </p:spPr>
        <p:txBody>
          <a:bodyPr anchor="t"/>
          <a:lstStyle/>
          <a:p>
            <a:pPr algn="ctr"/>
            <a:r>
              <a:rPr lang="en-CN" dirty="0">
                <a:solidFill>
                  <a:schemeClr val="accent1"/>
                </a:solidFill>
              </a:rPr>
              <a:t>Information-theoretic</a:t>
            </a:r>
          </a:p>
        </p:txBody>
      </p:sp>
      <p:sp>
        <p:nvSpPr>
          <p:cNvPr id="4" name="Content Placeholder 3">
            <a:extLst>
              <a:ext uri="{FF2B5EF4-FFF2-40B4-BE49-F238E27FC236}">
                <a16:creationId xmlns:a16="http://schemas.microsoft.com/office/drawing/2014/main" id="{537ED2EA-E2B9-9337-879C-D42DC14C4A59}"/>
              </a:ext>
            </a:extLst>
          </p:cNvPr>
          <p:cNvSpPr>
            <a:spLocks noGrp="1"/>
          </p:cNvSpPr>
          <p:nvPr>
            <p:ph sz="half" idx="2"/>
          </p:nvPr>
        </p:nvSpPr>
        <p:spPr>
          <a:xfrm>
            <a:off x="1536878" y="2224215"/>
            <a:ext cx="5323506" cy="3965447"/>
          </a:xfrm>
        </p:spPr>
        <p:txBody>
          <a:bodyPr>
            <a:normAutofit/>
          </a:bodyPr>
          <a:lstStyle/>
          <a:p>
            <a:r>
              <a:rPr lang="en-US" sz="2400" dirty="0">
                <a:highlight>
                  <a:srgbClr val="C1FAB0"/>
                </a:highlight>
              </a:rPr>
              <a:t>S</a:t>
            </a:r>
            <a:r>
              <a:rPr lang="en-CN" sz="2400" dirty="0">
                <a:highlight>
                  <a:srgbClr val="C1FAB0"/>
                </a:highlight>
              </a:rPr>
              <a:t>ecure against unbounded adversaries </a:t>
            </a:r>
          </a:p>
          <a:p>
            <a:endParaRPr lang="en-US" sz="2400" dirty="0"/>
          </a:p>
          <a:p>
            <a:r>
              <a:rPr lang="en-CN" sz="2400"/>
              <a:t>Require database replication across multiple servers</a:t>
            </a:r>
          </a:p>
          <a:p>
            <a:endParaRPr lang="en-US" sz="2400" dirty="0"/>
          </a:p>
          <a:p>
            <a:r>
              <a:rPr lang="en-CN" sz="2400"/>
              <a:t>Enforce non-collusion </a:t>
            </a:r>
            <a:r>
              <a:rPr lang="en-US" sz="2400" dirty="0"/>
              <a:t>on</a:t>
            </a:r>
            <a:r>
              <a:rPr lang="en-CN" sz="2400"/>
              <a:t> servers</a:t>
            </a:r>
          </a:p>
          <a:p>
            <a:endParaRPr lang="en-CN" sz="2400" dirty="0"/>
          </a:p>
        </p:txBody>
      </p:sp>
      <p:sp>
        <p:nvSpPr>
          <p:cNvPr id="5" name="Text Placeholder 4">
            <a:extLst>
              <a:ext uri="{FF2B5EF4-FFF2-40B4-BE49-F238E27FC236}">
                <a16:creationId xmlns:a16="http://schemas.microsoft.com/office/drawing/2014/main" id="{D8E0729C-975A-F222-5BCA-2B601BD26BD8}"/>
              </a:ext>
            </a:extLst>
          </p:cNvPr>
          <p:cNvSpPr>
            <a:spLocks noGrp="1"/>
          </p:cNvSpPr>
          <p:nvPr>
            <p:ph type="body" sz="quarter" idx="3"/>
          </p:nvPr>
        </p:nvSpPr>
        <p:spPr>
          <a:xfrm>
            <a:off x="6869290" y="1681162"/>
            <a:ext cx="5183188" cy="823912"/>
          </a:xfrm>
        </p:spPr>
        <p:txBody>
          <a:bodyPr anchor="t"/>
          <a:lstStyle/>
          <a:p>
            <a:pPr algn="ctr"/>
            <a:r>
              <a:rPr lang="en-CN" dirty="0">
                <a:solidFill>
                  <a:schemeClr val="accent1"/>
                </a:solidFill>
              </a:rPr>
              <a:t>Computational</a:t>
            </a:r>
          </a:p>
        </p:txBody>
      </p:sp>
      <p:sp>
        <p:nvSpPr>
          <p:cNvPr id="6" name="Content Placeholder 5">
            <a:extLst>
              <a:ext uri="{FF2B5EF4-FFF2-40B4-BE49-F238E27FC236}">
                <a16:creationId xmlns:a16="http://schemas.microsoft.com/office/drawing/2014/main" id="{6DB21946-A17D-334B-93AF-1D902D8BAEA6}"/>
              </a:ext>
            </a:extLst>
          </p:cNvPr>
          <p:cNvSpPr>
            <a:spLocks noGrp="1"/>
          </p:cNvSpPr>
          <p:nvPr>
            <p:ph sz="quarter" idx="4"/>
          </p:nvPr>
        </p:nvSpPr>
        <p:spPr>
          <a:xfrm>
            <a:off x="6869290" y="2224215"/>
            <a:ext cx="5322710" cy="3965447"/>
          </a:xfrm>
        </p:spPr>
        <p:txBody>
          <a:bodyPr>
            <a:normAutofit/>
          </a:bodyPr>
          <a:lstStyle/>
          <a:p>
            <a:r>
              <a:rPr lang="en-CN" sz="2400" dirty="0"/>
              <a:t>Secure </a:t>
            </a:r>
            <a:r>
              <a:rPr lang="en-CN" sz="2400"/>
              <a:t>against </a:t>
            </a:r>
            <a:r>
              <a:rPr lang="en-US" sz="2400" dirty="0"/>
              <a:t>poly</a:t>
            </a:r>
            <a:r>
              <a:rPr lang="en-US" altLang="zh-CN" sz="2400" dirty="0"/>
              <a:t>-</a:t>
            </a:r>
            <a:r>
              <a:rPr lang="en-CN" sz="2400" dirty="0"/>
              <a:t>time adversaries</a:t>
            </a:r>
          </a:p>
          <a:p>
            <a:endParaRPr lang="en-US" sz="2400" dirty="0">
              <a:highlight>
                <a:srgbClr val="C1FAB0"/>
              </a:highlight>
            </a:endParaRPr>
          </a:p>
        </p:txBody>
      </p:sp>
      <p:sp>
        <p:nvSpPr>
          <p:cNvPr id="7" name="Slide Number Placeholder 6">
            <a:extLst>
              <a:ext uri="{FF2B5EF4-FFF2-40B4-BE49-F238E27FC236}">
                <a16:creationId xmlns:a16="http://schemas.microsoft.com/office/drawing/2014/main" id="{83259AFC-13AD-742D-378B-603CAB7B2B1E}"/>
              </a:ext>
            </a:extLst>
          </p:cNvPr>
          <p:cNvSpPr>
            <a:spLocks noGrp="1"/>
          </p:cNvSpPr>
          <p:nvPr>
            <p:ph type="sldNum" sz="quarter" idx="12"/>
          </p:nvPr>
        </p:nvSpPr>
        <p:spPr/>
        <p:txBody>
          <a:bodyPr/>
          <a:lstStyle/>
          <a:p>
            <a:fld id="{936B3FD2-17C4-F744-8AD5-E8AA7FAC96FA}" type="slidenum">
              <a:rPr lang="en-CN" smtClean="0"/>
              <a:t>8</a:t>
            </a:fld>
            <a:endParaRPr lang="en-CN"/>
          </a:p>
        </p:txBody>
      </p:sp>
      <p:pic>
        <p:nvPicPr>
          <p:cNvPr id="11" name="Graphic 10" descr="Database outline">
            <a:extLst>
              <a:ext uri="{FF2B5EF4-FFF2-40B4-BE49-F238E27FC236}">
                <a16:creationId xmlns:a16="http://schemas.microsoft.com/office/drawing/2014/main" id="{839C1888-1E0F-7E1F-F0DE-AE65E4C86E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4137" y="4904823"/>
            <a:ext cx="1141323" cy="1141323"/>
          </a:xfrm>
          <a:prstGeom prst="rect">
            <a:avLst/>
          </a:prstGeom>
        </p:spPr>
      </p:pic>
      <p:pic>
        <p:nvPicPr>
          <p:cNvPr id="12" name="Graphic 11" descr="Database outline">
            <a:extLst>
              <a:ext uri="{FF2B5EF4-FFF2-40B4-BE49-F238E27FC236}">
                <a16:creationId xmlns:a16="http://schemas.microsoft.com/office/drawing/2014/main" id="{A7899F7E-85C9-6E45-754E-25409813E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7579" y="4879172"/>
            <a:ext cx="1141323" cy="1141323"/>
          </a:xfrm>
          <a:prstGeom prst="rect">
            <a:avLst/>
          </a:prstGeom>
        </p:spPr>
      </p:pic>
      <p:pic>
        <p:nvPicPr>
          <p:cNvPr id="13" name="Graphic 12" descr="Smart Phone with solid fill">
            <a:extLst>
              <a:ext uri="{FF2B5EF4-FFF2-40B4-BE49-F238E27FC236}">
                <a16:creationId xmlns:a16="http://schemas.microsoft.com/office/drawing/2014/main" id="{C141F54B-DEAF-7B23-A30E-B58A9C7C73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6099" y="6053629"/>
            <a:ext cx="789459" cy="789459"/>
          </a:xfrm>
          <a:prstGeom prst="rect">
            <a:avLst/>
          </a:prstGeom>
        </p:spPr>
      </p:pic>
      <p:cxnSp>
        <p:nvCxnSpPr>
          <p:cNvPr id="15" name="Straight Arrow Connector 14">
            <a:extLst>
              <a:ext uri="{FF2B5EF4-FFF2-40B4-BE49-F238E27FC236}">
                <a16:creationId xmlns:a16="http://schemas.microsoft.com/office/drawing/2014/main" id="{2A052BD1-BE6D-D1E5-80C3-EDE87B4BB3A5}"/>
              </a:ext>
            </a:extLst>
          </p:cNvPr>
          <p:cNvCxnSpPr>
            <a:cxnSpLocks/>
            <a:endCxn id="11" idx="2"/>
          </p:cNvCxnSpPr>
          <p:nvPr/>
        </p:nvCxnSpPr>
        <p:spPr>
          <a:xfrm flipH="1" flipV="1">
            <a:off x="2724799" y="6046146"/>
            <a:ext cx="741087" cy="3428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4E3685-C585-26BE-06B6-6C78E7E40FF5}"/>
              </a:ext>
            </a:extLst>
          </p:cNvPr>
          <p:cNvCxnSpPr>
            <a:cxnSpLocks/>
            <a:endCxn id="12" idx="2"/>
          </p:cNvCxnSpPr>
          <p:nvPr/>
        </p:nvCxnSpPr>
        <p:spPr>
          <a:xfrm flipV="1">
            <a:off x="4115771" y="6020495"/>
            <a:ext cx="772470" cy="335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66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F480-97D9-3D42-24F2-A62A06227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8C2FF-2629-87EE-694D-17A4FC566A8D}"/>
              </a:ext>
            </a:extLst>
          </p:cNvPr>
          <p:cNvSpPr>
            <a:spLocks noGrp="1"/>
          </p:cNvSpPr>
          <p:nvPr>
            <p:ph type="title"/>
          </p:nvPr>
        </p:nvSpPr>
        <p:spPr/>
        <p:txBody>
          <a:bodyPr>
            <a:normAutofit/>
          </a:bodyPr>
          <a:lstStyle/>
          <a:p>
            <a:r>
              <a:rPr lang="en-US" sz="3600" b="1" dirty="0">
                <a:latin typeface="+mn-lt"/>
              </a:rPr>
              <a:t>Background: </a:t>
            </a:r>
            <a:r>
              <a:rPr lang="en-CN" sz="3600" b="1">
                <a:latin typeface="+mn-lt"/>
              </a:rPr>
              <a:t>PIR </a:t>
            </a:r>
            <a:r>
              <a:rPr lang="en-CN" sz="3600" b="1" dirty="0">
                <a:latin typeface="+mn-lt"/>
              </a:rPr>
              <a:t>in two flavors</a:t>
            </a:r>
            <a:endParaRPr lang="en-CN" sz="3600" dirty="0"/>
          </a:p>
        </p:txBody>
      </p:sp>
      <p:sp>
        <p:nvSpPr>
          <p:cNvPr id="3" name="Text Placeholder 2">
            <a:extLst>
              <a:ext uri="{FF2B5EF4-FFF2-40B4-BE49-F238E27FC236}">
                <a16:creationId xmlns:a16="http://schemas.microsoft.com/office/drawing/2014/main" id="{DEDD7F84-D9B8-2590-A268-F62CFCAEE3FB}"/>
              </a:ext>
            </a:extLst>
          </p:cNvPr>
          <p:cNvSpPr>
            <a:spLocks noGrp="1"/>
          </p:cNvSpPr>
          <p:nvPr>
            <p:ph type="body" idx="1"/>
          </p:nvPr>
        </p:nvSpPr>
        <p:spPr>
          <a:xfrm>
            <a:off x="1536878" y="1681162"/>
            <a:ext cx="5157787" cy="823912"/>
          </a:xfrm>
        </p:spPr>
        <p:txBody>
          <a:bodyPr anchor="t"/>
          <a:lstStyle/>
          <a:p>
            <a:pPr algn="ctr"/>
            <a:r>
              <a:rPr lang="en-CN" dirty="0">
                <a:solidFill>
                  <a:schemeClr val="accent1"/>
                </a:solidFill>
              </a:rPr>
              <a:t>Information-theoretic</a:t>
            </a:r>
          </a:p>
        </p:txBody>
      </p:sp>
      <p:sp>
        <p:nvSpPr>
          <p:cNvPr id="4" name="Content Placeholder 3">
            <a:extLst>
              <a:ext uri="{FF2B5EF4-FFF2-40B4-BE49-F238E27FC236}">
                <a16:creationId xmlns:a16="http://schemas.microsoft.com/office/drawing/2014/main" id="{946041F1-C154-A47D-8E16-9FFA6E1B8F8C}"/>
              </a:ext>
            </a:extLst>
          </p:cNvPr>
          <p:cNvSpPr>
            <a:spLocks noGrp="1"/>
          </p:cNvSpPr>
          <p:nvPr>
            <p:ph sz="half" idx="2"/>
          </p:nvPr>
        </p:nvSpPr>
        <p:spPr>
          <a:xfrm>
            <a:off x="1536878" y="2224215"/>
            <a:ext cx="5323506" cy="3965447"/>
          </a:xfrm>
        </p:spPr>
        <p:txBody>
          <a:bodyPr>
            <a:normAutofit/>
          </a:bodyPr>
          <a:lstStyle/>
          <a:p>
            <a:r>
              <a:rPr lang="en-US" sz="2400" dirty="0">
                <a:highlight>
                  <a:srgbClr val="C1FAB0"/>
                </a:highlight>
              </a:rPr>
              <a:t>S</a:t>
            </a:r>
            <a:r>
              <a:rPr lang="en-CN" sz="2400" dirty="0">
                <a:highlight>
                  <a:srgbClr val="C1FAB0"/>
                </a:highlight>
              </a:rPr>
              <a:t>ecure against unbounded adversaries </a:t>
            </a:r>
          </a:p>
          <a:p>
            <a:endParaRPr lang="en-US" sz="2400" dirty="0"/>
          </a:p>
          <a:p>
            <a:r>
              <a:rPr lang="en-CN" sz="2400"/>
              <a:t>Require database replication across multiple servers</a:t>
            </a:r>
          </a:p>
          <a:p>
            <a:endParaRPr lang="en-US" sz="2400" dirty="0"/>
          </a:p>
          <a:p>
            <a:r>
              <a:rPr lang="en-CN" sz="2400"/>
              <a:t>Enforce non-collusion </a:t>
            </a:r>
            <a:r>
              <a:rPr lang="en-US" sz="2400" dirty="0"/>
              <a:t>on</a:t>
            </a:r>
            <a:r>
              <a:rPr lang="en-CN" sz="2400"/>
              <a:t> servers</a:t>
            </a:r>
          </a:p>
          <a:p>
            <a:endParaRPr lang="en-CN" sz="2400" dirty="0"/>
          </a:p>
        </p:txBody>
      </p:sp>
      <p:sp>
        <p:nvSpPr>
          <p:cNvPr id="5" name="Text Placeholder 4">
            <a:extLst>
              <a:ext uri="{FF2B5EF4-FFF2-40B4-BE49-F238E27FC236}">
                <a16:creationId xmlns:a16="http://schemas.microsoft.com/office/drawing/2014/main" id="{DA119CAE-5363-D560-C2FF-DF7B258AEAD6}"/>
              </a:ext>
            </a:extLst>
          </p:cNvPr>
          <p:cNvSpPr>
            <a:spLocks noGrp="1"/>
          </p:cNvSpPr>
          <p:nvPr>
            <p:ph type="body" sz="quarter" idx="3"/>
          </p:nvPr>
        </p:nvSpPr>
        <p:spPr>
          <a:xfrm>
            <a:off x="6869290" y="1681162"/>
            <a:ext cx="5183188" cy="823912"/>
          </a:xfrm>
        </p:spPr>
        <p:txBody>
          <a:bodyPr anchor="t"/>
          <a:lstStyle/>
          <a:p>
            <a:pPr algn="ctr"/>
            <a:r>
              <a:rPr lang="en-CN" dirty="0">
                <a:solidFill>
                  <a:schemeClr val="accent1"/>
                </a:solidFill>
              </a:rPr>
              <a:t>Computational</a:t>
            </a:r>
          </a:p>
        </p:txBody>
      </p:sp>
      <p:sp>
        <p:nvSpPr>
          <p:cNvPr id="6" name="Content Placeholder 5">
            <a:extLst>
              <a:ext uri="{FF2B5EF4-FFF2-40B4-BE49-F238E27FC236}">
                <a16:creationId xmlns:a16="http://schemas.microsoft.com/office/drawing/2014/main" id="{09B7B5AA-F8ED-CD63-620A-5988D1F4C52B}"/>
              </a:ext>
            </a:extLst>
          </p:cNvPr>
          <p:cNvSpPr>
            <a:spLocks noGrp="1"/>
          </p:cNvSpPr>
          <p:nvPr>
            <p:ph sz="quarter" idx="4"/>
          </p:nvPr>
        </p:nvSpPr>
        <p:spPr>
          <a:xfrm>
            <a:off x="6869290" y="2224215"/>
            <a:ext cx="5322710" cy="3965447"/>
          </a:xfrm>
        </p:spPr>
        <p:txBody>
          <a:bodyPr>
            <a:normAutofit/>
          </a:bodyPr>
          <a:lstStyle/>
          <a:p>
            <a:r>
              <a:rPr lang="en-CN" sz="2400" dirty="0"/>
              <a:t>Secure </a:t>
            </a:r>
            <a:r>
              <a:rPr lang="en-CN" sz="2400"/>
              <a:t>against </a:t>
            </a:r>
            <a:r>
              <a:rPr lang="en-US" sz="2400" dirty="0"/>
              <a:t>poly</a:t>
            </a:r>
            <a:r>
              <a:rPr lang="en-US" altLang="zh-CN" sz="2400" dirty="0"/>
              <a:t>-</a:t>
            </a:r>
            <a:r>
              <a:rPr lang="en-CN" sz="2400" dirty="0"/>
              <a:t>time adversaries</a:t>
            </a:r>
          </a:p>
          <a:p>
            <a:endParaRPr lang="en-US" sz="2400" dirty="0">
              <a:highlight>
                <a:srgbClr val="C1FAB0"/>
              </a:highlight>
            </a:endParaRPr>
          </a:p>
          <a:p>
            <a:r>
              <a:rPr lang="en-CN" sz="2400">
                <a:highlight>
                  <a:srgbClr val="C1FAB0"/>
                </a:highlight>
              </a:rPr>
              <a:t>No database replication</a:t>
            </a:r>
            <a:r>
              <a:rPr lang="en-US" sz="2400" dirty="0"/>
              <a:t> [KO97]</a:t>
            </a:r>
            <a:br>
              <a:rPr lang="en-US" sz="2400" dirty="0"/>
            </a:br>
            <a:endParaRPr lang="en-US" sz="2400" dirty="0">
              <a:highlight>
                <a:srgbClr val="C1FAB0"/>
              </a:highlight>
            </a:endParaRPr>
          </a:p>
          <a:p>
            <a:endParaRPr lang="en-US" sz="2400" dirty="0">
              <a:highlight>
                <a:srgbClr val="C1FAB0"/>
              </a:highlight>
            </a:endParaRPr>
          </a:p>
          <a:p>
            <a:r>
              <a:rPr lang="en-US" sz="2400" dirty="0">
                <a:highlight>
                  <a:srgbClr val="C1FAB0"/>
                </a:highlight>
              </a:rPr>
              <a:t>No need for non-colluding assumption</a:t>
            </a:r>
            <a:endParaRPr lang="en-CN" sz="2400" dirty="0"/>
          </a:p>
        </p:txBody>
      </p:sp>
      <p:sp>
        <p:nvSpPr>
          <p:cNvPr id="7" name="Slide Number Placeholder 6">
            <a:extLst>
              <a:ext uri="{FF2B5EF4-FFF2-40B4-BE49-F238E27FC236}">
                <a16:creationId xmlns:a16="http://schemas.microsoft.com/office/drawing/2014/main" id="{03EE8A93-D1D0-27C2-E464-C1D86657FCBF}"/>
              </a:ext>
            </a:extLst>
          </p:cNvPr>
          <p:cNvSpPr>
            <a:spLocks noGrp="1"/>
          </p:cNvSpPr>
          <p:nvPr>
            <p:ph type="sldNum" sz="quarter" idx="12"/>
          </p:nvPr>
        </p:nvSpPr>
        <p:spPr/>
        <p:txBody>
          <a:bodyPr/>
          <a:lstStyle/>
          <a:p>
            <a:fld id="{936B3FD2-17C4-F744-8AD5-E8AA7FAC96FA}" type="slidenum">
              <a:rPr lang="en-CN" smtClean="0"/>
              <a:t>9</a:t>
            </a:fld>
            <a:endParaRPr lang="en-CN"/>
          </a:p>
        </p:txBody>
      </p:sp>
    </p:spTree>
    <p:extLst>
      <p:ext uri="{BB962C8B-B14F-4D97-AF65-F5344CB8AC3E}">
        <p14:creationId xmlns:p14="http://schemas.microsoft.com/office/powerpoint/2010/main" val="2300835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9.6"/>
</p:tagLst>
</file>

<file path=ppt/tags/tag10.xml><?xml version="1.0" encoding="utf-8"?>
<p:tagLst xmlns:a="http://schemas.openxmlformats.org/drawingml/2006/main" xmlns:r="http://schemas.openxmlformats.org/officeDocument/2006/relationships" xmlns:p="http://schemas.openxmlformats.org/presentationml/2006/main">
  <p:tag name="TIMING" val="|47.2|9.6"/>
</p:tagLst>
</file>

<file path=ppt/tags/tag11.xml><?xml version="1.0" encoding="utf-8"?>
<p:tagLst xmlns:a="http://schemas.openxmlformats.org/drawingml/2006/main" xmlns:r="http://schemas.openxmlformats.org/officeDocument/2006/relationships" xmlns:p="http://schemas.openxmlformats.org/presentationml/2006/main">
  <p:tag name="TIMING" val="|26|15"/>
</p:tagLst>
</file>

<file path=ppt/tags/tag12.xml><?xml version="1.0" encoding="utf-8"?>
<p:tagLst xmlns:a="http://schemas.openxmlformats.org/drawingml/2006/main" xmlns:r="http://schemas.openxmlformats.org/officeDocument/2006/relationships" xmlns:p="http://schemas.openxmlformats.org/presentationml/2006/main">
  <p:tag name="TIMING" val="|26|15"/>
</p:tagLst>
</file>

<file path=ppt/tags/tag13.xml><?xml version="1.0" encoding="utf-8"?>
<p:tagLst xmlns:a="http://schemas.openxmlformats.org/drawingml/2006/main" xmlns:r="http://schemas.openxmlformats.org/officeDocument/2006/relationships" xmlns:p="http://schemas.openxmlformats.org/presentationml/2006/main">
  <p:tag name="TIMING" val="|77.2"/>
</p:tagLst>
</file>

<file path=ppt/tags/tag14.xml><?xml version="1.0" encoding="utf-8"?>
<p:tagLst xmlns:a="http://schemas.openxmlformats.org/drawingml/2006/main" xmlns:r="http://schemas.openxmlformats.org/officeDocument/2006/relationships" xmlns:p="http://schemas.openxmlformats.org/presentationml/2006/main">
  <p:tag name="TIMING" val="|76.6|28.1"/>
</p:tagLst>
</file>

<file path=ppt/tags/tag15.xml><?xml version="1.0" encoding="utf-8"?>
<p:tagLst xmlns:a="http://schemas.openxmlformats.org/drawingml/2006/main" xmlns:r="http://schemas.openxmlformats.org/officeDocument/2006/relationships" xmlns:p="http://schemas.openxmlformats.org/presentationml/2006/main">
  <p:tag name="TIMING" val="|7.7"/>
</p:tagLst>
</file>

<file path=ppt/tags/tag16.xml><?xml version="1.0" encoding="utf-8"?>
<p:tagLst xmlns:a="http://schemas.openxmlformats.org/drawingml/2006/main" xmlns:r="http://schemas.openxmlformats.org/officeDocument/2006/relationships" xmlns:p="http://schemas.openxmlformats.org/presentationml/2006/main">
  <p:tag name="TIMING" val="|27.4"/>
</p:tagLst>
</file>

<file path=ppt/tags/tag17.xml><?xml version="1.0" encoding="utf-8"?>
<p:tagLst xmlns:a="http://schemas.openxmlformats.org/drawingml/2006/main" xmlns:r="http://schemas.openxmlformats.org/officeDocument/2006/relationships" xmlns:p="http://schemas.openxmlformats.org/presentationml/2006/main">
  <p:tag name="TIMING" val="|27.4"/>
</p:tagLst>
</file>

<file path=ppt/tags/tag18.xml><?xml version="1.0" encoding="utf-8"?>
<p:tagLst xmlns:a="http://schemas.openxmlformats.org/drawingml/2006/main" xmlns:r="http://schemas.openxmlformats.org/officeDocument/2006/relationships" xmlns:p="http://schemas.openxmlformats.org/presentationml/2006/main">
  <p:tag name="TIMING" val="|44.7"/>
</p:tagLst>
</file>

<file path=ppt/tags/tag19.xml><?xml version="1.0" encoding="utf-8"?>
<p:tagLst xmlns:a="http://schemas.openxmlformats.org/drawingml/2006/main" xmlns:r="http://schemas.openxmlformats.org/officeDocument/2006/relationships" xmlns:p="http://schemas.openxmlformats.org/presentationml/2006/main">
  <p:tag name="TIMING" val="|22.9|5|4.7"/>
</p:tagLst>
</file>

<file path=ppt/tags/tag2.xml><?xml version="1.0" encoding="utf-8"?>
<p:tagLst xmlns:a="http://schemas.openxmlformats.org/drawingml/2006/main" xmlns:r="http://schemas.openxmlformats.org/officeDocument/2006/relationships" xmlns:p="http://schemas.openxmlformats.org/presentationml/2006/main">
  <p:tag name="TIMING" val="|26.5"/>
</p:tagLst>
</file>

<file path=ppt/tags/tag20.xml><?xml version="1.0" encoding="utf-8"?>
<p:tagLst xmlns:a="http://schemas.openxmlformats.org/drawingml/2006/main" xmlns:r="http://schemas.openxmlformats.org/officeDocument/2006/relationships" xmlns:p="http://schemas.openxmlformats.org/presentationml/2006/main">
  <p:tag name="TIMING" val="|31.4"/>
</p:tagLst>
</file>

<file path=ppt/tags/tag21.xml><?xml version="1.0" encoding="utf-8"?>
<p:tagLst xmlns:a="http://schemas.openxmlformats.org/drawingml/2006/main" xmlns:r="http://schemas.openxmlformats.org/officeDocument/2006/relationships" xmlns:p="http://schemas.openxmlformats.org/presentationml/2006/main">
  <p:tag name="TIMING" val="|4.1"/>
</p:tagLst>
</file>

<file path=ppt/tags/tag22.xml><?xml version="1.0" encoding="utf-8"?>
<p:tagLst xmlns:a="http://schemas.openxmlformats.org/drawingml/2006/main" xmlns:r="http://schemas.openxmlformats.org/officeDocument/2006/relationships" xmlns:p="http://schemas.openxmlformats.org/presentationml/2006/main">
  <p:tag name="TIMING" val="|55|24.5"/>
</p:tagLst>
</file>

<file path=ppt/tags/tag23.xml><?xml version="1.0" encoding="utf-8"?>
<p:tagLst xmlns:a="http://schemas.openxmlformats.org/drawingml/2006/main" xmlns:r="http://schemas.openxmlformats.org/officeDocument/2006/relationships" xmlns:p="http://schemas.openxmlformats.org/presentationml/2006/main">
  <p:tag name="TIMING" val="|22.7"/>
</p:tagLst>
</file>

<file path=ppt/tags/tag24.xml><?xml version="1.0" encoding="utf-8"?>
<p:tagLst xmlns:a="http://schemas.openxmlformats.org/drawingml/2006/main" xmlns:r="http://schemas.openxmlformats.org/officeDocument/2006/relationships" xmlns:p="http://schemas.openxmlformats.org/presentationml/2006/main">
  <p:tag name="TIMING" val="|26.6"/>
</p:tagLst>
</file>

<file path=ppt/tags/tag25.xml><?xml version="1.0" encoding="utf-8"?>
<p:tagLst xmlns:a="http://schemas.openxmlformats.org/drawingml/2006/main" xmlns:r="http://schemas.openxmlformats.org/officeDocument/2006/relationships" xmlns:p="http://schemas.openxmlformats.org/presentationml/2006/main">
  <p:tag name="TIMING" val="|26.6"/>
</p:tagLst>
</file>

<file path=ppt/tags/tag26.xml><?xml version="1.0" encoding="utf-8"?>
<p:tagLst xmlns:a="http://schemas.openxmlformats.org/drawingml/2006/main" xmlns:r="http://schemas.openxmlformats.org/officeDocument/2006/relationships" xmlns:p="http://schemas.openxmlformats.org/presentationml/2006/main">
  <p:tag name="TIMING" val="|18.6|17|19.4|27.3|8.7"/>
</p:tagLst>
</file>

<file path=ppt/tags/tag27.xml><?xml version="1.0" encoding="utf-8"?>
<p:tagLst xmlns:a="http://schemas.openxmlformats.org/drawingml/2006/main" xmlns:r="http://schemas.openxmlformats.org/officeDocument/2006/relationships" xmlns:p="http://schemas.openxmlformats.org/presentationml/2006/main">
  <p:tag name="TIMING" val="|18.6|17|19.4|27.3|8.7"/>
</p:tagLst>
</file>

<file path=ppt/tags/tag28.xml><?xml version="1.0" encoding="utf-8"?>
<p:tagLst xmlns:a="http://schemas.openxmlformats.org/drawingml/2006/main" xmlns:r="http://schemas.openxmlformats.org/officeDocument/2006/relationships" xmlns:p="http://schemas.openxmlformats.org/presentationml/2006/main">
  <p:tag name="TIMING" val="|4.1|38.1"/>
</p:tagLst>
</file>

<file path=ppt/tags/tag29.xml><?xml version="1.0" encoding="utf-8"?>
<p:tagLst xmlns:a="http://schemas.openxmlformats.org/drawingml/2006/main" xmlns:r="http://schemas.openxmlformats.org/officeDocument/2006/relationships" xmlns:p="http://schemas.openxmlformats.org/presentationml/2006/main">
  <p:tag name="TIMING" val="|8.2|5"/>
</p:tagLst>
</file>

<file path=ppt/tags/tag3.xml><?xml version="1.0" encoding="utf-8"?>
<p:tagLst xmlns:a="http://schemas.openxmlformats.org/drawingml/2006/main" xmlns:r="http://schemas.openxmlformats.org/officeDocument/2006/relationships" xmlns:p="http://schemas.openxmlformats.org/presentationml/2006/main">
  <p:tag name="TIMING" val="|62.4"/>
</p:tagLst>
</file>

<file path=ppt/tags/tag30.xml><?xml version="1.0" encoding="utf-8"?>
<p:tagLst xmlns:a="http://schemas.openxmlformats.org/drawingml/2006/main" xmlns:r="http://schemas.openxmlformats.org/officeDocument/2006/relationships" xmlns:p="http://schemas.openxmlformats.org/presentationml/2006/main">
  <p:tag name="TIMING" val="|40.2|13.2|8.4|2.3|1.6|3.6"/>
</p:tagLst>
</file>

<file path=ppt/tags/tag31.xml><?xml version="1.0" encoding="utf-8"?>
<p:tagLst xmlns:a="http://schemas.openxmlformats.org/drawingml/2006/main" xmlns:r="http://schemas.openxmlformats.org/officeDocument/2006/relationships" xmlns:p="http://schemas.openxmlformats.org/presentationml/2006/main">
  <p:tag name="TIMING" val="|22.3|8.8|4|0.7|2.8|1.4|0.5|0.3"/>
</p:tagLst>
</file>

<file path=ppt/tags/tag32.xml><?xml version="1.0" encoding="utf-8"?>
<p:tagLst xmlns:a="http://schemas.openxmlformats.org/drawingml/2006/main" xmlns:r="http://schemas.openxmlformats.org/officeDocument/2006/relationships" xmlns:p="http://schemas.openxmlformats.org/presentationml/2006/main">
  <p:tag name="TIMING" val="|2"/>
</p:tagLst>
</file>

<file path=ppt/tags/tag4.xml><?xml version="1.0" encoding="utf-8"?>
<p:tagLst xmlns:a="http://schemas.openxmlformats.org/drawingml/2006/main" xmlns:r="http://schemas.openxmlformats.org/officeDocument/2006/relationships" xmlns:p="http://schemas.openxmlformats.org/presentationml/2006/main">
  <p:tag name="TIMING" val="|62.4"/>
</p:tagLst>
</file>

<file path=ppt/tags/tag5.xml><?xml version="1.0" encoding="utf-8"?>
<p:tagLst xmlns:a="http://schemas.openxmlformats.org/drawingml/2006/main" xmlns:r="http://schemas.openxmlformats.org/officeDocument/2006/relationships" xmlns:p="http://schemas.openxmlformats.org/presentationml/2006/main">
  <p:tag name="TIMING" val="|8"/>
</p:tagLst>
</file>

<file path=ppt/tags/tag6.xml><?xml version="1.0" encoding="utf-8"?>
<p:tagLst xmlns:a="http://schemas.openxmlformats.org/drawingml/2006/main" xmlns:r="http://schemas.openxmlformats.org/officeDocument/2006/relationships" xmlns:p="http://schemas.openxmlformats.org/presentationml/2006/main">
  <p:tag name="TIMING" val="|8"/>
</p:tagLst>
</file>

<file path=ppt/tags/tag7.xml><?xml version="1.0" encoding="utf-8"?>
<p:tagLst xmlns:a="http://schemas.openxmlformats.org/drawingml/2006/main" xmlns:r="http://schemas.openxmlformats.org/officeDocument/2006/relationships" xmlns:p="http://schemas.openxmlformats.org/presentationml/2006/main">
  <p:tag name="TIMING" val="|13.9|14.9"/>
</p:tagLst>
</file>

<file path=ppt/tags/tag8.xml><?xml version="1.0" encoding="utf-8"?>
<p:tagLst xmlns:a="http://schemas.openxmlformats.org/drawingml/2006/main" xmlns:r="http://schemas.openxmlformats.org/officeDocument/2006/relationships" xmlns:p="http://schemas.openxmlformats.org/presentationml/2006/main">
  <p:tag name="TIMING" val="|13.9|14.9"/>
</p:tagLst>
</file>

<file path=ppt/tags/tag9.xml><?xml version="1.0" encoding="utf-8"?>
<p:tagLst xmlns:a="http://schemas.openxmlformats.org/drawingml/2006/main" xmlns:r="http://schemas.openxmlformats.org/officeDocument/2006/relationships" xmlns:p="http://schemas.openxmlformats.org/presentationml/2006/main">
  <p:tag name="TIMING" val="|52.6|9.3|7.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26007</TotalTime>
  <Words>6049</Words>
  <Application>Microsoft Macintosh PowerPoint</Application>
  <PresentationFormat>Widescreen</PresentationFormat>
  <Paragraphs>1123</Paragraphs>
  <Slides>76</Slides>
  <Notes>61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Wandohope</vt:lpstr>
      <vt:lpstr>Arial</vt:lpstr>
      <vt:lpstr>Calibri</vt:lpstr>
      <vt:lpstr>Calibri Light</vt:lpstr>
      <vt:lpstr>Cambria Math</vt:lpstr>
      <vt:lpstr>Office Theme</vt:lpstr>
      <vt:lpstr>Purdue CS555: Cryptography Lecture 22   Gascón, Adrià, et al. "Computationally secure aggregation and private information retrieval in the shuffle model."  Ishai, Yuval, et al. "Information-theoretic single-server PIR in the shuffle model." Cryptology ePrint Archive (2024).</vt:lpstr>
      <vt:lpstr>PowerPoint Presentation</vt:lpstr>
      <vt:lpstr>PowerPoint Presentation</vt:lpstr>
      <vt:lpstr>Private information retrieval (PIR) [CGKS95, KO97]</vt:lpstr>
      <vt:lpstr>The trivial solution for PIR</vt:lpstr>
      <vt:lpstr>An ideal picture of PIR</vt:lpstr>
      <vt:lpstr>Background: PIR in two flavors</vt:lpstr>
      <vt:lpstr>Background: PIR in two flavors</vt:lpstr>
      <vt:lpstr>Background: PIR in two flavors</vt:lpstr>
      <vt:lpstr>Background: PIR in two flavors</vt:lpstr>
      <vt:lpstr>PowerPoint Presentation</vt:lpstr>
      <vt:lpstr>Deployment considerations</vt:lpstr>
      <vt:lpstr>Deployment considerations</vt:lpstr>
      <vt:lpstr>Deployment considerations</vt:lpstr>
      <vt:lpstr>PowerPoint Presentation</vt:lpstr>
      <vt:lpstr>Utilizing the many clients</vt:lpstr>
      <vt:lpstr>PIR in the shuffle model</vt:lpstr>
      <vt:lpstr>What do we gain from the shuffle model</vt:lpstr>
      <vt:lpstr>IT PIR in the shuffle model [IKLM24] </vt:lpstr>
      <vt:lpstr>What do we gain from the shuffle model</vt:lpstr>
      <vt:lpstr>Computational PIR in the shuffle model [GIKLMR24]</vt:lpstr>
      <vt:lpstr>Part I: Our information-theoretic construction</vt:lpstr>
      <vt:lpstr>The split-and-mix paradigm [IKOS06]</vt:lpstr>
      <vt:lpstr>The split-and-mix paradigm [IKOS06]</vt:lpstr>
      <vt:lpstr>The split-and-mix paradigm [IKOS06]</vt:lpstr>
      <vt:lpstr>The split-and-mix paradigm [IKOS06]</vt:lpstr>
      <vt:lpstr>Part I: Our information-theoretic construction</vt:lpstr>
      <vt:lpstr>How multi-server PIR works</vt:lpstr>
      <vt:lpstr>Shuffling PIR sub-queries</vt:lpstr>
      <vt:lpstr>Are we done?</vt:lpstr>
      <vt:lpstr>Our technique</vt:lpstr>
      <vt:lpstr>Step 1. Revisit the problem </vt:lpstr>
      <vt:lpstr>Step 2. Consider an optimistic case</vt:lpstr>
      <vt:lpstr>Step 3. How to reach the optimistic case</vt:lpstr>
      <vt:lpstr>Randomizing query indices</vt:lpstr>
      <vt:lpstr>General constructions: An “inner-outer” paradigm</vt:lpstr>
      <vt:lpstr>General constructions: An “inner-outer” paradigm</vt:lpstr>
      <vt:lpstr>Complexity</vt:lpstr>
      <vt:lpstr>Complexity</vt:lpstr>
      <vt:lpstr>General constructions: An “inner-outer” paradigm</vt:lpstr>
      <vt:lpstr>Part I: PIR in the shuffle model</vt:lpstr>
      <vt:lpstr>Part II: Our computational construction</vt:lpstr>
      <vt:lpstr>Revisit the security of split-and-mix</vt:lpstr>
      <vt:lpstr>New: computational security for split-and-mix</vt:lpstr>
      <vt:lpstr>Our results from computational split-and-mix</vt:lpstr>
      <vt:lpstr>Starting point: a classic multi-server PIR </vt:lpstr>
      <vt:lpstr>Split-and-mix based on Syndrome Decoding (SD)</vt:lpstr>
      <vt:lpstr>Split-and-mix based on Syndrome Decoding (SD)</vt:lpstr>
      <vt:lpstr>Single-server computationally PIR from split-and-mix</vt:lpstr>
      <vt:lpstr>Single-server computationally PIR from split-and-mix</vt:lpstr>
      <vt:lpstr>Single-server computationally PIR from split-and-mix</vt:lpstr>
      <vt:lpstr>Performance </vt:lpstr>
      <vt:lpstr>Discussion</vt:lpstr>
      <vt:lpstr>Discussion</vt:lpstr>
      <vt:lpstr>Part I recap: Our information-theoretic construction</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lpstr>PIR with variable-sized records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 Yiping</dc:creator>
  <cp:lastModifiedBy>Hanshen Xiao</cp:lastModifiedBy>
  <cp:revision>1838</cp:revision>
  <dcterms:created xsi:type="dcterms:W3CDTF">2022-10-09T00:37:08Z</dcterms:created>
  <dcterms:modified xsi:type="dcterms:W3CDTF">2025-11-13T23:44:53Z</dcterms:modified>
</cp:coreProperties>
</file>